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87" r:id="rId2"/>
    <p:sldId id="294" r:id="rId3"/>
    <p:sldId id="284" r:id="rId4"/>
    <p:sldId id="338" r:id="rId5"/>
    <p:sldId id="348" r:id="rId6"/>
    <p:sldId id="349" r:id="rId7"/>
    <p:sldId id="336" r:id="rId8"/>
    <p:sldId id="296" r:id="rId9"/>
    <p:sldId id="256" r:id="rId10"/>
    <p:sldId id="257" r:id="rId11"/>
    <p:sldId id="268" r:id="rId12"/>
    <p:sldId id="283" r:id="rId13"/>
    <p:sldId id="297" r:id="rId14"/>
    <p:sldId id="298" r:id="rId15"/>
    <p:sldId id="260" r:id="rId16"/>
    <p:sldId id="267" r:id="rId17"/>
    <p:sldId id="285" r:id="rId18"/>
    <p:sldId id="353" r:id="rId19"/>
    <p:sldId id="2147483647" r:id="rId20"/>
    <p:sldId id="2147483636" r:id="rId21"/>
    <p:sldId id="2147483640" r:id="rId22"/>
    <p:sldId id="2147483638" r:id="rId23"/>
    <p:sldId id="295" r:id="rId24"/>
    <p:sldId id="258" r:id="rId25"/>
    <p:sldId id="281" r:id="rId26"/>
    <p:sldId id="259" r:id="rId27"/>
    <p:sldId id="2147478187" r:id="rId28"/>
    <p:sldId id="264" r:id="rId29"/>
    <p:sldId id="261" r:id="rId30"/>
    <p:sldId id="269" r:id="rId31"/>
    <p:sldId id="275" r:id="rId32"/>
    <p:sldId id="276" r:id="rId33"/>
    <p:sldId id="280" r:id="rId34"/>
    <p:sldId id="266" r:id="rId35"/>
    <p:sldId id="262" r:id="rId36"/>
    <p:sldId id="288" r:id="rId37"/>
    <p:sldId id="277" r:id="rId38"/>
    <p:sldId id="290" r:id="rId39"/>
    <p:sldId id="263" r:id="rId40"/>
    <p:sldId id="289" r:id="rId41"/>
    <p:sldId id="272" r:id="rId42"/>
    <p:sldId id="273" r:id="rId43"/>
    <p:sldId id="274" r:id="rId44"/>
    <p:sldId id="278" r:id="rId45"/>
    <p:sldId id="265" r:id="rId46"/>
    <p:sldId id="271" r:id="rId47"/>
    <p:sldId id="270" r:id="rId48"/>
    <p:sldId id="279" r:id="rId49"/>
    <p:sldId id="340" r:id="rId50"/>
    <p:sldId id="337" r:id="rId51"/>
    <p:sldId id="286" r:id="rId52"/>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03A042-9419-4EA6-9CE0-214A0440C459}">
          <p14:sldIdLst>
            <p14:sldId id="287"/>
            <p14:sldId id="294"/>
            <p14:sldId id="284"/>
            <p14:sldId id="338"/>
            <p14:sldId id="348"/>
            <p14:sldId id="349"/>
            <p14:sldId id="336"/>
            <p14:sldId id="296"/>
            <p14:sldId id="256"/>
            <p14:sldId id="257"/>
            <p14:sldId id="268"/>
            <p14:sldId id="283"/>
            <p14:sldId id="297"/>
            <p14:sldId id="298"/>
          </p14:sldIdLst>
        </p14:section>
        <p14:section name="Introduction" id="{C8D71972-4D8C-4D48-BCD0-683712133847}">
          <p14:sldIdLst>
            <p14:sldId id="260"/>
            <p14:sldId id="267"/>
            <p14:sldId id="285"/>
          </p14:sldIdLst>
        </p14:section>
        <p14:section name="Product Overview" id="{00647E3E-2E9A-41B4-8854-FB9A8D7524EF}">
          <p14:sldIdLst>
            <p14:sldId id="353"/>
            <p14:sldId id="2147483647"/>
            <p14:sldId id="2147483636"/>
            <p14:sldId id="2147483640"/>
            <p14:sldId id="2147483638"/>
            <p14:sldId id="295"/>
          </p14:sldIdLst>
        </p14:section>
        <p14:section name="How to use" id="{81BD9DFA-2D3B-423D-BDBF-D0E2F481DBFC}">
          <p14:sldIdLst>
            <p14:sldId id="258"/>
            <p14:sldId id="281"/>
            <p14:sldId id="259"/>
          </p14:sldIdLst>
        </p14:section>
        <p14:section name="Product capabilities" id="{3A5ED700-657D-4870-B0E5-CF5F7DECE6D3}">
          <p14:sldIdLst>
            <p14:sldId id="2147478187"/>
            <p14:sldId id="264"/>
            <p14:sldId id="261"/>
            <p14:sldId id="269"/>
            <p14:sldId id="275"/>
            <p14:sldId id="276"/>
            <p14:sldId id="280"/>
            <p14:sldId id="266"/>
          </p14:sldIdLst>
        </p14:section>
        <p14:section name="Metadata" id="{8B2DDD69-A9DB-4D15-877F-AD052006ADFC}">
          <p14:sldIdLst>
            <p14:sldId id="262"/>
            <p14:sldId id="288"/>
            <p14:sldId id="277"/>
            <p14:sldId id="290"/>
            <p14:sldId id="263"/>
            <p14:sldId id="289"/>
          </p14:sldIdLst>
        </p14:section>
        <p14:section name="SharePoint Agents" id="{624D9637-9B5B-4436-BF80-3024F3C5794F}">
          <p14:sldIdLst>
            <p14:sldId id="272"/>
            <p14:sldId id="273"/>
            <p14:sldId id="274"/>
          </p14:sldIdLst>
        </p14:section>
        <p14:section name="Licensing" id="{DC498FE0-7959-4FEE-933F-B26E71F19AAD}">
          <p14:sldIdLst>
            <p14:sldId id="278"/>
          </p14:sldIdLst>
        </p14:section>
        <p14:section name="FAQs" id="{C8FE973A-04BC-4732-BBC0-B3AA3AC95BF3}">
          <p14:sldIdLst>
            <p14:sldId id="265"/>
            <p14:sldId id="271"/>
            <p14:sldId id="270"/>
            <p14:sldId id="279"/>
            <p14:sldId id="340"/>
            <p14:sldId id="337"/>
            <p14:sldId id="2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C6F"/>
    <a:srgbClr val="063B48"/>
    <a:srgbClr val="11A3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FC8BF5-29A6-403F-8A4B-112B9FEC6783}" v="5" dt="2025-11-24T19:30:19.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1" autoAdjust="0"/>
    <p:restoredTop sz="82297" autoAdjust="0"/>
  </p:normalViewPr>
  <p:slideViewPr>
    <p:cSldViewPr snapToGrid="0">
      <p:cViewPr>
        <p:scale>
          <a:sx n="87" d="100"/>
          <a:sy n="87" d="100"/>
        </p:scale>
        <p:origin x="741" y="278"/>
      </p:cViewPr>
      <p:guideLst/>
    </p:cSldViewPr>
  </p:slideViewPr>
  <p:notesTextViewPr>
    <p:cViewPr>
      <p:scale>
        <a:sx n="3" d="2"/>
        <a:sy n="3" d="2"/>
      </p:scale>
      <p:origin x="0" y="0"/>
    </p:cViewPr>
  </p:notesTextViewPr>
  <p:notesViewPr>
    <p:cSldViewPr snapToGrid="0">
      <p:cViewPr varScale="1">
        <p:scale>
          <a:sx n="121" d="100"/>
          <a:sy n="121" d="100"/>
        </p:scale>
        <p:origin x="416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D27C5F-06CB-F536-8DEC-5D8BAA52F3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a:extLst>
              <a:ext uri="{FF2B5EF4-FFF2-40B4-BE49-F238E27FC236}">
                <a16:creationId xmlns:a16="http://schemas.microsoft.com/office/drawing/2014/main" id="{0354722B-6199-9E68-F363-CF1B24D733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26E4F8-B2A9-4CAF-957C-ECE79A6AC71D}" type="datetimeFigureOut">
              <a:rPr lang="fi-FI" smtClean="0"/>
              <a:t>1.12.2025</a:t>
            </a:fld>
            <a:endParaRPr lang="fi-FI"/>
          </a:p>
        </p:txBody>
      </p:sp>
      <p:sp>
        <p:nvSpPr>
          <p:cNvPr id="4" name="Footer Placeholder 3">
            <a:extLst>
              <a:ext uri="{FF2B5EF4-FFF2-40B4-BE49-F238E27FC236}">
                <a16:creationId xmlns:a16="http://schemas.microsoft.com/office/drawing/2014/main" id="{DFB20132-7EDB-71E8-FE25-9323BD562E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5" name="Slide Number Placeholder 4">
            <a:extLst>
              <a:ext uri="{FF2B5EF4-FFF2-40B4-BE49-F238E27FC236}">
                <a16:creationId xmlns:a16="http://schemas.microsoft.com/office/drawing/2014/main" id="{9A4F1E2E-9C9E-768C-CB40-C73815E96A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FDBF31-91C4-49C3-B507-BEF34EBE553E}" type="slidenum">
              <a:rPr lang="fi-FI" smtClean="0"/>
              <a:t>‹#›</a:t>
            </a:fld>
            <a:endParaRPr lang="fi-FI"/>
          </a:p>
        </p:txBody>
      </p:sp>
    </p:spTree>
    <p:extLst>
      <p:ext uri="{BB962C8B-B14F-4D97-AF65-F5344CB8AC3E}">
        <p14:creationId xmlns:p14="http://schemas.microsoft.com/office/powerpoint/2010/main" val="1373875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4871EC-007A-4449-A25F-88BCA22B6F4C}" type="datetimeFigureOut">
              <a:rPr lang="en-BE" smtClean="0"/>
              <a:t>12/01/2025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0C037-3BF9-476F-B643-0FFE7F742046}" type="slidenum">
              <a:rPr lang="en-BE" smtClean="0"/>
              <a:t>‹#›</a:t>
            </a:fld>
            <a:endParaRPr lang="en-BE"/>
          </a:p>
        </p:txBody>
      </p:sp>
    </p:spTree>
    <p:extLst>
      <p:ext uri="{BB962C8B-B14F-4D97-AF65-F5344CB8AC3E}">
        <p14:creationId xmlns:p14="http://schemas.microsoft.com/office/powerpoint/2010/main" val="1577503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artner.com/en/newsroom/press-releases/2025-02-20-gartner-survey-finds-one-third-of-cdaos-cite-measuring-data-analytics-and-ai-impact-as-top-challeng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gartner.com/en/newsroom/press-releases/2025-02-26-lack-of-ai-ready-data-puts-ai-projects-at-risk" TargetMode="External"/><Relationship Id="rId5" Type="http://schemas.openxmlformats.org/officeDocument/2006/relationships/hyperlink" Target="https://www.gartner.com/en/information-technology/topics/ai-readiness" TargetMode="External"/><Relationship Id="rId4" Type="http://schemas.openxmlformats.org/officeDocument/2006/relationships/hyperlink" Target="https://www.gartner.com/en/information-technology/topics/ai-strategy-for-busines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11712-67D3-8C9C-6E8A-188F5FBC1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06C9C-DAE6-8238-7D7B-B9009AF15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06980-7E3B-E016-1DF8-7A1A76E2286E}"/>
              </a:ext>
            </a:extLst>
          </p:cNvPr>
          <p:cNvSpPr>
            <a:spLocks noGrp="1"/>
          </p:cNvSpPr>
          <p:nvPr>
            <p:ph type="body" idx="1"/>
          </p:nvPr>
        </p:nvSpPr>
        <p:spPr/>
        <p:txBody>
          <a:bodyPr/>
          <a:lstStyle/>
          <a:p>
            <a:r>
              <a:rPr lang="en-US" sz="1200" b="0" i="0" kern="1200">
                <a:solidFill>
                  <a:schemeClr val="tx1"/>
                </a:solidFill>
                <a:effectLst/>
                <a:latin typeface="+mn-lt"/>
                <a:ea typeface="+mn-ea"/>
                <a:cs typeface="+mn-cs"/>
              </a:rPr>
              <a:t>Let walk you through how SharePoint has really leveled up. It’s now an AI-first knowledge platform—not just for content management, but for how we work together and get things done. With Microsoft 365 Copilot in the mix, we’re unlocking a whole new level of productivity.</a:t>
            </a:r>
            <a:endParaRPr lang="en-US" b="0"/>
          </a:p>
        </p:txBody>
      </p:sp>
      <p:sp>
        <p:nvSpPr>
          <p:cNvPr id="4" name="Header Placeholder 3">
            <a:extLst>
              <a:ext uri="{FF2B5EF4-FFF2-40B4-BE49-F238E27FC236}">
                <a16:creationId xmlns:a16="http://schemas.microsoft.com/office/drawing/2014/main" id="{AB55D7FF-9C38-2CE0-96B7-3501F0A9246F}"/>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5" name="Footer Placeholder 4">
            <a:extLst>
              <a:ext uri="{FF2B5EF4-FFF2-40B4-BE49-F238E27FC236}">
                <a16:creationId xmlns:a16="http://schemas.microsoft.com/office/drawing/2014/main" id="{43E4D865-3471-CF1E-3150-F54C8502E7A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FEAC81-AD1E-432F-E93F-B7B2FEF9ACD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12/1/2025 7:26 AM</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7" name="Slide Number Placeholder 6">
            <a:extLst>
              <a:ext uri="{FF2B5EF4-FFF2-40B4-BE49-F238E27FC236}">
                <a16:creationId xmlns:a16="http://schemas.microsoft.com/office/drawing/2014/main" id="{C7F5F1B1-C9EA-E074-1808-9BBBD58F95F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3452579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5CEA0-EAFD-5BCB-4FE3-46F810EF4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D459B-ADAE-FE14-B995-427ED727DA8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0F1038B-E349-0088-789B-240715740313}"/>
              </a:ext>
            </a:extLst>
          </p:cNvPr>
          <p:cNvSpPr>
            <a:spLocks noGrp="1"/>
          </p:cNvSpPr>
          <p:nvPr>
            <p:ph type="body" idx="1"/>
          </p:nvPr>
        </p:nvSpPr>
        <p:spPr/>
        <p:txBody>
          <a:bodyPr/>
          <a:lstStyle/>
          <a:p>
            <a:r>
              <a:rPr lang="en-US"/>
              <a:t>Let’s walk through how to use Knowledge Agent. The experience is designed to be intuitive, with context-aware actions available directly in SharePoint. You’ll see how easy it is to get started and leverage intelligent features for your content.</a:t>
            </a:r>
            <a:endParaRPr lang="en-IN"/>
          </a:p>
        </p:txBody>
      </p:sp>
      <p:sp>
        <p:nvSpPr>
          <p:cNvPr id="4" name="Slide Number Placeholder 3">
            <a:extLst>
              <a:ext uri="{FF2B5EF4-FFF2-40B4-BE49-F238E27FC236}">
                <a16:creationId xmlns:a16="http://schemas.microsoft.com/office/drawing/2014/main" id="{95B8913E-4CD0-3200-A249-D40872569D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903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6B80D-7757-AFB0-8500-41ED77D2BE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2C5AD-215C-4F22-FCA0-7D858D7F7EC2}"/>
              </a:ext>
            </a:extLst>
          </p:cNvPr>
          <p:cNvSpPr>
            <a:spLocks noGrp="1" noRot="1" noChangeAspect="1"/>
          </p:cNvSpPr>
          <p:nvPr>
            <p:ph type="sldImg"/>
          </p:nvPr>
        </p:nvSpPr>
        <p:spPr>
          <a:xfrm>
            <a:off x="381000" y="685800"/>
            <a:ext cx="6096000" cy="3429000"/>
          </a:xfrm>
        </p:spPr>
        <p:txBody>
          <a:bodyPr/>
          <a:lstStyle/>
          <a:p>
            <a:endParaRPr lang="en-CA"/>
          </a:p>
        </p:txBody>
      </p:sp>
      <p:sp>
        <p:nvSpPr>
          <p:cNvPr id="3" name="Notes Placeholder 2">
            <a:extLst>
              <a:ext uri="{FF2B5EF4-FFF2-40B4-BE49-F238E27FC236}">
                <a16:creationId xmlns:a16="http://schemas.microsoft.com/office/drawing/2014/main" id="{A953A4FF-A8D4-6183-B606-90C2124E2E69}"/>
              </a:ext>
            </a:extLst>
          </p:cNvPr>
          <p:cNvSpPr>
            <a:spLocks noGrp="1"/>
          </p:cNvSpPr>
          <p:nvPr>
            <p:ph type="body" idx="1"/>
          </p:nvPr>
        </p:nvSpPr>
        <p:spPr/>
        <p:txBody>
          <a:bodyPr/>
          <a:lstStyle/>
          <a:p>
            <a:r>
              <a:rPr lang="en-US"/>
              <a:t>All intelligent actions are accessible from the floating button in the lower right corner across SharePoint. This is your entry point to Knowledge Agent, making it easy to launch and use AI-powered features wherever you work.</a:t>
            </a:r>
          </a:p>
        </p:txBody>
      </p:sp>
      <p:sp>
        <p:nvSpPr>
          <p:cNvPr id="4" name="Slide Number Placeholder 3">
            <a:extLst>
              <a:ext uri="{FF2B5EF4-FFF2-40B4-BE49-F238E27FC236}">
                <a16:creationId xmlns:a16="http://schemas.microsoft.com/office/drawing/2014/main" id="{E4E24F66-1C11-676D-DB9D-F180911B23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85CF00-A2C7-4E6A-98C8-52C1CDF854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Graphik Light"/>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Graphik Light"/>
            </a:endParaRPr>
          </a:p>
        </p:txBody>
      </p:sp>
    </p:spTree>
    <p:extLst>
      <p:ext uri="{BB962C8B-B14F-4D97-AF65-F5344CB8AC3E}">
        <p14:creationId xmlns:p14="http://schemas.microsoft.com/office/powerpoint/2010/main" val="2812327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CCD65-6433-D4DF-9155-3845CFF03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43AD5-561E-3FD8-F6B1-D1DA167102D2}"/>
              </a:ext>
            </a:extLst>
          </p:cNvPr>
          <p:cNvSpPr>
            <a:spLocks noGrp="1" noRot="1" noChangeAspect="1"/>
          </p:cNvSpPr>
          <p:nvPr>
            <p:ph type="sldImg"/>
          </p:nvPr>
        </p:nvSpPr>
        <p:spPr>
          <a:xfrm>
            <a:off x="381000" y="685800"/>
            <a:ext cx="6096000" cy="3429000"/>
          </a:xfrm>
        </p:spPr>
        <p:txBody>
          <a:bodyPr/>
          <a:lstStyle/>
          <a:p>
            <a:endParaRPr lang="en-CA"/>
          </a:p>
        </p:txBody>
      </p:sp>
      <p:sp>
        <p:nvSpPr>
          <p:cNvPr id="3" name="Notes Placeholder 2">
            <a:extLst>
              <a:ext uri="{FF2B5EF4-FFF2-40B4-BE49-F238E27FC236}">
                <a16:creationId xmlns:a16="http://schemas.microsoft.com/office/drawing/2014/main" id="{B52679C3-D183-36AD-70DD-DCAA3F1E7535}"/>
              </a:ext>
            </a:extLst>
          </p:cNvPr>
          <p:cNvSpPr>
            <a:spLocks noGrp="1"/>
          </p:cNvSpPr>
          <p:nvPr>
            <p:ph type="body" idx="1"/>
          </p:nvPr>
        </p:nvSpPr>
        <p:spPr/>
        <p:txBody>
          <a:bodyPr/>
          <a:lstStyle/>
          <a:p>
            <a:r>
              <a:rPr lang="en-US"/>
              <a:t>Knowledge Agent adapts to you, offering context-aware suggestions based on your content, role, and behavior in SharePoint. The persistent chat entry point opens a sidecar for freeform interaction, and site-approved agents provide expertise tailored to your needs. Think of it as your always-on gateway to the agent ecosystem.</a:t>
            </a:r>
          </a:p>
        </p:txBody>
      </p:sp>
      <p:sp>
        <p:nvSpPr>
          <p:cNvPr id="4" name="Slide Number Placeholder 3">
            <a:extLst>
              <a:ext uri="{FF2B5EF4-FFF2-40B4-BE49-F238E27FC236}">
                <a16:creationId xmlns:a16="http://schemas.microsoft.com/office/drawing/2014/main" id="{1ECE8E22-94E3-9B37-52E1-F7D35417DE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85CF00-A2C7-4E6A-98C8-52C1CDF854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Graphik Light"/>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Graphik Light"/>
            </a:endParaRPr>
          </a:p>
        </p:txBody>
      </p:sp>
    </p:spTree>
    <p:extLst>
      <p:ext uri="{BB962C8B-B14F-4D97-AF65-F5344CB8AC3E}">
        <p14:creationId xmlns:p14="http://schemas.microsoft.com/office/powerpoint/2010/main" val="3055548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Let’s review the core capabilities of Knowledge Agent. From content management and site optimization to intelligent creation and consumption, these features are designed to streamline your workflow and maximize the value of your SharePoint investment.</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4270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Knowledge Agent delivers a unified experience for SharePoint’s AI tools, working continuously in the background. It organizes files with suggested metadata, automates workflows, creates views, fixes broken links, finds content gaps, retires inactive pages, and supports content creation and consumption with advanced skills like summarization and file comparison. It also surfaces relevant custom agents as well.</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20792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EC75A-966F-B1A2-E344-0A62EB331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039370-C092-579B-8BE9-D4FBBA27656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61E9D4B-9E7C-3169-1109-0CA1AB36549E}"/>
              </a:ext>
            </a:extLst>
          </p:cNvPr>
          <p:cNvSpPr>
            <a:spLocks noGrp="1"/>
          </p:cNvSpPr>
          <p:nvPr>
            <p:ph type="body" idx="1"/>
          </p:nvPr>
        </p:nvSpPr>
        <p:spPr/>
        <p:txBody>
          <a:bodyPr/>
          <a:lstStyle/>
          <a:p>
            <a:r>
              <a:rPr lang="en-US"/>
              <a:t>Let’s dive into how users access the 'Organize Files' capability with Knowledge Agent in SharePoint.</a:t>
            </a:r>
            <a:br>
              <a:rPr lang="en-US"/>
            </a:br>
            <a:br>
              <a:rPr lang="en-US"/>
            </a:br>
            <a:r>
              <a:rPr lang="en-US"/>
              <a:t>If you’re a library owner, simply select the floating button—the persistent action button—in the lower right corner of your SharePoint document library. From there, choose 'Organize this library.' The agent immediately begins analyzing the first 20 files in your library and suggests metadata columns tailored to your content.</a:t>
            </a:r>
            <a:br>
              <a:rPr lang="en-US"/>
            </a:br>
            <a:endParaRPr lang="en-US"/>
          </a:p>
          <a:p>
            <a:r>
              <a:rPr lang="en-US"/>
              <a:t>You’ll see these suggestions in a chat panel, where you can review, edit, rename, or remove columns as needed. If you have specific requirements, you can enter custom instructions to define new columns and data capture rules. The agent applies these rules to test files, making the process interactive and flexible.</a:t>
            </a:r>
            <a:br>
              <a:rPr lang="en-US"/>
            </a:br>
            <a:endParaRPr lang="en-US"/>
          </a:p>
          <a:p>
            <a:r>
              <a:rPr lang="en-US"/>
              <a:t>Here’s the best part: once columns and prompts are set, </a:t>
            </a:r>
            <a:r>
              <a:rPr lang="en-US" b="1"/>
              <a:t>any new files uploaded to the library are automatically tagged by the agent—no manual effort required</a:t>
            </a:r>
            <a:r>
              <a:rPr lang="en-US"/>
              <a:t>. This automation ensures your content is consistently organized and enriched with metadata.</a:t>
            </a:r>
            <a:br>
              <a:rPr lang="en-US"/>
            </a:br>
            <a:endParaRPr lang="en-US"/>
          </a:p>
          <a:p>
            <a:r>
              <a:rPr lang="en-US"/>
              <a:t>Why does this matter?</a:t>
            </a:r>
            <a:br>
              <a:rPr lang="en-US"/>
            </a:br>
            <a:r>
              <a:rPr lang="en-US" b="1"/>
              <a:t>Content with rich metadata is the foundation for smarter Copilot responses.</a:t>
            </a:r>
            <a:r>
              <a:rPr lang="en-US"/>
              <a:t> When your SharePoint files are well-organized and tagged, Copilot and other agents can deliver more precise, context-aware answers—making your business processes faster and your insights more reliable.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5C23B24-B109-0A77-97A2-C36AFCF213C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1F5522-B65E-4FEC-9E7B-2077DF385C6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78135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90DC0-EE48-6F83-73BA-E6198BB909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0DBC8-DD02-900F-DD33-CAE56BAC6F0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6B32D80-6906-531E-14A8-035E910697C9}"/>
              </a:ext>
            </a:extLst>
          </p:cNvPr>
          <p:cNvSpPr>
            <a:spLocks noGrp="1"/>
          </p:cNvSpPr>
          <p:nvPr>
            <p:ph type="body" idx="1"/>
          </p:nvPr>
        </p:nvSpPr>
        <p:spPr/>
        <p:txBody>
          <a:bodyPr/>
          <a:lstStyle/>
          <a:p>
            <a:r>
              <a:rPr lang="en-US"/>
              <a:t>To access the 'Create Views &amp; Automate Workflows’ skills, start by selecting the floating action button in your SharePoint document library—this is available to library owners. </a:t>
            </a:r>
          </a:p>
          <a:p>
            <a:endParaRPr lang="en-US"/>
          </a:p>
          <a:p>
            <a:r>
              <a:rPr lang="en-US"/>
              <a:t>From the menu, choose 'Set up rules' or 'Create new view.' The agent guides you through the process using a chat panel, where you can describe your intent in plain language, such as 'Email me when a contract is approved' or 'Show overdue invoices grouped by vendor.’</a:t>
            </a:r>
          </a:p>
          <a:p>
            <a:endParaRPr lang="en-US"/>
          </a:p>
          <a:p>
            <a:r>
              <a:rPr lang="en-US"/>
              <a:t>The agent automatically generates rules and custom views based on your instructions—no coding required. You can review, customize, and confirm rule conditions and actions directly in the chat panel. The agent can also create new metadata columns if needed to support your workflow logic.</a:t>
            </a:r>
          </a:p>
          <a:p>
            <a:endParaRPr lang="en-US"/>
          </a:p>
          <a:p>
            <a:r>
              <a:rPr lang="en-US"/>
              <a:t>Once rules and views are set, they’re saved to the library and run automatically whenever conditions are met, such as when files are added or modified. You don’t have to manually trigger these automations—the agent handles it for you, ensuring your content stays organized and your workflows are efficient.</a:t>
            </a:r>
          </a:p>
        </p:txBody>
      </p:sp>
      <p:sp>
        <p:nvSpPr>
          <p:cNvPr id="4" name="Slide Number Placeholder 3">
            <a:extLst>
              <a:ext uri="{FF2B5EF4-FFF2-40B4-BE49-F238E27FC236}">
                <a16:creationId xmlns:a16="http://schemas.microsoft.com/office/drawing/2014/main" id="{40ED82B6-86C1-FE3B-CECD-8E84C6768E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1F5522-B65E-4FEC-9E7B-2077DF385C6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4599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E3A21-0E8D-1C93-5F74-A70B9501D3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2473A3-5FB2-31DF-7DE2-3019640C582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D905C99-2F03-F1C1-BBEB-1A1D953809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a site owner or editor, you access site improvement features by clicking the floating action button in your SharePoint site. Select 'Improve this site' to launch the agent’s capabilities.</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agent automatically analyzes user behavior to identify pages that haven’t been viewed recently, allowing you to retire outdated content and add banners to notify visitors. It detects content gaps by monitoring what users search for but don’t find, and suggests new pages or expansions using AI prompts or templates.</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Broken links are flagged and can be fixed with a click—no manual audits required.</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All these actions happen automatically and proactively, keeping your SharePoint clean, current, and trustworthy.</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Remember: well-maintained, metadata-rich sites enable Copilot and other agents to deliver more accurate, context-aware answers for your users.</a:t>
            </a:r>
          </a:p>
        </p:txBody>
      </p:sp>
      <p:sp>
        <p:nvSpPr>
          <p:cNvPr id="4" name="Slide Number Placeholder 3">
            <a:extLst>
              <a:ext uri="{FF2B5EF4-FFF2-40B4-BE49-F238E27FC236}">
                <a16:creationId xmlns:a16="http://schemas.microsoft.com/office/drawing/2014/main" id="{3A49C617-E733-34CB-2F96-A752CF8798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1F5522-B65E-4FEC-9E7B-2077DF385C6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84024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4BF2C-42D1-2EAC-6B20-08CE76A97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BD4CB-4BC8-808B-9AA4-881525D2CFD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C45FBCF-D173-259C-42A6-ABA0CF263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create content with Knowledge Agent, start by clicking the floating action button and selecting 'Create a page’.</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use natural language prompts or templates, and even attach files for more context. The agent analyzes your input and instantly generates a structured draft, complete with images and suggested layouts.</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Adding new sections is easy—just click the sparkle icon between sections for AI-driven recommendations. You can also insert an FAQ web part to quickly build out common questions and answers.</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agent acts as a co-author, collaborating with you to refine content and design, transforming basic pages into rich, engaging experiences.</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automation ensures your content is well-organized and tagged, making it easier for Copilot to surface relevant, precise information.</a:t>
            </a:r>
          </a:p>
        </p:txBody>
      </p:sp>
      <p:sp>
        <p:nvSpPr>
          <p:cNvPr id="4" name="Slide Number Placeholder 3">
            <a:extLst>
              <a:ext uri="{FF2B5EF4-FFF2-40B4-BE49-F238E27FC236}">
                <a16:creationId xmlns:a16="http://schemas.microsoft.com/office/drawing/2014/main" id="{4B9B5499-C3BB-161D-DFC1-CD662802C3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1F5522-B65E-4FEC-9E7B-2077DF385C6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88675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C058F-4F2D-504F-10B1-82EF5B30C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1DF7C-EBD2-0CAB-2792-81B21E5FE5B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2927759-24FF-5915-F1D3-357A0612D9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Agent makes consuming content smarter and more interactive. From any SharePoint page, click the floating action button and select 'Ask a question' to get context-aware answers based on page content, metadata, and related files.</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also select options to summarize documents, compare files side-by-side, or generate audio overviews for quick listening and accessibility.</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Because the agent leverages metadata and structured content, Copilot and other agents can provide grounded, precise answers—whether you need a summary, a comparison, or a quick fact.</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capability transforms SharePoint from a static repository into a dynamic, AI-powered knowledge platform.</a:t>
            </a:r>
          </a:p>
        </p:txBody>
      </p:sp>
      <p:sp>
        <p:nvSpPr>
          <p:cNvPr id="4" name="Slide Number Placeholder 3">
            <a:extLst>
              <a:ext uri="{FF2B5EF4-FFF2-40B4-BE49-F238E27FC236}">
                <a16:creationId xmlns:a16="http://schemas.microsoft.com/office/drawing/2014/main" id="{05FF9AC5-4E27-1176-A137-B33AC785FF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1F5522-B65E-4FEC-9E7B-2077DF385C6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54876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2DCDD-100D-DCDD-BA5E-DF48E8D70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2D15D2-88D1-FB51-17E7-6948DF109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07FA96-E445-CA82-C398-C0582B66AF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AI is fundamentally changing how we scale, share, and act on our most crucial asset—knowledge. Content is the backbone of organizational decision-making and success. The shift to the cloud and democratization of AI have revolutionized collaboration. Remember, AI depends on quality content, and agents are the intersection that enhances analytics, business intelligence, and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FB98B7-C5F4-202C-E472-CA6F13EFDA5E}"/>
              </a:ext>
            </a:extLst>
          </p:cNvPr>
          <p:cNvSpPr>
            <a:spLocks noGrp="1"/>
          </p:cNvSpPr>
          <p:nvPr>
            <p:ph type="sldNum" sz="quarter" idx="5"/>
          </p:nvPr>
        </p:nvSpPr>
        <p:spPr/>
        <p:txBody>
          <a:bodyPr/>
          <a:lstStyle/>
          <a:p>
            <a:fld id="{2D0BB821-B620-4F63-BDC8-11BC0966FB0D}" type="slidenum">
              <a:rPr lang="en-US" smtClean="0"/>
              <a:t>15</a:t>
            </a:fld>
            <a:endParaRPr lang="en-US"/>
          </a:p>
        </p:txBody>
      </p:sp>
    </p:spTree>
    <p:extLst>
      <p:ext uri="{BB962C8B-B14F-4D97-AF65-F5344CB8AC3E}">
        <p14:creationId xmlns:p14="http://schemas.microsoft.com/office/powerpoint/2010/main" val="3291099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89DA6-0F67-03D7-802B-2976E6BF9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E0CCB-DD59-0E72-C6F4-C29D5924D7A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D61CBC2-A776-4106-A30E-F58AE6D3F1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Agent makes consuming content smarter and more interactive. From any SharePoint page, click the floating action button and select 'Ask a question' to get context-aware answers based on page content, metadata, and related files.</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also select options to summarize documents, compare files side-by-side, or generate audio overviews for quick listening and accessibility.</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Because the agent leverages metadata and structured content, Copilot and other agents can provide grounded, precise answers—whether you need a summary, a comparison, or a quick fact.</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capability transforms SharePoint from a static repository into a dynamic, AI-powered knowledge platform.</a:t>
            </a:r>
          </a:p>
        </p:txBody>
      </p:sp>
      <p:sp>
        <p:nvSpPr>
          <p:cNvPr id="4" name="Slide Number Placeholder 3">
            <a:extLst>
              <a:ext uri="{FF2B5EF4-FFF2-40B4-BE49-F238E27FC236}">
                <a16:creationId xmlns:a16="http://schemas.microsoft.com/office/drawing/2014/main" id="{467810BC-3E81-B2A6-3908-2E0428CD35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1F5522-B65E-4FEC-9E7B-2077DF385C6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7487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F69EA-6E2F-11C1-025C-5E69F6B57E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03C4C-08B5-FE33-B548-B722EBD81BE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E0B2167-C1EA-531B-D0F3-7045C71108C4}"/>
              </a:ext>
            </a:extLst>
          </p:cNvPr>
          <p:cNvSpPr>
            <a:spLocks noGrp="1"/>
          </p:cNvSpPr>
          <p:nvPr>
            <p:ph type="body" idx="1"/>
          </p:nvPr>
        </p:nvSpPr>
        <p:spPr/>
        <p:txBody>
          <a:bodyPr/>
          <a:lstStyle/>
          <a:p>
            <a:r>
              <a:rPr lang="en-US"/>
              <a:t>Metadata is the foundation for smarter Copilot and agent experiences in SharePoint.</a:t>
            </a:r>
            <a:br>
              <a:rPr lang="en-US"/>
            </a:br>
            <a:r>
              <a:rPr lang="en-US"/>
              <a:t>When files are tagged with metadata—like categories, dates, and custom labels—agents and Copilot can filter and present results based on business context, not just keywords.</a:t>
            </a:r>
            <a:br>
              <a:rPr lang="en-US"/>
            </a:br>
            <a:r>
              <a:rPr lang="en-US"/>
              <a:t>This means users get answers that are more precise, relevant, and tailored to their actual needs.</a:t>
            </a:r>
            <a:br>
              <a:rPr lang="en-US"/>
            </a:br>
            <a:r>
              <a:rPr lang="en-US" b="1"/>
              <a:t>The more structured your content, the better Copilot can serve you.</a:t>
            </a:r>
            <a:endParaRPr lang="en-IN"/>
          </a:p>
        </p:txBody>
      </p:sp>
      <p:sp>
        <p:nvSpPr>
          <p:cNvPr id="4" name="Slide Number Placeholder 3">
            <a:extLst>
              <a:ext uri="{FF2B5EF4-FFF2-40B4-BE49-F238E27FC236}">
                <a16:creationId xmlns:a16="http://schemas.microsoft.com/office/drawing/2014/main" id="{DF74D755-7770-8974-1971-6E8A23228C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71669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D5112-4112-4324-C1F6-34C27E074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55A29-C49A-4971-C0A2-5F56715574F5}"/>
              </a:ext>
            </a:extLst>
          </p:cNvPr>
          <p:cNvSpPr>
            <a:spLocks noGrp="1" noRot="1" noChangeAspect="1"/>
          </p:cNvSpPr>
          <p:nvPr>
            <p:ph type="sldImg"/>
          </p:nvPr>
        </p:nvSpPr>
        <p:spPr>
          <a:xfrm>
            <a:off x="381000" y="685800"/>
            <a:ext cx="6096000" cy="3429000"/>
          </a:xfrm>
        </p:spPr>
        <p:txBody>
          <a:bodyPr/>
          <a:lstStyle/>
          <a:p>
            <a:endParaRPr lang="en-CA"/>
          </a:p>
        </p:txBody>
      </p:sp>
      <p:sp>
        <p:nvSpPr>
          <p:cNvPr id="3" name="Notes Placeholder 2">
            <a:extLst>
              <a:ext uri="{FF2B5EF4-FFF2-40B4-BE49-F238E27FC236}">
                <a16:creationId xmlns:a16="http://schemas.microsoft.com/office/drawing/2014/main" id="{56A1F87D-9F44-1A1B-448F-4CBA21E30A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Agents and Copilot now use file metadata to deliver context-rich responses. Instead of relying only on keyword matching, Copilot translates user requests into queries that leverage metadata—such as tags, categories, and dates.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r>
              <a:rPr lang="en-US"/>
              <a:t>This enables Copilot and agents to retrieve files based on business meaning, not just text inside documents. </a:t>
            </a:r>
            <a:r>
              <a:rPr lang="en-US" b="1"/>
              <a:t>Knowledge Agent answers questions about content by using metadata, providing precise, grounded responses. </a:t>
            </a:r>
            <a:r>
              <a:rPr lang="en-US"/>
              <a:t>Structured metadata is what makes Copilot truly intelligent and business-ready.</a:t>
            </a:r>
          </a:p>
        </p:txBody>
      </p:sp>
      <p:sp>
        <p:nvSpPr>
          <p:cNvPr id="4" name="Slide Number Placeholder 3">
            <a:extLst>
              <a:ext uri="{FF2B5EF4-FFF2-40B4-BE49-F238E27FC236}">
                <a16:creationId xmlns:a16="http://schemas.microsoft.com/office/drawing/2014/main" id="{10E9DE2C-02C4-83BF-801E-E7FC88F9F3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85CF00-A2C7-4E6A-98C8-52C1CDF854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Graphik Light"/>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Graphik Light"/>
            </a:endParaRPr>
          </a:p>
        </p:txBody>
      </p:sp>
    </p:spTree>
    <p:extLst>
      <p:ext uri="{BB962C8B-B14F-4D97-AF65-F5344CB8AC3E}">
        <p14:creationId xmlns:p14="http://schemas.microsoft.com/office/powerpoint/2010/main" val="739678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3D3DB-5217-1794-A424-639A9C6FC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B6D96A-F34D-8442-D515-7F4BE8592063}"/>
              </a:ext>
            </a:extLst>
          </p:cNvPr>
          <p:cNvSpPr>
            <a:spLocks noGrp="1" noRot="1" noChangeAspect="1"/>
          </p:cNvSpPr>
          <p:nvPr>
            <p:ph type="sldImg"/>
          </p:nvPr>
        </p:nvSpPr>
        <p:spPr>
          <a:xfrm>
            <a:off x="381000" y="685800"/>
            <a:ext cx="6096000" cy="3429000"/>
          </a:xfrm>
        </p:spPr>
        <p:txBody>
          <a:bodyPr/>
          <a:lstStyle/>
          <a:p>
            <a:endParaRPr lang="en-CA"/>
          </a:p>
        </p:txBody>
      </p:sp>
      <p:sp>
        <p:nvSpPr>
          <p:cNvPr id="3" name="Notes Placeholder 2">
            <a:extLst>
              <a:ext uri="{FF2B5EF4-FFF2-40B4-BE49-F238E27FC236}">
                <a16:creationId xmlns:a16="http://schemas.microsoft.com/office/drawing/2014/main" id="{A00F1B07-31A5-B6C1-CE44-CD370AE328E5}"/>
              </a:ext>
            </a:extLst>
          </p:cNvPr>
          <p:cNvSpPr>
            <a:spLocks noGrp="1"/>
          </p:cNvSpPr>
          <p:nvPr>
            <p:ph type="body" idx="1"/>
          </p:nvPr>
        </p:nvSpPr>
        <p:spPr/>
        <p:txBody>
          <a:bodyPr/>
          <a:lstStyle/>
          <a:p>
            <a:r>
              <a:rPr lang="en-US"/>
              <a:t>Let’s look at a practical example:</a:t>
            </a:r>
            <a:br>
              <a:rPr lang="en-US"/>
            </a:br>
            <a:r>
              <a:rPr lang="en-US"/>
              <a:t>Imagine Sage, a product supplier, maintains a library of product spec sheets with metadata about product type, version, and sales region.</a:t>
            </a:r>
            <a:br>
              <a:rPr lang="en-US"/>
            </a:br>
            <a:endParaRPr lang="en-US"/>
          </a:p>
        </p:txBody>
      </p:sp>
      <p:sp>
        <p:nvSpPr>
          <p:cNvPr id="4" name="Slide Number Placeholder 3">
            <a:extLst>
              <a:ext uri="{FF2B5EF4-FFF2-40B4-BE49-F238E27FC236}">
                <a16:creationId xmlns:a16="http://schemas.microsoft.com/office/drawing/2014/main" id="{B27C1496-6A08-6093-448E-E1C03689D63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85CF00-A2C7-4E6A-98C8-52C1CDF854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Graphik Light"/>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Graphik Light"/>
            </a:endParaRPr>
          </a:p>
        </p:txBody>
      </p:sp>
    </p:spTree>
    <p:extLst>
      <p:ext uri="{BB962C8B-B14F-4D97-AF65-F5344CB8AC3E}">
        <p14:creationId xmlns:p14="http://schemas.microsoft.com/office/powerpoint/2010/main" val="33283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B92E4-6C1B-A240-7EBD-20492AAAEC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98115-2F69-5CBF-C76C-8F88DA919313}"/>
              </a:ext>
            </a:extLst>
          </p:cNvPr>
          <p:cNvSpPr>
            <a:spLocks noGrp="1" noRot="1" noChangeAspect="1"/>
          </p:cNvSpPr>
          <p:nvPr>
            <p:ph type="sldImg"/>
          </p:nvPr>
        </p:nvSpPr>
        <p:spPr>
          <a:xfrm>
            <a:off x="381000" y="685800"/>
            <a:ext cx="6096000" cy="3429000"/>
          </a:xfrm>
        </p:spPr>
        <p:txBody>
          <a:bodyPr/>
          <a:lstStyle/>
          <a:p>
            <a:endParaRPr lang="en-CA"/>
          </a:p>
        </p:txBody>
      </p:sp>
      <p:sp>
        <p:nvSpPr>
          <p:cNvPr id="3" name="Notes Placeholder 2">
            <a:extLst>
              <a:ext uri="{FF2B5EF4-FFF2-40B4-BE49-F238E27FC236}">
                <a16:creationId xmlns:a16="http://schemas.microsoft.com/office/drawing/2014/main" id="{CBF03899-EDA7-C2C3-C1F2-0C9262A682EC}"/>
              </a:ext>
            </a:extLst>
          </p:cNvPr>
          <p:cNvSpPr>
            <a:spLocks noGrp="1"/>
          </p:cNvSpPr>
          <p:nvPr>
            <p:ph type="body" idx="1"/>
          </p:nvPr>
        </p:nvSpPr>
        <p:spPr/>
        <p:txBody>
          <a:bodyPr/>
          <a:lstStyle/>
          <a:p>
            <a:r>
              <a:rPr lang="en-US"/>
              <a:t>When files are organized with metadata, Copilot and agents can instantly filter and group results—making it easy to answer business questions like, 'Which products are sold in my region?'</a:t>
            </a:r>
            <a:br>
              <a:rPr lang="en-US"/>
            </a:br>
            <a:r>
              <a:rPr lang="en-US" b="1"/>
              <a:t>Files in a document library, automatically tagged by Knowledge Agent, become immediately useful for Copilot and agents.</a:t>
            </a:r>
            <a:endParaRPr lang="en-US"/>
          </a:p>
        </p:txBody>
      </p:sp>
      <p:sp>
        <p:nvSpPr>
          <p:cNvPr id="4" name="Slide Number Placeholder 3">
            <a:extLst>
              <a:ext uri="{FF2B5EF4-FFF2-40B4-BE49-F238E27FC236}">
                <a16:creationId xmlns:a16="http://schemas.microsoft.com/office/drawing/2014/main" id="{36AE0141-54A0-F4F3-426F-CDA084175E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85CF00-A2C7-4E6A-98C8-52C1CDF854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Graphik Light"/>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Graphik Light"/>
            </a:endParaRPr>
          </a:p>
        </p:txBody>
      </p:sp>
    </p:spTree>
    <p:extLst>
      <p:ext uri="{BB962C8B-B14F-4D97-AF65-F5344CB8AC3E}">
        <p14:creationId xmlns:p14="http://schemas.microsoft.com/office/powerpoint/2010/main" val="2575116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A15F1-2DBE-79B4-9997-8653C1BC8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2A168-CE4E-54BA-D21E-6CBD7DA6B648}"/>
              </a:ext>
            </a:extLst>
          </p:cNvPr>
          <p:cNvSpPr>
            <a:spLocks noGrp="1" noRot="1" noChangeAspect="1"/>
          </p:cNvSpPr>
          <p:nvPr>
            <p:ph type="sldImg"/>
          </p:nvPr>
        </p:nvSpPr>
        <p:spPr>
          <a:xfrm>
            <a:off x="381000" y="685800"/>
            <a:ext cx="6096000" cy="3429000"/>
          </a:xfrm>
        </p:spPr>
        <p:txBody>
          <a:bodyPr/>
          <a:lstStyle/>
          <a:p>
            <a:endParaRPr lang="en-CA"/>
          </a:p>
        </p:txBody>
      </p:sp>
      <p:sp>
        <p:nvSpPr>
          <p:cNvPr id="3" name="Notes Placeholder 2">
            <a:extLst>
              <a:ext uri="{FF2B5EF4-FFF2-40B4-BE49-F238E27FC236}">
                <a16:creationId xmlns:a16="http://schemas.microsoft.com/office/drawing/2014/main" id="{6129724A-C774-C1F0-F09E-55B8CE01297B}"/>
              </a:ext>
            </a:extLst>
          </p:cNvPr>
          <p:cNvSpPr>
            <a:spLocks noGrp="1"/>
          </p:cNvSpPr>
          <p:nvPr>
            <p:ph type="body" idx="1"/>
          </p:nvPr>
        </p:nvSpPr>
        <p:spPr/>
        <p:txBody>
          <a:bodyPr/>
          <a:lstStyle/>
          <a:p>
            <a:r>
              <a:rPr lang="en-US"/>
              <a:t>With metadata, Copilot and agents can semantically understand business terms.</a:t>
            </a:r>
            <a:br>
              <a:rPr lang="en-US"/>
            </a:br>
            <a:r>
              <a:rPr lang="en-US"/>
              <a:t>For example, when Sage asks about 'west coast' products, Copilot knows this refers to California, Oregon, and Washington—because metadata encodes that relationship.</a:t>
            </a:r>
            <a:br>
              <a:rPr lang="en-US"/>
            </a:br>
            <a:r>
              <a:rPr lang="en-US"/>
              <a:t>The agent organizes results by product iteration and other metadata, making answers more meaningful and business-specific.</a:t>
            </a:r>
            <a:br>
              <a:rPr lang="en-US"/>
            </a:br>
            <a:r>
              <a:rPr lang="en-US" b="1"/>
              <a:t>Knowledge Agent automatically populates document libraries with metadata, powering smarter, more accurate Copilot responses</a:t>
            </a:r>
            <a:endParaRPr lang="en-US"/>
          </a:p>
        </p:txBody>
      </p:sp>
      <p:sp>
        <p:nvSpPr>
          <p:cNvPr id="4" name="Slide Number Placeholder 3">
            <a:extLst>
              <a:ext uri="{FF2B5EF4-FFF2-40B4-BE49-F238E27FC236}">
                <a16:creationId xmlns:a16="http://schemas.microsoft.com/office/drawing/2014/main" id="{7D34E865-DFF9-1A5B-DA3B-DC4F8C2D8E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85CF00-A2C7-4E6A-98C8-52C1CDF854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Graphik Light"/>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Graphik Light"/>
            </a:endParaRPr>
          </a:p>
        </p:txBody>
      </p:sp>
    </p:spTree>
    <p:extLst>
      <p:ext uri="{BB962C8B-B14F-4D97-AF65-F5344CB8AC3E}">
        <p14:creationId xmlns:p14="http://schemas.microsoft.com/office/powerpoint/2010/main" val="4277654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577FF-ACFF-84DD-CCB9-BFD274AFC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11985-C536-9618-00D6-81F1C220854C}"/>
              </a:ext>
            </a:extLst>
          </p:cNvPr>
          <p:cNvSpPr>
            <a:spLocks noGrp="1" noRot="1" noChangeAspect="1"/>
          </p:cNvSpPr>
          <p:nvPr>
            <p:ph type="sldImg"/>
          </p:nvPr>
        </p:nvSpPr>
        <p:spPr>
          <a:xfrm>
            <a:off x="381000" y="685800"/>
            <a:ext cx="6096000" cy="3429000"/>
          </a:xfrm>
        </p:spPr>
        <p:txBody>
          <a:bodyPr/>
          <a:lstStyle/>
          <a:p>
            <a:endParaRPr lang="en-CA"/>
          </a:p>
        </p:txBody>
      </p:sp>
      <p:sp>
        <p:nvSpPr>
          <p:cNvPr id="3" name="Notes Placeholder 2">
            <a:extLst>
              <a:ext uri="{FF2B5EF4-FFF2-40B4-BE49-F238E27FC236}">
                <a16:creationId xmlns:a16="http://schemas.microsoft.com/office/drawing/2014/main" id="{268F0D44-8505-0946-1E8F-9218FE6B9712}"/>
              </a:ext>
            </a:extLst>
          </p:cNvPr>
          <p:cNvSpPr>
            <a:spLocks noGrp="1"/>
          </p:cNvSpPr>
          <p:nvPr>
            <p:ph type="body" idx="1"/>
          </p:nvPr>
        </p:nvSpPr>
        <p:spPr/>
        <p:txBody>
          <a:bodyPr/>
          <a:lstStyle/>
          <a:p>
            <a:r>
              <a:rPr lang="en-US"/>
              <a:t>When Sage asks Copilot or an agent for specific details, metadata enables the agent to deliver more accurate results than ever before.</a:t>
            </a:r>
            <a:br>
              <a:rPr lang="en-US"/>
            </a:br>
            <a:r>
              <a:rPr lang="en-US"/>
              <a:t>Copilot and agents can reason over metadata, not just text, to provide answers that are contextually correct and tailored to business needs.</a:t>
            </a:r>
            <a:br>
              <a:rPr lang="en-US"/>
            </a:br>
            <a:r>
              <a:rPr lang="en-US" b="1"/>
              <a:t>The key takeaway: Copilot and agents deliver better results when your content is organized and enriched with metadata—thanks to Knowledge Agent.</a:t>
            </a:r>
            <a:endParaRPr lang="en-US"/>
          </a:p>
        </p:txBody>
      </p:sp>
      <p:sp>
        <p:nvSpPr>
          <p:cNvPr id="4" name="Slide Number Placeholder 3">
            <a:extLst>
              <a:ext uri="{FF2B5EF4-FFF2-40B4-BE49-F238E27FC236}">
                <a16:creationId xmlns:a16="http://schemas.microsoft.com/office/drawing/2014/main" id="{C07BAD3B-8F72-7D58-0536-473F52C1EC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85CF00-A2C7-4E6A-98C8-52C1CDF854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Graphik Light"/>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Graphik Light"/>
            </a:endParaRPr>
          </a:p>
        </p:txBody>
      </p:sp>
    </p:spTree>
    <p:extLst>
      <p:ext uri="{BB962C8B-B14F-4D97-AF65-F5344CB8AC3E}">
        <p14:creationId xmlns:p14="http://schemas.microsoft.com/office/powerpoint/2010/main" val="2253500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IN"/>
              <a:t>SharePoint has two agentic products available under the Microsoft 365 Copilot license: Knowledge Agent and custom agents in agents. Let’s take a closer look at how these two products build upon one another.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30675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In November 2024, Microsoft introduced SharePoint agents—a no-code agent building solution that empowered users to create their own subject matter experts, grounded directly on SharePoint documents. This meant anyone could quickly build agents tailored to their business needs, enabling smarter Q&amp;A and collaboration without technical barriers.</a:t>
            </a:r>
          </a:p>
          <a:p>
            <a:endParaRPr lang="en-US"/>
          </a:p>
          <a:p>
            <a:r>
              <a:rPr lang="en-US"/>
              <a:t>Fast forward to September 2025, and Knowledge Agent was announced as SharePoint’s built-in AI. Knowledge Agent goes beyond Q&amp;A—it enriches and organizes content, making it Copilot-ready and dramatically simplifying knowledge management for organizations. It proactively tags, structures, and maintains SharePoint content, ensuring that Copilot and other agents deliver more accurate, context-rich responses.</a:t>
            </a:r>
          </a:p>
          <a:p>
            <a:endParaRPr lang="en-US"/>
          </a:p>
          <a:p>
            <a:r>
              <a:rPr lang="en-US" b="1"/>
              <a:t>How do these two work together?</a:t>
            </a:r>
            <a:br>
              <a:rPr lang="en-US"/>
            </a:br>
            <a:r>
              <a:rPr lang="en-US"/>
              <a:t>Custom agents in SharePoint let you create custom experts for your unique scenarios, while Knowledge Agent ensures the underlying content is organized, enriched, and always up to date. Together, they transform SharePoint into a dynamic, intelligent platform—making content easier to manage, discover, and consume for everyone in your organization.</a:t>
            </a:r>
          </a:p>
          <a:p>
            <a:endParaRPr lang="en-US"/>
          </a:p>
          <a:p>
            <a:r>
              <a:rPr lang="en-US" b="1"/>
              <a:t>The result:</a:t>
            </a:r>
            <a:br>
              <a:rPr lang="en-US"/>
            </a:br>
            <a:r>
              <a:rPr lang="en-US"/>
              <a:t>SharePoint content becomes smarter, more actionable, and ready for AI-powered productivity—whether you’re building custom agents, managing content, building sites, or leveraging Copilot for instant insights.</a:t>
            </a:r>
          </a:p>
          <a:p>
            <a:endParaRPr lang="en-US"/>
          </a:p>
          <a:p>
            <a:endParaRPr lang="en-IN"/>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83719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2F76F-35E4-12D4-F7F8-39225B4198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CF4293-CBB2-99CE-5CCC-5770B1F73C9F}"/>
              </a:ext>
            </a:extLst>
          </p:cNvPr>
          <p:cNvSpPr>
            <a:spLocks noGrp="1" noRot="1" noChangeAspect="1"/>
          </p:cNvSpPr>
          <p:nvPr>
            <p:ph type="sldImg"/>
          </p:nvPr>
        </p:nvSpPr>
        <p:spPr>
          <a:xfrm>
            <a:off x="422275" y="704850"/>
            <a:ext cx="6257925" cy="3519488"/>
          </a:xfrm>
        </p:spPr>
        <p:txBody>
          <a:bodyPr/>
          <a:lstStyle/>
          <a:p>
            <a:endParaRPr lang="en-CA"/>
          </a:p>
        </p:txBody>
      </p:sp>
      <p:sp>
        <p:nvSpPr>
          <p:cNvPr id="3" name="Notes Placeholder 2">
            <a:extLst>
              <a:ext uri="{FF2B5EF4-FFF2-40B4-BE49-F238E27FC236}">
                <a16:creationId xmlns:a16="http://schemas.microsoft.com/office/drawing/2014/main" id="{1AC0A0E5-8E74-2126-2520-771AEBDFA6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9020AE-92D1-1F46-0E9F-A1DEA6D92D4B}"/>
              </a:ext>
            </a:extLst>
          </p:cNvPr>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1885CF00-A2C7-4E6A-98C8-52C1CDF854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Graphik Light"/>
              </a:rPr>
              <a:pPr marL="0" marR="0" lvl="0" indent="0" algn="r" defTabSz="942289"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Graphik Light"/>
            </a:endParaRPr>
          </a:p>
        </p:txBody>
      </p:sp>
    </p:spTree>
    <p:extLst>
      <p:ext uri="{BB962C8B-B14F-4D97-AF65-F5344CB8AC3E}">
        <p14:creationId xmlns:p14="http://schemas.microsoft.com/office/powerpoint/2010/main" val="356118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5E7FE-8180-712A-B41F-F8C65618E0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10C9E-FD7C-5293-1E02-295EC179D2E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B3DC04A-6A95-FB4D-FEC4-D4CAC61E28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talk about what it really takes to succeed with AI. The companies that get the most value from Copilot and other AI tools aren’t just the ones with the latest technology—they’re the ones that invest in their content management strategies. AI is only as good as the information it’s grounded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sz="1200" b="0" i="0" kern="1200">
                <a:solidFill>
                  <a:schemeClr val="tx1"/>
                </a:solidFill>
                <a:effectLst/>
                <a:latin typeface="+mn-lt"/>
                <a:ea typeface="+mn-ea"/>
                <a:cs typeface="+mn-cs"/>
              </a:rPr>
              <a:t>Sixty-three percent of organizations either do not have or are unsure if they have the right </a:t>
            </a:r>
            <a:r>
              <a:rPr lang="en-US" sz="1200" b="1" i="0" u="none" strike="noStrike" kern="1200">
                <a:solidFill>
                  <a:schemeClr val="tx1"/>
                </a:solidFill>
                <a:effectLst/>
                <a:latin typeface="+mn-lt"/>
                <a:ea typeface="+mn-ea"/>
                <a:cs typeface="+mn-cs"/>
                <a:hlinkClick r:id="rId3"/>
              </a:rPr>
              <a:t>data </a:t>
            </a:r>
            <a:r>
              <a:rPr lang="en-US" sz="1200" b="0" i="0" kern="1200">
                <a:solidFill>
                  <a:schemeClr val="tx1"/>
                </a:solidFill>
                <a:effectLst/>
                <a:latin typeface="+mn-lt"/>
                <a:ea typeface="+mn-ea"/>
                <a:cs typeface="+mn-cs"/>
              </a:rPr>
              <a:t>management practices for AI, according to a survey by Gartner.</a:t>
            </a:r>
            <a:endParaRPr lang="en-US"/>
          </a:p>
          <a:p>
            <a:r>
              <a:rPr lang="en-US" sz="1200" b="0" i="0" kern="1200">
                <a:solidFill>
                  <a:schemeClr val="tx1"/>
                </a:solidFill>
                <a:effectLst/>
                <a:latin typeface="+mn-lt"/>
                <a:ea typeface="+mn-ea"/>
                <a:cs typeface="+mn-cs"/>
              </a:rPr>
              <a:t>A survey of 1,203 data management leaders in July 2024 found that organizations that fail to realize the vast differences between AI-ready data requirements and traditional data management will endanger the success of their </a:t>
            </a:r>
            <a:r>
              <a:rPr lang="en-US" sz="1200" b="1" i="0" u="none" strike="noStrike" kern="1200">
                <a:solidFill>
                  <a:schemeClr val="tx1"/>
                </a:solidFill>
                <a:effectLst/>
                <a:latin typeface="+mn-lt"/>
                <a:ea typeface="+mn-ea"/>
                <a:cs typeface="+mn-cs"/>
                <a:hlinkClick r:id="rId4"/>
              </a:rPr>
              <a:t>AI efforts</a:t>
            </a:r>
            <a:r>
              <a:rPr lang="en-US" sz="1200" b="0" i="0" kern="1200">
                <a:solidFill>
                  <a:schemeClr val="tx1"/>
                </a:solidFill>
                <a:effectLst/>
                <a:latin typeface="+mn-lt"/>
                <a:ea typeface="+mn-ea"/>
                <a:cs typeface="+mn-cs"/>
              </a:rPr>
              <a:t>. In fact, Gartner predicts that through 2026, organizations will abandon 60% of AI projects unsupported by </a:t>
            </a:r>
            <a:r>
              <a:rPr lang="en-US" sz="1200" b="1" i="0" u="none" strike="noStrike" kern="1200">
                <a:solidFill>
                  <a:schemeClr val="tx1"/>
                </a:solidFill>
                <a:effectLst/>
                <a:latin typeface="+mn-lt"/>
                <a:ea typeface="+mn-ea"/>
                <a:cs typeface="+mn-cs"/>
                <a:hlinkClick r:id="rId5"/>
              </a:rPr>
              <a:t>AI-ready data</a:t>
            </a:r>
            <a:r>
              <a:rPr lang="en-US" sz="1200" b="0" i="0" kern="1200">
                <a:solidFill>
                  <a:schemeClr val="tx1"/>
                </a:solidFill>
                <a:effectLst/>
                <a:latin typeface="+mn-lt"/>
                <a:ea typeface="+mn-ea"/>
                <a:cs typeface="+mn-cs"/>
              </a:rPr>
              <a:t>. (</a:t>
            </a:r>
            <a:r>
              <a:rPr lang="en-US">
                <a:hlinkClick r:id="rId6"/>
              </a:rPr>
              <a:t>Lack of AI-Ready Data Puts AI Projects at Risk</a:t>
            </a:r>
            <a:r>
              <a:rPr lang="en-US"/>
              <a:t>)</a:t>
            </a:r>
          </a:p>
          <a:p>
            <a:br>
              <a:rPr lang="en-US"/>
            </a:br>
            <a:r>
              <a:rPr lang="en-US"/>
              <a:t>Why is it so hard to keep content AI-ready?</a:t>
            </a:r>
            <a:br>
              <a:rPr lang="en-US"/>
            </a:br>
            <a:br>
              <a:rPr lang="en-US"/>
            </a:br>
            <a:r>
              <a:rPr lang="en-US" b="1"/>
              <a:t>1. Hard-to-Find Information</a:t>
            </a:r>
          </a:p>
          <a:p>
            <a:r>
              <a:rPr lang="en-US"/>
              <a:t>When content isn’t organized or regularly updated, valuable resources become hidden, intranet sites go unused, and teams risk duplicating work or losing important information.</a:t>
            </a:r>
          </a:p>
          <a:p>
            <a:br>
              <a:rPr lang="en-US"/>
            </a:br>
            <a:endParaRPr lang="en-US"/>
          </a:p>
          <a:p>
            <a:r>
              <a:rPr lang="en-US" b="1"/>
              <a:t>2. Time-Consuming Upkeep</a:t>
            </a:r>
          </a:p>
          <a:p>
            <a:r>
              <a:rPr lang="en-US"/>
              <a:t>Tagging documents, checking links, and updating content require significant manual effort and are prone to mistakes—leaving site managers with little time for strategic, high-value tasks.</a:t>
            </a:r>
          </a:p>
          <a:p>
            <a:br>
              <a:rPr lang="en-US"/>
            </a:br>
            <a:endParaRPr lang="en-US"/>
          </a:p>
          <a:p>
            <a:r>
              <a:rPr lang="en-US" b="1"/>
              <a:t>3. Lack of Governance</a:t>
            </a:r>
          </a:p>
          <a:p>
            <a:r>
              <a:rPr lang="en-US"/>
              <a:t>Without clear ownership, policies, or oversight, outdated and irrelevant content lingers. Teams may not know who’s responsible for updates, making it difficult to maintain a trustworthy, up-to-date knowledge base.</a:t>
            </a:r>
          </a:p>
          <a:p>
            <a:endParaRPr lang="en-US"/>
          </a:p>
        </p:txBody>
      </p:sp>
      <p:sp>
        <p:nvSpPr>
          <p:cNvPr id="4" name="Slide Number Placeholder 3">
            <a:extLst>
              <a:ext uri="{FF2B5EF4-FFF2-40B4-BE49-F238E27FC236}">
                <a16:creationId xmlns:a16="http://schemas.microsoft.com/office/drawing/2014/main" id="{339B9DFD-91EC-CE99-F1D4-31FDA32557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1F5522-B65E-4FEC-9E7B-2077DF385C6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9128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Starting September 18, Knowledge Agent is available for all users with a Microsoft 365 Copilot license who opt-in to Public Preview. General availability is planned for H1 CY2026. </a:t>
            </a:r>
          </a:p>
          <a:p>
            <a:endParaRPr lang="en-US" dirty="0"/>
          </a:p>
          <a:p>
            <a:r>
              <a:rPr lang="en-US" dirty="0"/>
              <a:t>At GA, a licensing change will take place for SharePoint agents as it relates to Knowledge Agent. Knowledge Agent will be available </a:t>
            </a:r>
            <a:r>
              <a:rPr lang="en-US" b="1" dirty="0"/>
              <a:t>exclusively through Microsoft 365 Copilot licenses</a:t>
            </a:r>
            <a:r>
              <a:rPr lang="en-US" dirty="0"/>
              <a:t>—meaning customers must have a Copilot license to access Knowledge Agent features. The previous Pay-As-You-Go (PAYG) option for site agent functionality will transition to Knowledge Agent, and will no longer be available through SharePoint Agents’ metered billing.</a:t>
            </a:r>
          </a:p>
          <a:p>
            <a:endParaRPr lang="en-US" dirty="0"/>
          </a:p>
          <a:p>
            <a:r>
              <a:rPr lang="en-US" b="1" dirty="0"/>
              <a:t>Custom-built SharePoint agents</a:t>
            </a:r>
            <a:r>
              <a:rPr lang="en-US" dirty="0"/>
              <a:t> will remain available via Pay-As-You-Go or Copilot, but the “site agent” name and capabilities will now be accessed through the “Ask a question of Knowledge Agent” feature. This change is designed to streamline agent experiences and ensure organizations have access to the latest AI-powered content management capabilities.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previous Pay-As-You-Go option for site agent functionality will transition to Knowledge Agent features, and will no longer be available through SharePoint Agents’ metered billing. Custom-built SharePoint agents will remain available via Pay-As-You-Go or Copilot. The 'site agent' name will change, and those capabilities will now be accessed through the 'Ask a question of Knowledge Agent' feature.</a:t>
            </a:r>
            <a:br>
              <a:rPr lang="en-US" dirty="0"/>
            </a:br>
            <a:r>
              <a:rPr lang="en-US" b="1" dirty="0"/>
              <a:t>This licensing update ensures organizations have access to the latest AI-powered content management capabilities, maximizing the value of their Microsoft 365 investment.</a:t>
            </a:r>
            <a:r>
              <a:rPr lang="en-US" dirty="0"/>
              <a:t>"</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86604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54403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401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6363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F20B9-5A90-0A24-9B78-A55D079D6B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389E7-D780-F10F-F557-12A0469590A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88BDE9D-007F-75DB-15BF-542877EA185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69B60D0-8F50-E103-0620-9A20917F0F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81992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74C4A-5BB5-533E-5639-5A3C7F598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844704-7B4E-D5CB-031F-FBA6D4A4A28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DD89E74-DEA3-4090-A298-652FBA856B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1568B3-3FAF-ABBC-4810-7458043A87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29090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C7A0-2125-979D-6913-B2F8AEFBDB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BCCC11-4822-514D-6547-78E65FE755D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8FC8868-F302-1AFA-90E4-99CA64C0537D}"/>
              </a:ext>
            </a:extLst>
          </p:cNvPr>
          <p:cNvSpPr>
            <a:spLocks noGrp="1"/>
          </p:cNvSpPr>
          <p:nvPr>
            <p:ph type="body" idx="1"/>
          </p:nvPr>
        </p:nvSpPr>
        <p:spPr/>
        <p:txBody>
          <a:bodyPr/>
          <a:lstStyle/>
          <a:p>
            <a:r>
              <a:rPr lang="en-US"/>
              <a:t>Most organizations start their journey surrounded by content chaos: files are scattered, information is outdated, and manual processes make it hard to keep up. In this environment, even the smartest AI can’t deliver meaningful results. Employees struggle to find what they need, trust in AI is limited, and adoption stalls.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Knowledge Agent, we transform that chaos into Copilot-ready content. Knowledge Agent organizes and enriches your information, automates the tedious upkeep, and ensures everything is current and trustworthy. Now, Copilot and other agents have the foundation they need to deliver smarter, more reliable answers, driving real business impact and building trust across your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journey to better AI experiences starts with well-organized, trusted information. That’s how you become a true AI-ready leader.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4B31E9C3-0F5D-D235-2156-DF88C11683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1F5522-B65E-4FEC-9E7B-2077DF385C6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67959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2CC48-81FD-A6E9-6B4E-4FD348CD1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BD1FE-A78D-8365-65E3-23C8F6258FA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D9F38CC-829E-F68A-6293-F189BA22376A}"/>
              </a:ext>
            </a:extLst>
          </p:cNvPr>
          <p:cNvSpPr>
            <a:spLocks noGrp="1"/>
          </p:cNvSpPr>
          <p:nvPr>
            <p:ph type="body" idx="1"/>
          </p:nvPr>
        </p:nvSpPr>
        <p:spPr/>
        <p:txBody>
          <a:bodyPr/>
          <a:lstStyle/>
          <a:p>
            <a:r>
              <a:rPr lang="en-US"/>
              <a:t>Let’s look at the product overview. Knowledge Agent is designed to streamline content management, automate repetitive tasks, and ensure your SharePoint sites are Copilot-ready.</a:t>
            </a:r>
            <a:endParaRPr lang="en-IN"/>
          </a:p>
        </p:txBody>
      </p:sp>
      <p:sp>
        <p:nvSpPr>
          <p:cNvPr id="4" name="Slide Number Placeholder 3">
            <a:extLst>
              <a:ext uri="{FF2B5EF4-FFF2-40B4-BE49-F238E27FC236}">
                <a16:creationId xmlns:a16="http://schemas.microsoft.com/office/drawing/2014/main" id="{6D404A6B-2CB4-9DBE-35BB-CDB345D2F7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0699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851D4-EBFC-D367-325A-B556691A69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36274-80D1-E2A1-C380-7D24CAA491B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9F322EA-4F8C-7A5B-5F18-2062AA9409FA}"/>
              </a:ext>
            </a:extLst>
          </p:cNvPr>
          <p:cNvSpPr>
            <a:spLocks noGrp="1"/>
          </p:cNvSpPr>
          <p:nvPr>
            <p:ph type="body" idx="1"/>
          </p:nvPr>
        </p:nvSpPr>
        <p:spPr/>
        <p:txBody>
          <a:bodyPr/>
          <a:lstStyle/>
          <a:p>
            <a:r>
              <a:rPr lang="en-US" dirty="0"/>
              <a:t>Knowledge Agent acts as your intelligent content curator, backed by enterprise-grade security and compliance. It improves AI responses by enriching SharePoint content, streamlines business processes with automation, and keeps content fresh through proactive monitoring and quality improvements.</a:t>
            </a:r>
          </a:p>
        </p:txBody>
      </p:sp>
      <p:sp>
        <p:nvSpPr>
          <p:cNvPr id="4" name="Slide Number Placeholder 3">
            <a:extLst>
              <a:ext uri="{FF2B5EF4-FFF2-40B4-BE49-F238E27FC236}">
                <a16:creationId xmlns:a16="http://schemas.microsoft.com/office/drawing/2014/main" id="{48146B52-83D8-0212-A5F5-CDDDC290CE55}"/>
              </a:ext>
            </a:extLst>
          </p:cNvPr>
          <p:cNvSpPr>
            <a:spLocks noGrp="1"/>
          </p:cNvSpPr>
          <p:nvPr>
            <p:ph type="sldNum" sz="quarter" idx="5"/>
          </p:nvPr>
        </p:nvSpPr>
        <p:spPr/>
        <p:txBody>
          <a:bodyPr/>
          <a:lstStyle/>
          <a:p>
            <a:pPr marL="0" marR="0" lvl="0" indent="0" algn="r" defTabSz="939363" rtl="0" eaLnBrk="1" fontAlgn="auto" latinLnBrk="0" hangingPunct="1">
              <a:lnSpc>
                <a:spcPct val="100000"/>
              </a:lnSpc>
              <a:spcBef>
                <a:spcPts val="0"/>
              </a:spcBef>
              <a:spcAft>
                <a:spcPts val="0"/>
              </a:spcAft>
              <a:buClrTx/>
              <a:buSzTx/>
              <a:buFontTx/>
              <a:buNone/>
              <a:tabLst/>
              <a:defRPr/>
            </a:pPr>
            <a:fld id="{82A4D30C-3801-40BB-BCEB-A81E1B9BF41D}" type="slidenum">
              <a:rPr kumimoji="0" lang="en-IN"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9363"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106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Knowledge Agent gives AI the context it needs—without extra effort. It suggests metadata for SharePoint files, helping Copilot and agents distinguish documents and improve response quality. By </a:t>
            </a:r>
            <a:r>
              <a:rPr lang="en-US" err="1"/>
              <a:t>autofilling</a:t>
            </a:r>
            <a:r>
              <a:rPr lang="en-US"/>
              <a:t> columns based on content and user input, it ensures consistent organization and discoverability, saving hours of manual tagging.</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76641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Knowledge Agent simplifies automation for everyone. Users can describe actions in natural language—like 'notify me when...'—and the agent builds workflows. You can ask the agent anything about site content and get instant, precise answers thanks to auto-filled metadata. This enables intuitive site management and supports efficient business processes.</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91740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Knowledge Agent continuously analyzes search behavior to detect content gaps, flag broken links, and identify stale pages—all in just a few clicks. It makes page creation easy, offering smart suggestions as you build. The agent also flags pages that haven’t been viewed recently, so editors can quickly retire outdated content and keep sites fresh.</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1CB1A-CA4A-43D5-9F7B-C051DC9D53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50330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fi.wikipedia.org/wiki/Bluesky_Social" TargetMode="External"/><Relationship Id="rId3" Type="http://schemas.openxmlformats.org/officeDocument/2006/relationships/image" Target="../media/image5.svg"/><Relationship Id="rId7"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E7E23A0-12FE-6F5D-A945-79E89B3D3BB3}"/>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4E801FBF-4099-86FA-3D08-BA0031B33729}"/>
              </a:ext>
            </a:extLst>
          </p:cNvPr>
          <p:cNvSpPr>
            <a:spLocks noGrp="1"/>
          </p:cNvSpPr>
          <p:nvPr>
            <p:ph idx="10"/>
          </p:nvPr>
        </p:nvSpPr>
        <p:spPr>
          <a:xfrm>
            <a:off x="490330" y="1716163"/>
            <a:ext cx="6685722" cy="4320201"/>
          </a:xfrm>
        </p:spPr>
        <p:txBody>
          <a:bodyPr/>
          <a:lstStyle>
            <a:lvl1pPr>
              <a:defRPr>
                <a:solidFill>
                  <a:srgbClr val="063B48"/>
                </a:solidFill>
              </a:defRPr>
            </a:lvl1pPr>
            <a:lvl2pPr>
              <a:defRPr>
                <a:solidFill>
                  <a:srgbClr val="063B48"/>
                </a:solidFill>
              </a:defRPr>
            </a:lvl2pPr>
            <a:lvl3pPr>
              <a:defRPr>
                <a:solidFill>
                  <a:srgbClr val="063B48"/>
                </a:solidFill>
              </a:defRPr>
            </a:lvl3pPr>
            <a:lvl4pPr>
              <a:defRPr>
                <a:solidFill>
                  <a:srgbClr val="063B48"/>
                </a:solidFill>
              </a:defRPr>
            </a:lvl4pPr>
            <a:lvl5pPr>
              <a:defRPr>
                <a:solidFill>
                  <a:srgbClr val="063B48"/>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fi-FI" dirty="0"/>
          </a:p>
        </p:txBody>
      </p:sp>
      <p:sp>
        <p:nvSpPr>
          <p:cNvPr id="3" name="Text Placeholder 2">
            <a:extLst>
              <a:ext uri="{FF2B5EF4-FFF2-40B4-BE49-F238E27FC236}">
                <a16:creationId xmlns:a16="http://schemas.microsoft.com/office/drawing/2014/main" id="{984C58E2-D246-7EC1-A1B3-6CA5EB21C48E}"/>
              </a:ext>
            </a:extLst>
          </p:cNvPr>
          <p:cNvSpPr>
            <a:spLocks noGrp="1"/>
          </p:cNvSpPr>
          <p:nvPr>
            <p:ph type="body" sz="quarter" idx="11" hasCustomPrompt="1"/>
          </p:nvPr>
        </p:nvSpPr>
        <p:spPr>
          <a:xfrm>
            <a:off x="489916" y="338138"/>
            <a:ext cx="11178209" cy="1165984"/>
          </a:xfrm>
        </p:spPr>
        <p:txBody>
          <a:bodyPr anchor="ctr">
            <a:normAutofit/>
          </a:bodyPr>
          <a:lstStyle>
            <a:lvl1pPr marL="0" indent="0">
              <a:buNone/>
              <a:defRPr sz="4400">
                <a:solidFill>
                  <a:srgbClr val="063B48"/>
                </a:solidFill>
                <a:latin typeface="+mj-lt"/>
              </a:defRPr>
            </a:lvl1pPr>
            <a:lvl2pPr marL="457200" indent="0">
              <a:buNone/>
              <a:defRPr>
                <a:solidFill>
                  <a:srgbClr val="063B48"/>
                </a:solidFill>
              </a:defRPr>
            </a:lvl2pPr>
            <a:lvl3pPr marL="914400" indent="0">
              <a:buNone/>
              <a:defRPr>
                <a:solidFill>
                  <a:srgbClr val="063B48"/>
                </a:solidFill>
              </a:defRPr>
            </a:lvl3pPr>
            <a:lvl4pPr marL="1371600" indent="0">
              <a:buNone/>
              <a:defRPr>
                <a:solidFill>
                  <a:srgbClr val="063B48"/>
                </a:solidFill>
              </a:defRPr>
            </a:lvl4pPr>
            <a:lvl5pPr marL="1828800" indent="0">
              <a:buNone/>
              <a:defRPr>
                <a:solidFill>
                  <a:srgbClr val="063B48"/>
                </a:solidFill>
              </a:defRPr>
            </a:lvl5pPr>
          </a:lstStyle>
          <a:p>
            <a:pPr lvl="0"/>
            <a:r>
              <a:rPr lang="en-GB" dirty="0"/>
              <a:t>How to use this template</a:t>
            </a:r>
            <a:endParaRPr lang="fi-FI" dirty="0"/>
          </a:p>
        </p:txBody>
      </p:sp>
      <p:pic>
        <p:nvPicPr>
          <p:cNvPr id="4" name="Picture 3">
            <a:extLst>
              <a:ext uri="{FF2B5EF4-FFF2-40B4-BE49-F238E27FC236}">
                <a16:creationId xmlns:a16="http://schemas.microsoft.com/office/drawing/2014/main" id="{75C9FAAB-C839-3E1B-9351-9E6A3656719D}"/>
              </a:ext>
            </a:extLst>
          </p:cNvPr>
          <p:cNvPicPr>
            <a:picLocks noChangeAspect="1"/>
          </p:cNvPicPr>
          <p:nvPr userDrawn="1"/>
        </p:nvPicPr>
        <p:blipFill>
          <a:blip r:embed="rId2"/>
          <a:stretch>
            <a:fillRect/>
          </a:stretch>
        </p:blipFill>
        <p:spPr>
          <a:xfrm>
            <a:off x="7314204" y="1716163"/>
            <a:ext cx="4387466" cy="3593785"/>
          </a:xfrm>
          <a:prstGeom prst="rect">
            <a:avLst/>
          </a:prstGeom>
        </p:spPr>
      </p:pic>
    </p:spTree>
    <p:extLst>
      <p:ext uri="{BB962C8B-B14F-4D97-AF65-F5344CB8AC3E}">
        <p14:creationId xmlns:p14="http://schemas.microsoft.com/office/powerpoint/2010/main" val="1088618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273DCA-EEAB-C4CE-28BF-748233FE7F0B}"/>
              </a:ext>
            </a:extLst>
          </p:cNvPr>
          <p:cNvSpPr>
            <a:spLocks noGrp="1"/>
          </p:cNvSpPr>
          <p:nvPr>
            <p:ph sz="half" idx="2"/>
          </p:nvPr>
        </p:nvSpPr>
        <p:spPr>
          <a:xfrm>
            <a:off x="6172200" y="1716163"/>
            <a:ext cx="5529470" cy="4351338"/>
          </a:xfrm>
        </p:spPr>
        <p:txBody>
          <a:bodyPr/>
          <a:lstStyle>
            <a:lvl1pPr>
              <a:defRPr>
                <a:solidFill>
                  <a:srgbClr val="063B48"/>
                </a:solidFill>
              </a:defRPr>
            </a:lvl1pPr>
            <a:lvl2pPr>
              <a:defRPr>
                <a:solidFill>
                  <a:srgbClr val="063B48"/>
                </a:solidFill>
              </a:defRPr>
            </a:lvl2pPr>
            <a:lvl3pPr>
              <a:defRPr>
                <a:solidFill>
                  <a:srgbClr val="063B48"/>
                </a:solidFill>
              </a:defRPr>
            </a:lvl3pPr>
            <a:lvl4pPr>
              <a:defRPr>
                <a:solidFill>
                  <a:srgbClr val="063B48"/>
                </a:solidFill>
              </a:defRPr>
            </a:lvl4pPr>
            <a:lvl5pPr>
              <a:defRPr>
                <a:solidFill>
                  <a:srgbClr val="063B4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9" name="Content Placeholder 2">
            <a:extLst>
              <a:ext uri="{FF2B5EF4-FFF2-40B4-BE49-F238E27FC236}">
                <a16:creationId xmlns:a16="http://schemas.microsoft.com/office/drawing/2014/main" id="{F3C16499-92D1-612F-40CA-A8D862F01077}"/>
              </a:ext>
            </a:extLst>
          </p:cNvPr>
          <p:cNvSpPr>
            <a:spLocks noGrp="1"/>
          </p:cNvSpPr>
          <p:nvPr>
            <p:ph idx="13"/>
          </p:nvPr>
        </p:nvSpPr>
        <p:spPr>
          <a:xfrm>
            <a:off x="490330" y="1716163"/>
            <a:ext cx="5529472" cy="4320201"/>
          </a:xfrm>
        </p:spPr>
        <p:txBody>
          <a:bodyPr/>
          <a:lstStyle>
            <a:lvl1pPr>
              <a:defRPr>
                <a:solidFill>
                  <a:srgbClr val="063B48"/>
                </a:solidFill>
              </a:defRPr>
            </a:lvl1pPr>
            <a:lvl2pPr>
              <a:defRPr>
                <a:solidFill>
                  <a:srgbClr val="063B48"/>
                </a:solidFill>
              </a:defRPr>
            </a:lvl2pPr>
            <a:lvl3pPr>
              <a:defRPr>
                <a:solidFill>
                  <a:srgbClr val="063B48"/>
                </a:solidFill>
              </a:defRPr>
            </a:lvl3pPr>
            <a:lvl4pPr>
              <a:defRPr>
                <a:solidFill>
                  <a:srgbClr val="063B48"/>
                </a:solidFill>
              </a:defRPr>
            </a:lvl4pPr>
            <a:lvl5pPr>
              <a:defRPr>
                <a:solidFill>
                  <a:srgbClr val="063B48"/>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fi-FI" dirty="0"/>
          </a:p>
        </p:txBody>
      </p:sp>
      <p:cxnSp>
        <p:nvCxnSpPr>
          <p:cNvPr id="11" name="Straight Connector 10">
            <a:extLst>
              <a:ext uri="{FF2B5EF4-FFF2-40B4-BE49-F238E27FC236}">
                <a16:creationId xmlns:a16="http://schemas.microsoft.com/office/drawing/2014/main" id="{1739F3F6-1988-4022-81EA-0E9CA43CF3E2}"/>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3" name="Text Placeholder 2">
            <a:extLst>
              <a:ext uri="{FF2B5EF4-FFF2-40B4-BE49-F238E27FC236}">
                <a16:creationId xmlns:a16="http://schemas.microsoft.com/office/drawing/2014/main" id="{2520727A-54F8-9C06-996A-B325D991C116}"/>
              </a:ext>
            </a:extLst>
          </p:cNvPr>
          <p:cNvSpPr>
            <a:spLocks noGrp="1"/>
          </p:cNvSpPr>
          <p:nvPr>
            <p:ph type="body" sz="quarter" idx="14" hasCustomPrompt="1"/>
          </p:nvPr>
        </p:nvSpPr>
        <p:spPr>
          <a:xfrm>
            <a:off x="490538" y="331787"/>
            <a:ext cx="11210925" cy="1159081"/>
          </a:xfrm>
        </p:spPr>
        <p:txBody>
          <a:bodyPr anchor="ctr">
            <a:normAutofit/>
          </a:bodyPr>
          <a:lstStyle>
            <a:lvl1pPr marL="0" indent="0">
              <a:buFontTx/>
              <a:buNone/>
              <a:defRPr sz="4400">
                <a:solidFill>
                  <a:srgbClr val="063B48"/>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of the slide</a:t>
            </a:r>
            <a:endParaRPr lang="fi-FI" dirty="0"/>
          </a:p>
        </p:txBody>
      </p:sp>
    </p:spTree>
    <p:extLst>
      <p:ext uri="{BB962C8B-B14F-4D97-AF65-F5344CB8AC3E}">
        <p14:creationId xmlns:p14="http://schemas.microsoft.com/office/powerpoint/2010/main" val="1669274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Dark">
    <p:bg>
      <p:bgPr>
        <a:solidFill>
          <a:srgbClr val="063B4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9F83-E47F-0878-2D4C-4BCA5710B2DF}"/>
              </a:ext>
            </a:extLst>
          </p:cNvPr>
          <p:cNvSpPr>
            <a:spLocks noGrp="1"/>
          </p:cNvSpPr>
          <p:nvPr>
            <p:ph type="title" hasCustomPrompt="1"/>
          </p:nvPr>
        </p:nvSpPr>
        <p:spPr>
          <a:xfrm>
            <a:off x="490329" y="365125"/>
            <a:ext cx="11178209" cy="1125745"/>
          </a:xfrm>
        </p:spPr>
        <p:txBody>
          <a:bodyPr/>
          <a:lstStyle>
            <a:lvl1pPr>
              <a:defRPr>
                <a:solidFill>
                  <a:schemeClr val="bg1"/>
                </a:solidFill>
              </a:defRPr>
            </a:lvl1pPr>
          </a:lstStyle>
          <a:p>
            <a:r>
              <a:rPr lang="en-GB" dirty="0"/>
              <a:t>Title of the slide</a:t>
            </a:r>
            <a:endParaRPr lang="fi-FI" dirty="0"/>
          </a:p>
        </p:txBody>
      </p:sp>
      <p:sp>
        <p:nvSpPr>
          <p:cNvPr id="3" name="Content Placeholder 2">
            <a:extLst>
              <a:ext uri="{FF2B5EF4-FFF2-40B4-BE49-F238E27FC236}">
                <a16:creationId xmlns:a16="http://schemas.microsoft.com/office/drawing/2014/main" id="{488999BE-086C-01C7-2D6B-F30BD2FD3A5E}"/>
              </a:ext>
            </a:extLst>
          </p:cNvPr>
          <p:cNvSpPr>
            <a:spLocks noGrp="1"/>
          </p:cNvSpPr>
          <p:nvPr>
            <p:ph idx="1"/>
          </p:nvPr>
        </p:nvSpPr>
        <p:spPr>
          <a:xfrm>
            <a:off x="490329" y="1716163"/>
            <a:ext cx="11178209" cy="432020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fi-FI" dirty="0"/>
          </a:p>
        </p:txBody>
      </p:sp>
      <p:cxnSp>
        <p:nvCxnSpPr>
          <p:cNvPr id="8" name="Straight Connector 7">
            <a:extLst>
              <a:ext uri="{FF2B5EF4-FFF2-40B4-BE49-F238E27FC236}">
                <a16:creationId xmlns:a16="http://schemas.microsoft.com/office/drawing/2014/main" id="{CE7E23A0-12FE-6F5D-A945-79E89B3D3BB3}"/>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923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E7E23A0-12FE-6F5D-A945-79E89B3D3BB3}"/>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4E801FBF-4099-86FA-3D08-BA0031B33729}"/>
              </a:ext>
            </a:extLst>
          </p:cNvPr>
          <p:cNvSpPr>
            <a:spLocks noGrp="1"/>
          </p:cNvSpPr>
          <p:nvPr>
            <p:ph idx="10"/>
          </p:nvPr>
        </p:nvSpPr>
        <p:spPr>
          <a:xfrm>
            <a:off x="490329" y="1716163"/>
            <a:ext cx="11178209" cy="4320201"/>
          </a:xfrm>
        </p:spPr>
        <p:txBody>
          <a:bodyPr/>
          <a:lstStyle>
            <a:lvl1pPr>
              <a:defRPr>
                <a:solidFill>
                  <a:srgbClr val="063B48"/>
                </a:solidFill>
              </a:defRPr>
            </a:lvl1pPr>
            <a:lvl2pPr>
              <a:defRPr>
                <a:solidFill>
                  <a:srgbClr val="063B48"/>
                </a:solidFill>
              </a:defRPr>
            </a:lvl2pPr>
            <a:lvl3pPr>
              <a:defRPr>
                <a:solidFill>
                  <a:srgbClr val="063B48"/>
                </a:solidFill>
              </a:defRPr>
            </a:lvl3pPr>
            <a:lvl4pPr>
              <a:defRPr>
                <a:solidFill>
                  <a:srgbClr val="063B48"/>
                </a:solidFill>
              </a:defRPr>
            </a:lvl4pPr>
            <a:lvl5pPr>
              <a:defRPr>
                <a:solidFill>
                  <a:srgbClr val="063B48"/>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fi-FI" dirty="0"/>
          </a:p>
        </p:txBody>
      </p:sp>
      <p:sp>
        <p:nvSpPr>
          <p:cNvPr id="3" name="Text Placeholder 2">
            <a:extLst>
              <a:ext uri="{FF2B5EF4-FFF2-40B4-BE49-F238E27FC236}">
                <a16:creationId xmlns:a16="http://schemas.microsoft.com/office/drawing/2014/main" id="{984C58E2-D246-7EC1-A1B3-6CA5EB21C48E}"/>
              </a:ext>
            </a:extLst>
          </p:cNvPr>
          <p:cNvSpPr>
            <a:spLocks noGrp="1"/>
          </p:cNvSpPr>
          <p:nvPr>
            <p:ph type="body" sz="quarter" idx="11" hasCustomPrompt="1"/>
          </p:nvPr>
        </p:nvSpPr>
        <p:spPr>
          <a:xfrm>
            <a:off x="489916" y="338138"/>
            <a:ext cx="11178209" cy="1165984"/>
          </a:xfrm>
        </p:spPr>
        <p:txBody>
          <a:bodyPr anchor="ctr">
            <a:normAutofit/>
          </a:bodyPr>
          <a:lstStyle>
            <a:lvl1pPr marL="0" indent="0">
              <a:buNone/>
              <a:defRPr sz="4400">
                <a:solidFill>
                  <a:srgbClr val="063B48"/>
                </a:solidFill>
                <a:latin typeface="+mj-lt"/>
              </a:defRPr>
            </a:lvl1pPr>
            <a:lvl2pPr marL="457200" indent="0">
              <a:buNone/>
              <a:defRPr>
                <a:solidFill>
                  <a:srgbClr val="063B48"/>
                </a:solidFill>
              </a:defRPr>
            </a:lvl2pPr>
            <a:lvl3pPr marL="914400" indent="0">
              <a:buNone/>
              <a:defRPr>
                <a:solidFill>
                  <a:srgbClr val="063B48"/>
                </a:solidFill>
              </a:defRPr>
            </a:lvl3pPr>
            <a:lvl4pPr marL="1371600" indent="0">
              <a:buNone/>
              <a:defRPr>
                <a:solidFill>
                  <a:srgbClr val="063B48"/>
                </a:solidFill>
              </a:defRPr>
            </a:lvl4pPr>
            <a:lvl5pPr marL="1828800" indent="0">
              <a:buNone/>
              <a:defRPr>
                <a:solidFill>
                  <a:srgbClr val="063B48"/>
                </a:solidFill>
              </a:defRPr>
            </a:lvl5pPr>
          </a:lstStyle>
          <a:p>
            <a:pPr lvl="0"/>
            <a:r>
              <a:rPr lang="en-GB" dirty="0"/>
              <a:t>Title of the slide</a:t>
            </a:r>
            <a:endParaRPr lang="fi-FI" dirty="0"/>
          </a:p>
        </p:txBody>
      </p:sp>
    </p:spTree>
    <p:extLst>
      <p:ext uri="{BB962C8B-B14F-4D97-AF65-F5344CB8AC3E}">
        <p14:creationId xmlns:p14="http://schemas.microsoft.com/office/powerpoint/2010/main" val="3289884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rgbClr val="063B48"/>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FECE443-48CF-7F3D-6C62-77578D6E5ABA}"/>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3" name="Text Placeholder 2">
            <a:extLst>
              <a:ext uri="{FF2B5EF4-FFF2-40B4-BE49-F238E27FC236}">
                <a16:creationId xmlns:a16="http://schemas.microsoft.com/office/drawing/2014/main" id="{6BBDF2E5-A39A-AF58-6321-2F879E43CF45}"/>
              </a:ext>
            </a:extLst>
          </p:cNvPr>
          <p:cNvSpPr>
            <a:spLocks noGrp="1"/>
          </p:cNvSpPr>
          <p:nvPr>
            <p:ph type="body" sz="quarter" idx="10" hasCustomPrompt="1"/>
          </p:nvPr>
        </p:nvSpPr>
        <p:spPr>
          <a:xfrm>
            <a:off x="470452" y="344488"/>
            <a:ext cx="11197673" cy="1139825"/>
          </a:xfrm>
        </p:spPr>
        <p:txBody>
          <a:bodyPr anchor="ctr">
            <a:normAutofit/>
          </a:bodyPr>
          <a:lstStyle>
            <a:lvl1pPr marL="0" indent="0">
              <a:buFont typeface="Arial" panose="020B0604020202020204" pitchFamily="34" charset="0"/>
              <a:buNone/>
              <a:defRPr sz="44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Title of the slide</a:t>
            </a:r>
          </a:p>
        </p:txBody>
      </p:sp>
      <p:sp>
        <p:nvSpPr>
          <p:cNvPr id="2" name="TextBox 1">
            <a:extLst>
              <a:ext uri="{FF2B5EF4-FFF2-40B4-BE49-F238E27FC236}">
                <a16:creationId xmlns:a16="http://schemas.microsoft.com/office/drawing/2014/main" id="{2AC93EEF-3EEF-A5D2-15AF-DA21BDD2BB85}"/>
              </a:ext>
            </a:extLst>
          </p:cNvPr>
          <p:cNvSpPr txBox="1"/>
          <p:nvPr userDrawn="1"/>
        </p:nvSpPr>
        <p:spPr>
          <a:xfrm>
            <a:off x="838200" y="6308208"/>
            <a:ext cx="2948608" cy="369332"/>
          </a:xfrm>
          <a:prstGeom prst="rect">
            <a:avLst/>
          </a:prstGeom>
          <a:noFill/>
        </p:spPr>
        <p:txBody>
          <a:bodyPr wrap="square" rtlCol="0">
            <a:spAutoFit/>
          </a:bodyPr>
          <a:lstStyle/>
          <a:p>
            <a:r>
              <a:rPr lang="en-US" dirty="0" err="1">
                <a:solidFill>
                  <a:schemeClr val="bg1"/>
                </a:solidFill>
              </a:rPr>
              <a:t>CollabDays</a:t>
            </a:r>
            <a:r>
              <a:rPr lang="en-US" dirty="0">
                <a:solidFill>
                  <a:schemeClr val="bg1"/>
                </a:solidFill>
              </a:rPr>
              <a:t> Belgium 2025</a:t>
            </a:r>
            <a:endParaRPr lang="fi-FI" dirty="0">
              <a:solidFill>
                <a:schemeClr val="bg1"/>
              </a:solidFill>
            </a:endParaRPr>
          </a:p>
        </p:txBody>
      </p:sp>
      <p:sp>
        <p:nvSpPr>
          <p:cNvPr id="4" name="TextBox 3">
            <a:extLst>
              <a:ext uri="{FF2B5EF4-FFF2-40B4-BE49-F238E27FC236}">
                <a16:creationId xmlns:a16="http://schemas.microsoft.com/office/drawing/2014/main" id="{6AFB20A0-F2B0-6E55-5B9D-2BA8CC778B5E}"/>
              </a:ext>
            </a:extLst>
          </p:cNvPr>
          <p:cNvSpPr txBox="1"/>
          <p:nvPr userDrawn="1"/>
        </p:nvSpPr>
        <p:spPr>
          <a:xfrm>
            <a:off x="10099965" y="6308209"/>
            <a:ext cx="2092036" cy="369332"/>
          </a:xfrm>
          <a:prstGeom prst="rect">
            <a:avLst/>
          </a:prstGeom>
          <a:noFill/>
        </p:spPr>
        <p:txBody>
          <a:bodyPr wrap="square" rtlCol="0">
            <a:spAutoFit/>
          </a:bodyPr>
          <a:lstStyle/>
          <a:p>
            <a:r>
              <a:rPr lang="en-US" dirty="0">
                <a:solidFill>
                  <a:schemeClr val="bg1"/>
                </a:solidFill>
              </a:rPr>
              <a:t>#CollabDaysBE25</a:t>
            </a:r>
            <a:endParaRPr lang="fi-FI" dirty="0">
              <a:solidFill>
                <a:schemeClr val="bg1"/>
              </a:solidFill>
            </a:endParaRPr>
          </a:p>
        </p:txBody>
      </p:sp>
    </p:spTree>
    <p:extLst>
      <p:ext uri="{BB962C8B-B14F-4D97-AF65-F5344CB8AC3E}">
        <p14:creationId xmlns:p14="http://schemas.microsoft.com/office/powerpoint/2010/main" val="182450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248014F-E979-DD92-9A43-A5817DBA4F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935" y="6147742"/>
            <a:ext cx="690265" cy="69026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FFECE443-48CF-7F3D-6C62-77578D6E5ABA}"/>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2" name="Text Placeholder 2">
            <a:extLst>
              <a:ext uri="{FF2B5EF4-FFF2-40B4-BE49-F238E27FC236}">
                <a16:creationId xmlns:a16="http://schemas.microsoft.com/office/drawing/2014/main" id="{B81DA8B0-A0E0-A75E-E3D7-C58644845D58}"/>
              </a:ext>
            </a:extLst>
          </p:cNvPr>
          <p:cNvSpPr>
            <a:spLocks noGrp="1"/>
          </p:cNvSpPr>
          <p:nvPr>
            <p:ph type="body" sz="quarter" idx="10" hasCustomPrompt="1"/>
          </p:nvPr>
        </p:nvSpPr>
        <p:spPr>
          <a:xfrm>
            <a:off x="470452" y="344488"/>
            <a:ext cx="11197673" cy="1139825"/>
          </a:xfrm>
        </p:spPr>
        <p:txBody>
          <a:bodyPr anchor="ctr">
            <a:normAutofit/>
          </a:bodyPr>
          <a:lstStyle>
            <a:lvl1pPr marL="0" indent="0">
              <a:buFont typeface="Arial" panose="020B0604020202020204" pitchFamily="34" charset="0"/>
              <a:buNone/>
              <a:defRPr sz="4400">
                <a:solidFill>
                  <a:srgbClr val="063B48"/>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Title of the slide</a:t>
            </a:r>
          </a:p>
        </p:txBody>
      </p:sp>
    </p:spTree>
    <p:extLst>
      <p:ext uri="{BB962C8B-B14F-4D97-AF65-F5344CB8AC3E}">
        <p14:creationId xmlns:p14="http://schemas.microsoft.com/office/powerpoint/2010/main" val="1465515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rgbClr val="063B48"/>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70BA4BD-C879-0136-714A-9D63B159C480}"/>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1842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70BA4BD-C879-0136-714A-9D63B159C480}"/>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2635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Dark">
    <p:bg>
      <p:bgPr>
        <a:solidFill>
          <a:srgbClr val="063B48"/>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1D4EC58-363F-593E-AB3A-1983AEDB9E98}"/>
              </a:ext>
            </a:extLst>
          </p:cNvPr>
          <p:cNvSpPr>
            <a:spLocks noGrp="1"/>
          </p:cNvSpPr>
          <p:nvPr>
            <p:ph type="pic" idx="1"/>
          </p:nvPr>
        </p:nvSpPr>
        <p:spPr>
          <a:xfrm>
            <a:off x="5792788" y="1789044"/>
            <a:ext cx="6172200" cy="4076768"/>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848FAB48-1D8B-DB99-F7FB-FD2BDA7B7275}"/>
              </a:ext>
            </a:extLst>
          </p:cNvPr>
          <p:cNvSpPr>
            <a:spLocks noGrp="1"/>
          </p:cNvSpPr>
          <p:nvPr>
            <p:ph type="body" sz="half" idx="2"/>
          </p:nvPr>
        </p:nvSpPr>
        <p:spPr>
          <a:xfrm>
            <a:off x="490329" y="1789043"/>
            <a:ext cx="4565375" cy="4076741"/>
          </a:xfrm>
        </p:spPr>
        <p:txBody>
          <a:bodyPr>
            <a:normAutofit/>
          </a:bodyPr>
          <a:lstStyle>
            <a:lvl1pPr marL="342900" indent="-342900">
              <a:buFont typeface="Arial" panose="020B0604020202020204" pitchFamily="34" charset="0"/>
              <a:buChar char="•"/>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8" name="Picture 2">
            <a:extLst>
              <a:ext uri="{FF2B5EF4-FFF2-40B4-BE49-F238E27FC236}">
                <a16:creationId xmlns:a16="http://schemas.microsoft.com/office/drawing/2014/main" id="{978C8AA8-5A95-2C0A-808E-79C5147F03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935" y="6147742"/>
            <a:ext cx="690265" cy="69026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772C53C-9FC0-7838-7383-1143D72FC9E0}"/>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C1098D2-824E-A1B0-8938-2F0619F45AA0}"/>
              </a:ext>
            </a:extLst>
          </p:cNvPr>
          <p:cNvCxnSpPr>
            <a:cxnSpLocks/>
          </p:cNvCxnSpPr>
          <p:nvPr userDrawn="1"/>
        </p:nvCxnSpPr>
        <p:spPr>
          <a:xfrm>
            <a:off x="5426767" y="1789043"/>
            <a:ext cx="0" cy="4076741"/>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2" name="Text Placeholder 2">
            <a:extLst>
              <a:ext uri="{FF2B5EF4-FFF2-40B4-BE49-F238E27FC236}">
                <a16:creationId xmlns:a16="http://schemas.microsoft.com/office/drawing/2014/main" id="{9D20C3E2-3477-8011-D7EB-470805F4AF31}"/>
              </a:ext>
            </a:extLst>
          </p:cNvPr>
          <p:cNvSpPr>
            <a:spLocks noGrp="1"/>
          </p:cNvSpPr>
          <p:nvPr>
            <p:ph type="body" sz="quarter" idx="10" hasCustomPrompt="1"/>
          </p:nvPr>
        </p:nvSpPr>
        <p:spPr>
          <a:xfrm>
            <a:off x="470452" y="344488"/>
            <a:ext cx="11197673" cy="1139825"/>
          </a:xfrm>
        </p:spPr>
        <p:txBody>
          <a:bodyPr anchor="ctr">
            <a:normAutofit/>
          </a:bodyPr>
          <a:lstStyle>
            <a:lvl1pPr marL="0" indent="0">
              <a:buFont typeface="Arial" panose="020B0604020202020204" pitchFamily="34" charset="0"/>
              <a:buNone/>
              <a:defRPr sz="44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Title of the slide</a:t>
            </a:r>
          </a:p>
        </p:txBody>
      </p:sp>
      <p:sp>
        <p:nvSpPr>
          <p:cNvPr id="5" name="TextBox 4">
            <a:extLst>
              <a:ext uri="{FF2B5EF4-FFF2-40B4-BE49-F238E27FC236}">
                <a16:creationId xmlns:a16="http://schemas.microsoft.com/office/drawing/2014/main" id="{3715D0AF-5458-7FD7-F165-DA355E1BA2F1}"/>
              </a:ext>
            </a:extLst>
          </p:cNvPr>
          <p:cNvSpPr txBox="1"/>
          <p:nvPr userDrawn="1"/>
        </p:nvSpPr>
        <p:spPr>
          <a:xfrm>
            <a:off x="838200" y="6308208"/>
            <a:ext cx="2948608" cy="369332"/>
          </a:xfrm>
          <a:prstGeom prst="rect">
            <a:avLst/>
          </a:prstGeom>
          <a:noFill/>
        </p:spPr>
        <p:txBody>
          <a:bodyPr wrap="square" rtlCol="0">
            <a:spAutoFit/>
          </a:bodyPr>
          <a:lstStyle/>
          <a:p>
            <a:r>
              <a:rPr lang="en-US" dirty="0" err="1">
                <a:solidFill>
                  <a:schemeClr val="bg1"/>
                </a:solidFill>
              </a:rPr>
              <a:t>CollabDays</a:t>
            </a:r>
            <a:r>
              <a:rPr lang="en-US" dirty="0">
                <a:solidFill>
                  <a:schemeClr val="bg1"/>
                </a:solidFill>
              </a:rPr>
              <a:t> Belgium 2025</a:t>
            </a:r>
            <a:endParaRPr lang="fi-FI" dirty="0">
              <a:solidFill>
                <a:schemeClr val="bg1"/>
              </a:solidFill>
            </a:endParaRPr>
          </a:p>
        </p:txBody>
      </p:sp>
      <p:sp>
        <p:nvSpPr>
          <p:cNvPr id="6" name="TextBox 5">
            <a:extLst>
              <a:ext uri="{FF2B5EF4-FFF2-40B4-BE49-F238E27FC236}">
                <a16:creationId xmlns:a16="http://schemas.microsoft.com/office/drawing/2014/main" id="{DF79B703-A063-14A4-34C0-E12308BBF9C7}"/>
              </a:ext>
            </a:extLst>
          </p:cNvPr>
          <p:cNvSpPr txBox="1"/>
          <p:nvPr userDrawn="1"/>
        </p:nvSpPr>
        <p:spPr>
          <a:xfrm>
            <a:off x="10099965" y="6308209"/>
            <a:ext cx="2092036" cy="369332"/>
          </a:xfrm>
          <a:prstGeom prst="rect">
            <a:avLst/>
          </a:prstGeom>
          <a:noFill/>
        </p:spPr>
        <p:txBody>
          <a:bodyPr wrap="square" rtlCol="0">
            <a:spAutoFit/>
          </a:bodyPr>
          <a:lstStyle/>
          <a:p>
            <a:r>
              <a:rPr lang="en-US" dirty="0">
                <a:solidFill>
                  <a:schemeClr val="bg1"/>
                </a:solidFill>
              </a:rPr>
              <a:t>#CollabDaysBE25</a:t>
            </a:r>
            <a:endParaRPr lang="fi-FI" dirty="0">
              <a:solidFill>
                <a:schemeClr val="bg1"/>
              </a:solidFill>
            </a:endParaRPr>
          </a:p>
        </p:txBody>
      </p:sp>
    </p:spTree>
    <p:extLst>
      <p:ext uri="{BB962C8B-B14F-4D97-AF65-F5344CB8AC3E}">
        <p14:creationId xmlns:p14="http://schemas.microsoft.com/office/powerpoint/2010/main" val="1664346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rgbClr val="063B48"/>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6705F91-B304-2A9A-8B10-7313160BEFA7}"/>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A8330B8D-3323-E846-F7C2-7B7E0DAFD5D6}"/>
              </a:ext>
            </a:extLst>
          </p:cNvPr>
          <p:cNvSpPr>
            <a:spLocks noGrp="1"/>
          </p:cNvSpPr>
          <p:nvPr>
            <p:ph type="title" hasCustomPrompt="1"/>
          </p:nvPr>
        </p:nvSpPr>
        <p:spPr>
          <a:xfrm>
            <a:off x="831850" y="2393950"/>
            <a:ext cx="10515600" cy="888999"/>
          </a:xfrm>
        </p:spPr>
        <p:txBody>
          <a:bodyPr anchor="ctr"/>
          <a:lstStyle>
            <a:lvl1pPr>
              <a:defRPr sz="6000">
                <a:solidFill>
                  <a:schemeClr val="bg1"/>
                </a:solidFill>
              </a:defRPr>
            </a:lvl1pPr>
          </a:lstStyle>
          <a:p>
            <a:r>
              <a:rPr lang="en-GB" dirty="0"/>
              <a:t>Section title</a:t>
            </a:r>
            <a:endParaRPr lang="fi-FI" dirty="0"/>
          </a:p>
        </p:txBody>
      </p:sp>
      <p:sp>
        <p:nvSpPr>
          <p:cNvPr id="5" name="Text Placeholder 2">
            <a:extLst>
              <a:ext uri="{FF2B5EF4-FFF2-40B4-BE49-F238E27FC236}">
                <a16:creationId xmlns:a16="http://schemas.microsoft.com/office/drawing/2014/main" id="{ED16D58B-E294-70DC-D90E-A055A7E20BB2}"/>
              </a:ext>
            </a:extLst>
          </p:cNvPr>
          <p:cNvSpPr>
            <a:spLocks noGrp="1"/>
          </p:cNvSpPr>
          <p:nvPr>
            <p:ph type="body" idx="1" hasCustomPrompt="1"/>
          </p:nvPr>
        </p:nvSpPr>
        <p:spPr>
          <a:xfrm>
            <a:off x="831850" y="3536951"/>
            <a:ext cx="10515600" cy="1272827"/>
          </a:xfrm>
        </p:spPr>
        <p:txBody>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And maybe a subtitle?</a:t>
            </a:r>
          </a:p>
        </p:txBody>
      </p:sp>
      <p:cxnSp>
        <p:nvCxnSpPr>
          <p:cNvPr id="6" name="Straight Connector 5">
            <a:extLst>
              <a:ext uri="{FF2B5EF4-FFF2-40B4-BE49-F238E27FC236}">
                <a16:creationId xmlns:a16="http://schemas.microsoft.com/office/drawing/2014/main" id="{11CE91DC-A460-347F-D629-73454EC4BBAC}"/>
              </a:ext>
            </a:extLst>
          </p:cNvPr>
          <p:cNvCxnSpPr>
            <a:cxnSpLocks/>
          </p:cNvCxnSpPr>
          <p:nvPr userDrawn="1"/>
        </p:nvCxnSpPr>
        <p:spPr>
          <a:xfrm>
            <a:off x="831850" y="3282948"/>
            <a:ext cx="3600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3542B8FC-A161-FC11-7DF7-CFAE99403516}"/>
              </a:ext>
            </a:extLst>
          </p:cNvPr>
          <p:cNvSpPr txBox="1"/>
          <p:nvPr userDrawn="1"/>
        </p:nvSpPr>
        <p:spPr>
          <a:xfrm>
            <a:off x="838200" y="6308208"/>
            <a:ext cx="2948608" cy="369332"/>
          </a:xfrm>
          <a:prstGeom prst="rect">
            <a:avLst/>
          </a:prstGeom>
          <a:noFill/>
        </p:spPr>
        <p:txBody>
          <a:bodyPr wrap="square" rtlCol="0">
            <a:spAutoFit/>
          </a:bodyPr>
          <a:lstStyle/>
          <a:p>
            <a:r>
              <a:rPr lang="en-US" dirty="0" err="1">
                <a:solidFill>
                  <a:schemeClr val="bg1"/>
                </a:solidFill>
              </a:rPr>
              <a:t>CollabDays</a:t>
            </a:r>
            <a:r>
              <a:rPr lang="en-US" dirty="0">
                <a:solidFill>
                  <a:schemeClr val="bg1"/>
                </a:solidFill>
              </a:rPr>
              <a:t> Belgium 2025</a:t>
            </a:r>
            <a:endParaRPr lang="fi-FI" dirty="0">
              <a:solidFill>
                <a:schemeClr val="bg1"/>
              </a:solidFill>
            </a:endParaRPr>
          </a:p>
        </p:txBody>
      </p:sp>
      <p:sp>
        <p:nvSpPr>
          <p:cNvPr id="3" name="TextBox 2">
            <a:extLst>
              <a:ext uri="{FF2B5EF4-FFF2-40B4-BE49-F238E27FC236}">
                <a16:creationId xmlns:a16="http://schemas.microsoft.com/office/drawing/2014/main" id="{E1151409-B0CD-7076-28EB-D66B0D910DD9}"/>
              </a:ext>
            </a:extLst>
          </p:cNvPr>
          <p:cNvSpPr txBox="1"/>
          <p:nvPr userDrawn="1"/>
        </p:nvSpPr>
        <p:spPr>
          <a:xfrm>
            <a:off x="10099965" y="6308209"/>
            <a:ext cx="2092036" cy="369332"/>
          </a:xfrm>
          <a:prstGeom prst="rect">
            <a:avLst/>
          </a:prstGeom>
          <a:noFill/>
        </p:spPr>
        <p:txBody>
          <a:bodyPr wrap="square" rtlCol="0">
            <a:spAutoFit/>
          </a:bodyPr>
          <a:lstStyle/>
          <a:p>
            <a:r>
              <a:rPr lang="en-US" dirty="0">
                <a:solidFill>
                  <a:schemeClr val="bg1"/>
                </a:solidFill>
              </a:rPr>
              <a:t>#CollabDaysBE25</a:t>
            </a:r>
            <a:endParaRPr lang="fi-FI" dirty="0">
              <a:solidFill>
                <a:schemeClr val="bg1"/>
              </a:solidFill>
            </a:endParaRPr>
          </a:p>
        </p:txBody>
      </p:sp>
    </p:spTree>
    <p:extLst>
      <p:ext uri="{BB962C8B-B14F-4D97-AF65-F5344CB8AC3E}">
        <p14:creationId xmlns:p14="http://schemas.microsoft.com/office/powerpoint/2010/main" val="3425344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6705F91-B304-2A9A-8B10-7313160BEFA7}"/>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B3E0619F-436B-25AB-7EB0-044F531FB36A}"/>
              </a:ext>
            </a:extLst>
          </p:cNvPr>
          <p:cNvSpPr>
            <a:spLocks noGrp="1"/>
          </p:cNvSpPr>
          <p:nvPr>
            <p:ph type="title" hasCustomPrompt="1"/>
          </p:nvPr>
        </p:nvSpPr>
        <p:spPr>
          <a:xfrm>
            <a:off x="831850" y="2393950"/>
            <a:ext cx="10515600" cy="888999"/>
          </a:xfrm>
        </p:spPr>
        <p:txBody>
          <a:bodyPr anchor="ctr"/>
          <a:lstStyle>
            <a:lvl1pPr>
              <a:defRPr sz="6000">
                <a:solidFill>
                  <a:srgbClr val="063B48"/>
                </a:solidFill>
              </a:defRPr>
            </a:lvl1pPr>
          </a:lstStyle>
          <a:p>
            <a:r>
              <a:rPr lang="en-GB" dirty="0"/>
              <a:t>Section title</a:t>
            </a:r>
            <a:endParaRPr lang="fi-FI" dirty="0"/>
          </a:p>
        </p:txBody>
      </p:sp>
      <p:sp>
        <p:nvSpPr>
          <p:cNvPr id="5" name="Text Placeholder 2">
            <a:extLst>
              <a:ext uri="{FF2B5EF4-FFF2-40B4-BE49-F238E27FC236}">
                <a16:creationId xmlns:a16="http://schemas.microsoft.com/office/drawing/2014/main" id="{53FD154C-8B78-63F0-C810-B4B9A629DC48}"/>
              </a:ext>
            </a:extLst>
          </p:cNvPr>
          <p:cNvSpPr>
            <a:spLocks noGrp="1"/>
          </p:cNvSpPr>
          <p:nvPr>
            <p:ph type="body" idx="1" hasCustomPrompt="1"/>
          </p:nvPr>
        </p:nvSpPr>
        <p:spPr>
          <a:xfrm>
            <a:off x="831850" y="3536951"/>
            <a:ext cx="10515600" cy="1272827"/>
          </a:xfrm>
        </p:spPr>
        <p:txBody>
          <a:bodyPr/>
          <a:lstStyle>
            <a:lvl1pPr marL="0" indent="0">
              <a:buNone/>
              <a:defRPr sz="2400">
                <a:solidFill>
                  <a:srgbClr val="063B48"/>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And maybe a subtitle?</a:t>
            </a:r>
          </a:p>
        </p:txBody>
      </p:sp>
      <p:cxnSp>
        <p:nvCxnSpPr>
          <p:cNvPr id="6" name="Straight Connector 5">
            <a:extLst>
              <a:ext uri="{FF2B5EF4-FFF2-40B4-BE49-F238E27FC236}">
                <a16:creationId xmlns:a16="http://schemas.microsoft.com/office/drawing/2014/main" id="{CA18CFC7-66DA-51A3-5C20-3B67A4931E2A}"/>
              </a:ext>
            </a:extLst>
          </p:cNvPr>
          <p:cNvCxnSpPr>
            <a:cxnSpLocks/>
          </p:cNvCxnSpPr>
          <p:nvPr userDrawn="1"/>
        </p:nvCxnSpPr>
        <p:spPr>
          <a:xfrm>
            <a:off x="831850" y="3282948"/>
            <a:ext cx="3600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4868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Theme Pic Dark">
    <p:bg>
      <p:bgPr>
        <a:solidFill>
          <a:srgbClr val="063B48"/>
        </a:solidFill>
        <a:effectLst/>
      </p:bgPr>
    </p:bg>
    <p:spTree>
      <p:nvGrpSpPr>
        <p:cNvPr id="1" name=""/>
        <p:cNvGrpSpPr/>
        <p:nvPr/>
      </p:nvGrpSpPr>
      <p:grpSpPr>
        <a:xfrm>
          <a:off x="0" y="0"/>
          <a:ext cx="0" cy="0"/>
          <a:chOff x="0" y="0"/>
          <a:chExt cx="0" cy="0"/>
        </a:xfrm>
      </p:grpSpPr>
      <p:pic>
        <p:nvPicPr>
          <p:cNvPr id="15" name="Picture 14" descr="A lake surrounded by trees and houses">
            <a:extLst>
              <a:ext uri="{FF2B5EF4-FFF2-40B4-BE49-F238E27FC236}">
                <a16:creationId xmlns:a16="http://schemas.microsoft.com/office/drawing/2014/main" id="{2379202F-8E56-757F-DA95-76F9ACD30D6A}"/>
              </a:ext>
            </a:extLst>
          </p:cNvPr>
          <p:cNvPicPr>
            <a:picLocks noChangeAspect="1"/>
          </p:cNvPicPr>
          <p:nvPr userDrawn="1"/>
        </p:nvPicPr>
        <p:blipFill>
          <a:blip r:embed="rId2">
            <a:alphaModFix amt="55000"/>
            <a:extLst>
              <a:ext uri="{28A0092B-C50C-407E-A947-70E740481C1C}">
                <a14:useLocalDpi xmlns:a14="http://schemas.microsoft.com/office/drawing/2010/main" val="0"/>
              </a:ext>
            </a:extLst>
          </a:blip>
          <a:stretch>
            <a:fillRect/>
          </a:stretch>
        </p:blipFill>
        <p:spPr>
          <a:xfrm>
            <a:off x="1524000" y="564018"/>
            <a:ext cx="9144000" cy="5223866"/>
          </a:xfrm>
          <a:prstGeom prst="flowChartOffpageConnector">
            <a:avLst/>
          </a:prstGeom>
          <a:ln>
            <a:noFill/>
          </a:ln>
          <a:effectLst>
            <a:outerShdw blurRad="292100" dist="139700" dir="2700000" algn="tl" rotWithShape="0">
              <a:srgbClr val="11A3C2">
                <a:alpha val="65000"/>
              </a:srgbClr>
            </a:outerShdw>
          </a:effectLst>
        </p:spPr>
      </p:pic>
      <p:sp>
        <p:nvSpPr>
          <p:cNvPr id="2" name="Title 1">
            <a:extLst>
              <a:ext uri="{FF2B5EF4-FFF2-40B4-BE49-F238E27FC236}">
                <a16:creationId xmlns:a16="http://schemas.microsoft.com/office/drawing/2014/main" id="{C783ACC8-5778-761C-5C0F-F9409F5482B1}"/>
              </a:ext>
            </a:extLst>
          </p:cNvPr>
          <p:cNvSpPr>
            <a:spLocks noGrp="1"/>
          </p:cNvSpPr>
          <p:nvPr>
            <p:ph type="ctrTitle" hasCustomPrompt="1"/>
          </p:nvPr>
        </p:nvSpPr>
        <p:spPr>
          <a:xfrm>
            <a:off x="1524000" y="1122363"/>
            <a:ext cx="9144000" cy="2387600"/>
          </a:xfrm>
        </p:spPr>
        <p:txBody>
          <a:bodyPr anchor="b"/>
          <a:lstStyle>
            <a:lvl1pPr algn="ctr">
              <a:defRPr sz="6000">
                <a:solidFill>
                  <a:schemeClr val="bg1"/>
                </a:solidFill>
              </a:defRPr>
            </a:lvl1pPr>
          </a:lstStyle>
          <a:p>
            <a:r>
              <a:rPr lang="en-US" dirty="0"/>
              <a:t>This is the place for your session’s title</a:t>
            </a:r>
            <a:endParaRPr lang="fi-FI" dirty="0"/>
          </a:p>
        </p:txBody>
      </p:sp>
      <p:sp>
        <p:nvSpPr>
          <p:cNvPr id="3" name="Subtitle 2">
            <a:extLst>
              <a:ext uri="{FF2B5EF4-FFF2-40B4-BE49-F238E27FC236}">
                <a16:creationId xmlns:a16="http://schemas.microsoft.com/office/drawing/2014/main" id="{571C9A12-D70B-22BD-00B2-EA028904B2BC}"/>
              </a:ext>
            </a:extLst>
          </p:cNvPr>
          <p:cNvSpPr>
            <a:spLocks noGrp="1"/>
          </p:cNvSpPr>
          <p:nvPr>
            <p:ph type="subTitle" idx="1" hasCustomPrompt="1"/>
          </p:nvPr>
        </p:nvSpPr>
        <p:spPr>
          <a:xfrm>
            <a:off x="1524000" y="3602038"/>
            <a:ext cx="9144000" cy="165576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And here is where you will write your name</a:t>
            </a:r>
          </a:p>
        </p:txBody>
      </p:sp>
      <p:pic>
        <p:nvPicPr>
          <p:cNvPr id="7" name="Picture 2">
            <a:extLst>
              <a:ext uri="{FF2B5EF4-FFF2-40B4-BE49-F238E27FC236}">
                <a16:creationId xmlns:a16="http://schemas.microsoft.com/office/drawing/2014/main" id="{474F66D0-F8A7-0E16-4D21-DB7ACFC80D7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935" y="6147742"/>
            <a:ext cx="690265" cy="6902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C20E4C7F-E1D9-0AB2-6B2F-EF2C336688E7}"/>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AA635C5-D77E-8BC3-CACF-4FD04F7B0BE5}"/>
              </a:ext>
            </a:extLst>
          </p:cNvPr>
          <p:cNvSpPr txBox="1"/>
          <p:nvPr userDrawn="1"/>
        </p:nvSpPr>
        <p:spPr>
          <a:xfrm>
            <a:off x="838200" y="6308208"/>
            <a:ext cx="2948608" cy="369332"/>
          </a:xfrm>
          <a:prstGeom prst="rect">
            <a:avLst/>
          </a:prstGeom>
          <a:noFill/>
        </p:spPr>
        <p:txBody>
          <a:bodyPr wrap="square" rtlCol="0">
            <a:spAutoFit/>
          </a:bodyPr>
          <a:lstStyle/>
          <a:p>
            <a:r>
              <a:rPr lang="en-US" dirty="0" err="1">
                <a:solidFill>
                  <a:schemeClr val="bg1"/>
                </a:solidFill>
              </a:rPr>
              <a:t>CollabDays</a:t>
            </a:r>
            <a:r>
              <a:rPr lang="en-US" dirty="0">
                <a:solidFill>
                  <a:schemeClr val="bg1"/>
                </a:solidFill>
              </a:rPr>
              <a:t> Belgium 2025</a:t>
            </a:r>
            <a:endParaRPr lang="fi-FI" dirty="0">
              <a:solidFill>
                <a:schemeClr val="bg1"/>
              </a:solidFill>
            </a:endParaRPr>
          </a:p>
        </p:txBody>
      </p:sp>
      <p:sp>
        <p:nvSpPr>
          <p:cNvPr id="11" name="TextBox 10">
            <a:extLst>
              <a:ext uri="{FF2B5EF4-FFF2-40B4-BE49-F238E27FC236}">
                <a16:creationId xmlns:a16="http://schemas.microsoft.com/office/drawing/2014/main" id="{B717F251-39C8-F36B-739E-6D5B0BC0762B}"/>
              </a:ext>
            </a:extLst>
          </p:cNvPr>
          <p:cNvSpPr txBox="1"/>
          <p:nvPr userDrawn="1"/>
        </p:nvSpPr>
        <p:spPr>
          <a:xfrm>
            <a:off x="10099965" y="6308209"/>
            <a:ext cx="2092036" cy="369332"/>
          </a:xfrm>
          <a:prstGeom prst="rect">
            <a:avLst/>
          </a:prstGeom>
          <a:noFill/>
        </p:spPr>
        <p:txBody>
          <a:bodyPr wrap="square" rtlCol="0">
            <a:spAutoFit/>
          </a:bodyPr>
          <a:lstStyle/>
          <a:p>
            <a:r>
              <a:rPr lang="en-US" dirty="0">
                <a:solidFill>
                  <a:schemeClr val="bg1"/>
                </a:solidFill>
              </a:rPr>
              <a:t>#CollabDaysBE25</a:t>
            </a:r>
            <a:endParaRPr lang="fi-FI" dirty="0">
              <a:solidFill>
                <a:schemeClr val="bg1"/>
              </a:solidFill>
            </a:endParaRPr>
          </a:p>
        </p:txBody>
      </p:sp>
    </p:spTree>
    <p:extLst>
      <p:ext uri="{BB962C8B-B14F-4D97-AF65-F5344CB8AC3E}">
        <p14:creationId xmlns:p14="http://schemas.microsoft.com/office/powerpoint/2010/main" val="2570765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with Pic Dark">
    <p:bg>
      <p:bgPr>
        <a:solidFill>
          <a:srgbClr val="063B48"/>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1D4EC58-363F-593E-AB3A-1983AEDB9E98}"/>
              </a:ext>
            </a:extLst>
          </p:cNvPr>
          <p:cNvSpPr>
            <a:spLocks noGrp="1"/>
          </p:cNvSpPr>
          <p:nvPr>
            <p:ph type="pic" idx="1"/>
          </p:nvPr>
        </p:nvSpPr>
        <p:spPr>
          <a:xfrm>
            <a:off x="7586871" y="1789044"/>
            <a:ext cx="4205080" cy="2743196"/>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pic>
        <p:nvPicPr>
          <p:cNvPr id="8" name="Picture 2">
            <a:extLst>
              <a:ext uri="{FF2B5EF4-FFF2-40B4-BE49-F238E27FC236}">
                <a16:creationId xmlns:a16="http://schemas.microsoft.com/office/drawing/2014/main" id="{978C8AA8-5A95-2C0A-808E-79C5147F03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935" y="6147742"/>
            <a:ext cx="690265" cy="69026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772C53C-9FC0-7838-7383-1143D72FC9E0}"/>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C1098D2-824E-A1B0-8938-2F0619F45AA0}"/>
              </a:ext>
            </a:extLst>
          </p:cNvPr>
          <p:cNvCxnSpPr>
            <a:cxnSpLocks/>
          </p:cNvCxnSpPr>
          <p:nvPr userDrawn="1"/>
        </p:nvCxnSpPr>
        <p:spPr>
          <a:xfrm>
            <a:off x="7189307" y="1789024"/>
            <a:ext cx="0" cy="2789602"/>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2" name="Text Placeholder 3">
            <a:extLst>
              <a:ext uri="{FF2B5EF4-FFF2-40B4-BE49-F238E27FC236}">
                <a16:creationId xmlns:a16="http://schemas.microsoft.com/office/drawing/2014/main" id="{C7C42679-6F5C-18A5-D838-C2F2C9790FD2}"/>
              </a:ext>
            </a:extLst>
          </p:cNvPr>
          <p:cNvSpPr>
            <a:spLocks noGrp="1"/>
          </p:cNvSpPr>
          <p:nvPr>
            <p:ph type="body" sz="quarter" idx="10" hasCustomPrompt="1"/>
          </p:nvPr>
        </p:nvSpPr>
        <p:spPr>
          <a:xfrm>
            <a:off x="437329" y="1153285"/>
            <a:ext cx="6360976" cy="3809986"/>
          </a:xfrm>
        </p:spPr>
        <p:txBody>
          <a:bodyPr anchor="ctr">
            <a:noAutofit/>
          </a:bodyPr>
          <a:lstStyle>
            <a:lvl1pPr marL="0" indent="0">
              <a:buNone/>
              <a:defRPr sz="5400">
                <a:solidFill>
                  <a:schemeClr val="bg1"/>
                </a:solidFill>
                <a:latin typeface="+mj-lt"/>
              </a:defRPr>
            </a:lvl1pPr>
            <a:lvl2pPr marL="457200" indent="0">
              <a:buNone/>
              <a:defRPr sz="4400">
                <a:solidFill>
                  <a:srgbClr val="063B48"/>
                </a:solidFill>
                <a:latin typeface="+mj-lt"/>
              </a:defRPr>
            </a:lvl2pPr>
            <a:lvl3pPr marL="914400" indent="0">
              <a:buNone/>
              <a:defRPr sz="4400">
                <a:solidFill>
                  <a:srgbClr val="063B48"/>
                </a:solidFill>
                <a:latin typeface="+mj-lt"/>
              </a:defRPr>
            </a:lvl3pPr>
            <a:lvl4pPr marL="1371600" indent="0">
              <a:buNone/>
              <a:defRPr sz="4400">
                <a:solidFill>
                  <a:srgbClr val="063B48"/>
                </a:solidFill>
                <a:latin typeface="+mj-lt"/>
              </a:defRPr>
            </a:lvl4pPr>
            <a:lvl5pPr marL="1828800" indent="0">
              <a:buNone/>
              <a:defRPr sz="4400">
                <a:solidFill>
                  <a:srgbClr val="063B48"/>
                </a:solidFill>
                <a:latin typeface="+mj-lt"/>
              </a:defRPr>
            </a:lvl5pPr>
          </a:lstStyle>
          <a:p>
            <a:pPr lvl="0"/>
            <a:r>
              <a:rPr lang="en-GB" dirty="0"/>
              <a:t>Section title</a:t>
            </a:r>
            <a:endParaRPr lang="fi-FI" dirty="0"/>
          </a:p>
        </p:txBody>
      </p:sp>
      <p:sp>
        <p:nvSpPr>
          <p:cNvPr id="4" name="TextBox 3">
            <a:extLst>
              <a:ext uri="{FF2B5EF4-FFF2-40B4-BE49-F238E27FC236}">
                <a16:creationId xmlns:a16="http://schemas.microsoft.com/office/drawing/2014/main" id="{CA03809A-09F4-DD7F-396E-2B75498F2D34}"/>
              </a:ext>
            </a:extLst>
          </p:cNvPr>
          <p:cNvSpPr txBox="1"/>
          <p:nvPr userDrawn="1"/>
        </p:nvSpPr>
        <p:spPr>
          <a:xfrm>
            <a:off x="838200" y="6308208"/>
            <a:ext cx="2948608" cy="369332"/>
          </a:xfrm>
          <a:prstGeom prst="rect">
            <a:avLst/>
          </a:prstGeom>
          <a:noFill/>
        </p:spPr>
        <p:txBody>
          <a:bodyPr wrap="square" rtlCol="0">
            <a:spAutoFit/>
          </a:bodyPr>
          <a:lstStyle/>
          <a:p>
            <a:r>
              <a:rPr lang="en-US" dirty="0" err="1">
                <a:solidFill>
                  <a:schemeClr val="bg1"/>
                </a:solidFill>
              </a:rPr>
              <a:t>CollabDays</a:t>
            </a:r>
            <a:r>
              <a:rPr lang="en-US" dirty="0">
                <a:solidFill>
                  <a:schemeClr val="bg1"/>
                </a:solidFill>
              </a:rPr>
              <a:t> Belgium 2025</a:t>
            </a:r>
            <a:endParaRPr lang="fi-FI" dirty="0">
              <a:solidFill>
                <a:schemeClr val="bg1"/>
              </a:solidFill>
            </a:endParaRPr>
          </a:p>
        </p:txBody>
      </p:sp>
      <p:sp>
        <p:nvSpPr>
          <p:cNvPr id="5" name="TextBox 4">
            <a:extLst>
              <a:ext uri="{FF2B5EF4-FFF2-40B4-BE49-F238E27FC236}">
                <a16:creationId xmlns:a16="http://schemas.microsoft.com/office/drawing/2014/main" id="{6E3AA0D2-F67E-F282-3A65-5F081903FB0D}"/>
              </a:ext>
            </a:extLst>
          </p:cNvPr>
          <p:cNvSpPr txBox="1"/>
          <p:nvPr userDrawn="1"/>
        </p:nvSpPr>
        <p:spPr>
          <a:xfrm>
            <a:off x="10099965" y="6308209"/>
            <a:ext cx="2092036" cy="369332"/>
          </a:xfrm>
          <a:prstGeom prst="rect">
            <a:avLst/>
          </a:prstGeom>
          <a:noFill/>
        </p:spPr>
        <p:txBody>
          <a:bodyPr wrap="square" rtlCol="0">
            <a:spAutoFit/>
          </a:bodyPr>
          <a:lstStyle/>
          <a:p>
            <a:r>
              <a:rPr lang="en-US" dirty="0">
                <a:solidFill>
                  <a:schemeClr val="bg1"/>
                </a:solidFill>
              </a:rPr>
              <a:t>#CollabDaysBE25</a:t>
            </a:r>
            <a:endParaRPr lang="fi-FI" dirty="0">
              <a:solidFill>
                <a:schemeClr val="bg1"/>
              </a:solidFill>
            </a:endParaRPr>
          </a:p>
        </p:txBody>
      </p:sp>
    </p:spTree>
    <p:extLst>
      <p:ext uri="{BB962C8B-B14F-4D97-AF65-F5344CB8AC3E}">
        <p14:creationId xmlns:p14="http://schemas.microsoft.com/office/powerpoint/2010/main" val="2804578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amp; rate the session">
    <p:bg>
      <p:bgPr>
        <a:solidFill>
          <a:srgbClr val="063B48"/>
        </a:solidFill>
        <a:effectLst/>
      </p:bgPr>
    </p:bg>
    <p:spTree>
      <p:nvGrpSpPr>
        <p:cNvPr id="1" name=""/>
        <p:cNvGrpSpPr/>
        <p:nvPr/>
      </p:nvGrpSpPr>
      <p:grpSpPr>
        <a:xfrm>
          <a:off x="0" y="0"/>
          <a:ext cx="0" cy="0"/>
          <a:chOff x="0" y="0"/>
          <a:chExt cx="0" cy="0"/>
        </a:xfrm>
      </p:grpSpPr>
      <p:pic>
        <p:nvPicPr>
          <p:cNvPr id="15" name="Picture 14" descr="A lake surrounded by trees and houses">
            <a:extLst>
              <a:ext uri="{FF2B5EF4-FFF2-40B4-BE49-F238E27FC236}">
                <a16:creationId xmlns:a16="http://schemas.microsoft.com/office/drawing/2014/main" id="{2379202F-8E56-757F-DA95-76F9ACD30D6A}"/>
              </a:ext>
            </a:extLst>
          </p:cNvPr>
          <p:cNvPicPr>
            <a:picLocks noChangeAspect="1"/>
          </p:cNvPicPr>
          <p:nvPr userDrawn="1"/>
        </p:nvPicPr>
        <p:blipFill>
          <a:blip r:embed="rId2">
            <a:alphaModFix amt="55000"/>
            <a:extLst>
              <a:ext uri="{28A0092B-C50C-407E-A947-70E740481C1C}">
                <a14:useLocalDpi xmlns:a14="http://schemas.microsoft.com/office/drawing/2010/main" val="0"/>
              </a:ext>
            </a:extLst>
          </a:blip>
          <a:stretch>
            <a:fillRect/>
          </a:stretch>
        </p:blipFill>
        <p:spPr>
          <a:xfrm>
            <a:off x="1524000" y="564018"/>
            <a:ext cx="9144000" cy="5223866"/>
          </a:xfrm>
          <a:prstGeom prst="flowChartOffpageConnector">
            <a:avLst/>
          </a:prstGeom>
          <a:ln>
            <a:noFill/>
          </a:ln>
          <a:effectLst>
            <a:outerShdw blurRad="292100" dist="139700" dir="2700000" algn="tl" rotWithShape="0">
              <a:srgbClr val="11A3C2">
                <a:alpha val="65000"/>
              </a:srgbClr>
            </a:outerShdw>
          </a:effectLst>
        </p:spPr>
      </p:pic>
      <p:sp>
        <p:nvSpPr>
          <p:cNvPr id="2" name="Title 1">
            <a:extLst>
              <a:ext uri="{FF2B5EF4-FFF2-40B4-BE49-F238E27FC236}">
                <a16:creationId xmlns:a16="http://schemas.microsoft.com/office/drawing/2014/main" id="{C783ACC8-5778-761C-5C0F-F9409F5482B1}"/>
              </a:ext>
            </a:extLst>
          </p:cNvPr>
          <p:cNvSpPr>
            <a:spLocks noGrp="1"/>
          </p:cNvSpPr>
          <p:nvPr>
            <p:ph type="ctrTitle" hasCustomPrompt="1"/>
          </p:nvPr>
        </p:nvSpPr>
        <p:spPr>
          <a:xfrm>
            <a:off x="1524000" y="1122363"/>
            <a:ext cx="9144000" cy="2387600"/>
          </a:xfrm>
        </p:spPr>
        <p:txBody>
          <a:bodyPr anchor="ctr"/>
          <a:lstStyle>
            <a:lvl1pPr algn="ctr">
              <a:defRPr sz="6000">
                <a:solidFill>
                  <a:schemeClr val="bg1"/>
                </a:solidFill>
              </a:defRPr>
            </a:lvl1pPr>
          </a:lstStyle>
          <a:p>
            <a:r>
              <a:rPr lang="en-US" dirty="0"/>
              <a:t>Thank you!</a:t>
            </a:r>
            <a:endParaRPr lang="fi-FI" dirty="0"/>
          </a:p>
        </p:txBody>
      </p:sp>
      <p:pic>
        <p:nvPicPr>
          <p:cNvPr id="7" name="Picture 2">
            <a:extLst>
              <a:ext uri="{FF2B5EF4-FFF2-40B4-BE49-F238E27FC236}">
                <a16:creationId xmlns:a16="http://schemas.microsoft.com/office/drawing/2014/main" id="{474F66D0-F8A7-0E16-4D21-DB7ACFC80D7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935" y="6147742"/>
            <a:ext cx="690265" cy="6902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C20E4C7F-E1D9-0AB2-6B2F-EF2C336688E7}"/>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AA635C5-D77E-8BC3-CACF-4FD04F7B0BE5}"/>
              </a:ext>
            </a:extLst>
          </p:cNvPr>
          <p:cNvSpPr txBox="1"/>
          <p:nvPr userDrawn="1"/>
        </p:nvSpPr>
        <p:spPr>
          <a:xfrm>
            <a:off x="838200" y="6308208"/>
            <a:ext cx="2948608" cy="369332"/>
          </a:xfrm>
          <a:prstGeom prst="rect">
            <a:avLst/>
          </a:prstGeom>
          <a:noFill/>
        </p:spPr>
        <p:txBody>
          <a:bodyPr wrap="square" rtlCol="0">
            <a:spAutoFit/>
          </a:bodyPr>
          <a:lstStyle/>
          <a:p>
            <a:r>
              <a:rPr lang="en-US" dirty="0" err="1">
                <a:solidFill>
                  <a:schemeClr val="bg1"/>
                </a:solidFill>
              </a:rPr>
              <a:t>CollabDays</a:t>
            </a:r>
            <a:r>
              <a:rPr lang="en-US" dirty="0">
                <a:solidFill>
                  <a:schemeClr val="bg1"/>
                </a:solidFill>
              </a:rPr>
              <a:t> Finland 2025</a:t>
            </a:r>
            <a:endParaRPr lang="fi-FI" dirty="0">
              <a:solidFill>
                <a:schemeClr val="bg1"/>
              </a:solidFill>
            </a:endParaRPr>
          </a:p>
        </p:txBody>
      </p:sp>
      <p:sp>
        <p:nvSpPr>
          <p:cNvPr id="11" name="TextBox 10">
            <a:extLst>
              <a:ext uri="{FF2B5EF4-FFF2-40B4-BE49-F238E27FC236}">
                <a16:creationId xmlns:a16="http://schemas.microsoft.com/office/drawing/2014/main" id="{B717F251-39C8-F36B-739E-6D5B0BC0762B}"/>
              </a:ext>
            </a:extLst>
          </p:cNvPr>
          <p:cNvSpPr txBox="1"/>
          <p:nvPr userDrawn="1"/>
        </p:nvSpPr>
        <p:spPr>
          <a:xfrm>
            <a:off x="10243931" y="6308209"/>
            <a:ext cx="1948069" cy="369332"/>
          </a:xfrm>
          <a:prstGeom prst="rect">
            <a:avLst/>
          </a:prstGeom>
          <a:noFill/>
        </p:spPr>
        <p:txBody>
          <a:bodyPr wrap="square" rtlCol="0">
            <a:spAutoFit/>
          </a:bodyPr>
          <a:lstStyle/>
          <a:p>
            <a:r>
              <a:rPr lang="en-US" dirty="0">
                <a:solidFill>
                  <a:schemeClr val="bg1"/>
                </a:solidFill>
              </a:rPr>
              <a:t>#CollabDaysFI25</a:t>
            </a:r>
            <a:endParaRPr lang="fi-FI" dirty="0">
              <a:solidFill>
                <a:schemeClr val="bg1"/>
              </a:solidFill>
            </a:endParaRPr>
          </a:p>
        </p:txBody>
      </p:sp>
      <p:sp>
        <p:nvSpPr>
          <p:cNvPr id="4" name="TextBox 3">
            <a:extLst>
              <a:ext uri="{FF2B5EF4-FFF2-40B4-BE49-F238E27FC236}">
                <a16:creationId xmlns:a16="http://schemas.microsoft.com/office/drawing/2014/main" id="{221FFD72-E6B9-98BD-1512-A9859AA88809}"/>
              </a:ext>
            </a:extLst>
          </p:cNvPr>
          <p:cNvSpPr txBox="1"/>
          <p:nvPr userDrawn="1"/>
        </p:nvSpPr>
        <p:spPr>
          <a:xfrm>
            <a:off x="4304264" y="4536653"/>
            <a:ext cx="3583471" cy="954107"/>
          </a:xfrm>
          <a:prstGeom prst="rect">
            <a:avLst/>
          </a:prstGeom>
          <a:noFill/>
        </p:spPr>
        <p:txBody>
          <a:bodyPr wrap="square" rtlCol="0">
            <a:spAutoFit/>
          </a:bodyPr>
          <a:lstStyle/>
          <a:p>
            <a:pPr algn="ctr"/>
            <a:r>
              <a:rPr lang="en-US" sz="2800" dirty="0">
                <a:solidFill>
                  <a:schemeClr val="bg1"/>
                </a:solidFill>
              </a:rPr>
              <a:t>Please rate this session </a:t>
            </a:r>
            <a:r>
              <a:rPr lang="en-US" sz="2800" dirty="0">
                <a:solidFill>
                  <a:schemeClr val="accent3"/>
                </a:solidFill>
              </a:rPr>
              <a:t>on the app </a:t>
            </a:r>
            <a:endParaRPr lang="fi-FI" sz="2800" dirty="0">
              <a:solidFill>
                <a:schemeClr val="accent3"/>
              </a:solidFill>
            </a:endParaRPr>
          </a:p>
        </p:txBody>
      </p:sp>
    </p:spTree>
    <p:extLst>
      <p:ext uri="{BB962C8B-B14F-4D97-AF65-F5344CB8AC3E}">
        <p14:creationId xmlns:p14="http://schemas.microsoft.com/office/powerpoint/2010/main" val="1077911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923806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080397"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080397"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3" name="Picture 2" descr="A black background with white text&#10;&#10;AI-generated content may be incorrect.">
            <a:extLst>
              <a:ext uri="{FF2B5EF4-FFF2-40B4-BE49-F238E27FC236}">
                <a16:creationId xmlns:a16="http://schemas.microsoft.com/office/drawing/2014/main" id="{04E03F2E-1378-98F8-9B51-54C89B0A370F}"/>
              </a:ext>
            </a:extLst>
          </p:cNvPr>
          <p:cNvPicPr>
            <a:picLocks noChangeAspect="1"/>
          </p:cNvPicPr>
          <p:nvPr userDrawn="1"/>
        </p:nvPicPr>
        <p:blipFill>
          <a:blip r:embed="rId3"/>
          <a:stretch>
            <a:fillRect/>
          </a:stretch>
        </p:blipFill>
        <p:spPr>
          <a:xfrm>
            <a:off x="571500" y="581978"/>
            <a:ext cx="1454782" cy="309085"/>
          </a:xfrm>
          <a:prstGeom prst="rect">
            <a:avLst/>
          </a:prstGeom>
        </p:spPr>
      </p:pic>
    </p:spTree>
    <p:extLst>
      <p:ext uri="{BB962C8B-B14F-4D97-AF65-F5344CB8AC3E}">
        <p14:creationId xmlns:p14="http://schemas.microsoft.com/office/powerpoint/2010/main" val="2689083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ig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3C62E-72E5-F065-0EA5-5455A61A105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6" name="Text Placeholder 5">
            <a:extLst>
              <a:ext uri="{FF2B5EF4-FFF2-40B4-BE49-F238E27FC236}">
                <a16:creationId xmlns:a16="http://schemas.microsoft.com/office/drawing/2014/main" id="{E61FDE9D-CE47-EE58-DDEB-A4E2C9956FDB}"/>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7" name="Text Placeholder 5">
            <a:extLst>
              <a:ext uri="{FF2B5EF4-FFF2-40B4-BE49-F238E27FC236}">
                <a16:creationId xmlns:a16="http://schemas.microsoft.com/office/drawing/2014/main" id="{483921F1-D334-EC88-D639-C6492418B9D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2712990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2">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71C5E9-3E9F-901D-45A5-FCFCBEF9C9F6}"/>
              </a:ext>
            </a:extLst>
          </p:cNvPr>
          <p:cNvSpPr>
            <a:spLocks noGrp="1"/>
          </p:cNvSpPr>
          <p:nvPr>
            <p:ph type="dt" sz="half" idx="10"/>
          </p:nvPr>
        </p:nvSpPr>
        <p:spPr/>
        <p:txBody>
          <a:bodyPr/>
          <a:lstStyle/>
          <a:p>
            <a:fld id="{F481A142-DA77-4A5F-AD1F-14E6C18F0F5F}" type="datetime1">
              <a:rPr lang="en-US" smtClean="0"/>
              <a:t>12/1/2025</a:t>
            </a:fld>
            <a:endParaRPr lang="en-US" dirty="0"/>
          </a:p>
        </p:txBody>
      </p:sp>
      <p:sp>
        <p:nvSpPr>
          <p:cNvPr id="4" name="Footer Placeholder 3">
            <a:extLst>
              <a:ext uri="{FF2B5EF4-FFF2-40B4-BE49-F238E27FC236}">
                <a16:creationId xmlns:a16="http://schemas.microsoft.com/office/drawing/2014/main" id="{B41A4250-A7AC-77FB-93F0-E59EEF8A2F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E2AF39-34EE-0186-7FE7-014B443B05D3}"/>
              </a:ext>
            </a:extLst>
          </p:cNvPr>
          <p:cNvSpPr>
            <a:spLocks noGrp="1"/>
          </p:cNvSpPr>
          <p:nvPr>
            <p:ph type="sldNum" sz="quarter" idx="12"/>
          </p:nvPr>
        </p:nvSpPr>
        <p:spPr/>
        <p:txBody>
          <a:bodyPr/>
          <a:lstStyle/>
          <a:p>
            <a:fld id="{1F646F3F-274D-499B-ABBE-824EB4ABDC3D}" type="slidenum">
              <a:rPr lang="en-US" smtClean="0"/>
              <a:pPr/>
              <a:t>‹#›</a:t>
            </a:fld>
            <a:endParaRPr lang="en-US"/>
          </a:p>
        </p:txBody>
      </p:sp>
      <p:sp>
        <p:nvSpPr>
          <p:cNvPr id="7" name="Title Placeholder 1">
            <a:extLst>
              <a:ext uri="{FF2B5EF4-FFF2-40B4-BE49-F238E27FC236}">
                <a16:creationId xmlns:a16="http://schemas.microsoft.com/office/drawing/2014/main" id="{651E4D8F-F419-2116-B037-10B888A2226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dirty="0"/>
              <a:t>Click to edit Master title style</a:t>
            </a:r>
          </a:p>
        </p:txBody>
      </p:sp>
      <p:sp>
        <p:nvSpPr>
          <p:cNvPr id="10" name="Text Placeholder 2">
            <a:extLst>
              <a:ext uri="{FF2B5EF4-FFF2-40B4-BE49-F238E27FC236}">
                <a16:creationId xmlns:a16="http://schemas.microsoft.com/office/drawing/2014/main" id="{62899244-3E53-227A-5AC9-845D9744E92B}"/>
              </a:ext>
            </a:extLst>
          </p:cNvPr>
          <p:cNvSpPr>
            <a:spLocks noGrp="1"/>
          </p:cNvSpPr>
          <p:nvPr>
            <p:ph idx="1"/>
          </p:nvPr>
        </p:nvSpPr>
        <p:spPr>
          <a:xfrm>
            <a:off x="609600" y="2106204"/>
            <a:ext cx="10972800" cy="40365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77586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IWUG Yearly Sponsors 22-2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203142-5848-C128-E99D-AECF8001D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7080" y="844222"/>
            <a:ext cx="1281639" cy="274935"/>
          </a:xfrm>
          <a:prstGeom prst="rect">
            <a:avLst/>
          </a:prstGeom>
        </p:spPr>
      </p:pic>
      <p:sp>
        <p:nvSpPr>
          <p:cNvPr id="21" name="TextBox 20">
            <a:extLst>
              <a:ext uri="{FF2B5EF4-FFF2-40B4-BE49-F238E27FC236}">
                <a16:creationId xmlns:a16="http://schemas.microsoft.com/office/drawing/2014/main" id="{BE877D92-4C8C-A31C-562C-8D91621D9BC4}"/>
              </a:ext>
            </a:extLst>
          </p:cNvPr>
          <p:cNvSpPr txBox="1"/>
          <p:nvPr userDrawn="1"/>
        </p:nvSpPr>
        <p:spPr>
          <a:xfrm>
            <a:off x="2170906" y="750856"/>
            <a:ext cx="2988895" cy="461665"/>
          </a:xfrm>
          <a:prstGeom prst="rect">
            <a:avLst/>
          </a:prstGeom>
          <a:noFill/>
        </p:spPr>
        <p:txBody>
          <a:bodyPr wrap="none" rtlCol="0">
            <a:spAutoFit/>
          </a:bodyPr>
          <a:lstStyle/>
          <a:p>
            <a:r>
              <a:rPr lang="en-US" dirty="0"/>
              <a:t>💗 </a:t>
            </a:r>
            <a:r>
              <a:rPr lang="en-US" sz="2400" dirty="0"/>
              <a:t>our yearly sponsors</a:t>
            </a:r>
            <a:endParaRPr lang="en-BE" sz="2400" dirty="0"/>
          </a:p>
        </p:txBody>
      </p:sp>
      <p:pic>
        <p:nvPicPr>
          <p:cNvPr id="3" name="Picture 2">
            <a:extLst>
              <a:ext uri="{FF2B5EF4-FFF2-40B4-BE49-F238E27FC236}">
                <a16:creationId xmlns:a16="http://schemas.microsoft.com/office/drawing/2014/main" id="{530FF3C3-DAF8-0BF7-1C9A-C9E0ED34D45C}"/>
              </a:ext>
            </a:extLst>
          </p:cNvPr>
          <p:cNvPicPr>
            <a:picLocks noChangeAspect="1"/>
          </p:cNvPicPr>
          <p:nvPr userDrawn="1"/>
        </p:nvPicPr>
        <p:blipFill>
          <a:blip r:embed="rId3"/>
          <a:stretch>
            <a:fillRect/>
          </a:stretch>
        </p:blipFill>
        <p:spPr>
          <a:xfrm>
            <a:off x="409419" y="1780339"/>
            <a:ext cx="11174288" cy="4820642"/>
          </a:xfrm>
          <a:prstGeom prst="rect">
            <a:avLst/>
          </a:prstGeom>
        </p:spPr>
      </p:pic>
    </p:spTree>
    <p:extLst>
      <p:ext uri="{BB962C8B-B14F-4D97-AF65-F5344CB8AC3E}">
        <p14:creationId xmlns:p14="http://schemas.microsoft.com/office/powerpoint/2010/main" val="202217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3ACC8-5778-761C-5C0F-F9409F5482B1}"/>
              </a:ext>
            </a:extLst>
          </p:cNvPr>
          <p:cNvSpPr>
            <a:spLocks noGrp="1"/>
          </p:cNvSpPr>
          <p:nvPr>
            <p:ph type="ctrTitle" hasCustomPrompt="1"/>
          </p:nvPr>
        </p:nvSpPr>
        <p:spPr>
          <a:xfrm>
            <a:off x="1524000" y="1122363"/>
            <a:ext cx="9144000" cy="2387600"/>
          </a:xfrm>
        </p:spPr>
        <p:txBody>
          <a:bodyPr anchor="b"/>
          <a:lstStyle>
            <a:lvl1pPr algn="ctr">
              <a:defRPr sz="6000">
                <a:solidFill>
                  <a:srgbClr val="063B48"/>
                </a:solidFill>
              </a:defRPr>
            </a:lvl1pPr>
          </a:lstStyle>
          <a:p>
            <a:r>
              <a:rPr lang="en-GB" dirty="0"/>
              <a:t>This is the place for your session’s title</a:t>
            </a:r>
            <a:endParaRPr lang="fi-FI" dirty="0"/>
          </a:p>
        </p:txBody>
      </p:sp>
      <p:sp>
        <p:nvSpPr>
          <p:cNvPr id="3" name="Subtitle 2">
            <a:extLst>
              <a:ext uri="{FF2B5EF4-FFF2-40B4-BE49-F238E27FC236}">
                <a16:creationId xmlns:a16="http://schemas.microsoft.com/office/drawing/2014/main" id="{571C9A12-D70B-22BD-00B2-EA028904B2BC}"/>
              </a:ext>
            </a:extLst>
          </p:cNvPr>
          <p:cNvSpPr>
            <a:spLocks noGrp="1"/>
          </p:cNvSpPr>
          <p:nvPr>
            <p:ph type="subTitle" idx="1" hasCustomPrompt="1"/>
          </p:nvPr>
        </p:nvSpPr>
        <p:spPr>
          <a:xfrm>
            <a:off x="1524000" y="3602038"/>
            <a:ext cx="9144000" cy="1655762"/>
          </a:xfrm>
        </p:spPr>
        <p:txBody>
          <a:bodyPr>
            <a:normAutofit/>
          </a:bodyPr>
          <a:lstStyle>
            <a:lvl1pPr marL="0" indent="0" algn="ctr">
              <a:buNone/>
              <a:defRPr sz="3200">
                <a:solidFill>
                  <a:srgbClr val="063B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And here is where you will write your name</a:t>
            </a:r>
            <a:endParaRPr lang="fi-FI" dirty="0"/>
          </a:p>
        </p:txBody>
      </p:sp>
      <p:pic>
        <p:nvPicPr>
          <p:cNvPr id="7" name="Picture 2">
            <a:extLst>
              <a:ext uri="{FF2B5EF4-FFF2-40B4-BE49-F238E27FC236}">
                <a16:creationId xmlns:a16="http://schemas.microsoft.com/office/drawing/2014/main" id="{474F66D0-F8A7-0E16-4D21-DB7ACFC80D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935" y="6147742"/>
            <a:ext cx="690265" cy="6902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B722E58-28DB-AA5B-C8C7-01BE3478BE12}"/>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A164270-EDC5-A809-C7ED-8FDDED2D13C9}"/>
              </a:ext>
            </a:extLst>
          </p:cNvPr>
          <p:cNvSpPr txBox="1"/>
          <p:nvPr userDrawn="1"/>
        </p:nvSpPr>
        <p:spPr>
          <a:xfrm>
            <a:off x="838200" y="6308209"/>
            <a:ext cx="2948608" cy="369332"/>
          </a:xfrm>
          <a:prstGeom prst="rect">
            <a:avLst/>
          </a:prstGeom>
          <a:noFill/>
        </p:spPr>
        <p:txBody>
          <a:bodyPr wrap="square" rtlCol="0">
            <a:spAutoFit/>
          </a:bodyPr>
          <a:lstStyle/>
          <a:p>
            <a:r>
              <a:rPr lang="en-US" dirty="0" err="1">
                <a:solidFill>
                  <a:srgbClr val="063B48"/>
                </a:solidFill>
              </a:rPr>
              <a:t>CollabDays</a:t>
            </a:r>
            <a:r>
              <a:rPr lang="en-US" dirty="0">
                <a:solidFill>
                  <a:srgbClr val="063B48"/>
                </a:solidFill>
              </a:rPr>
              <a:t> Belgium 2025</a:t>
            </a:r>
            <a:endParaRPr lang="fi-FI" dirty="0">
              <a:solidFill>
                <a:srgbClr val="063B48"/>
              </a:solidFill>
            </a:endParaRPr>
          </a:p>
        </p:txBody>
      </p:sp>
      <p:sp>
        <p:nvSpPr>
          <p:cNvPr id="10" name="TextBox 9">
            <a:extLst>
              <a:ext uri="{FF2B5EF4-FFF2-40B4-BE49-F238E27FC236}">
                <a16:creationId xmlns:a16="http://schemas.microsoft.com/office/drawing/2014/main" id="{7022512C-3624-6334-079C-B74C15691EDC}"/>
              </a:ext>
            </a:extLst>
          </p:cNvPr>
          <p:cNvSpPr txBox="1"/>
          <p:nvPr userDrawn="1"/>
        </p:nvSpPr>
        <p:spPr>
          <a:xfrm>
            <a:off x="10001251" y="6308209"/>
            <a:ext cx="2190750" cy="369332"/>
          </a:xfrm>
          <a:prstGeom prst="rect">
            <a:avLst/>
          </a:prstGeom>
          <a:noFill/>
        </p:spPr>
        <p:txBody>
          <a:bodyPr wrap="square" rtlCol="0">
            <a:spAutoFit/>
          </a:bodyPr>
          <a:lstStyle/>
          <a:p>
            <a:r>
              <a:rPr lang="en-US" dirty="0">
                <a:solidFill>
                  <a:srgbClr val="063B48"/>
                </a:solidFill>
              </a:rPr>
              <a:t>#CollabDaysBE25</a:t>
            </a:r>
            <a:endParaRPr lang="fi-FI" dirty="0">
              <a:solidFill>
                <a:srgbClr val="063B48"/>
              </a:solidFill>
            </a:endParaRPr>
          </a:p>
        </p:txBody>
      </p:sp>
    </p:spTree>
    <p:extLst>
      <p:ext uri="{BB962C8B-B14F-4D97-AF65-F5344CB8AC3E}">
        <p14:creationId xmlns:p14="http://schemas.microsoft.com/office/powerpoint/2010/main" val="126089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ostcard Dark">
    <p:bg>
      <p:bgPr>
        <a:solidFill>
          <a:srgbClr val="063B48"/>
        </a:solidFill>
        <a:effectLst/>
      </p:bgPr>
    </p:bg>
    <p:spTree>
      <p:nvGrpSpPr>
        <p:cNvPr id="1" name=""/>
        <p:cNvGrpSpPr/>
        <p:nvPr/>
      </p:nvGrpSpPr>
      <p:grpSpPr>
        <a:xfrm>
          <a:off x="0" y="0"/>
          <a:ext cx="0" cy="0"/>
          <a:chOff x="0" y="0"/>
          <a:chExt cx="0" cy="0"/>
        </a:xfrm>
      </p:grpSpPr>
      <p:pic>
        <p:nvPicPr>
          <p:cNvPr id="15" name="Picture 14" descr="A lake surrounded by trees and houses">
            <a:extLst>
              <a:ext uri="{FF2B5EF4-FFF2-40B4-BE49-F238E27FC236}">
                <a16:creationId xmlns:a16="http://schemas.microsoft.com/office/drawing/2014/main" id="{2379202F-8E56-757F-DA95-76F9ACD30D6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7000723" y="1819261"/>
            <a:ext cx="4661190" cy="2662886"/>
          </a:xfrm>
          <a:prstGeom prst="rect">
            <a:avLst/>
          </a:prstGeom>
          <a:solidFill>
            <a:srgbClr val="FFFFFF">
              <a:shade val="85000"/>
            </a:srgbClr>
          </a:solidFill>
          <a:ln w="762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itle 1">
            <a:extLst>
              <a:ext uri="{FF2B5EF4-FFF2-40B4-BE49-F238E27FC236}">
                <a16:creationId xmlns:a16="http://schemas.microsoft.com/office/drawing/2014/main" id="{C783ACC8-5778-761C-5C0F-F9409F5482B1}"/>
              </a:ext>
            </a:extLst>
          </p:cNvPr>
          <p:cNvSpPr>
            <a:spLocks noGrp="1"/>
          </p:cNvSpPr>
          <p:nvPr>
            <p:ph type="ctrTitle" hasCustomPrompt="1"/>
          </p:nvPr>
        </p:nvSpPr>
        <p:spPr>
          <a:xfrm>
            <a:off x="583097" y="1122363"/>
            <a:ext cx="5999662" cy="2387600"/>
          </a:xfrm>
        </p:spPr>
        <p:txBody>
          <a:bodyPr anchor="b"/>
          <a:lstStyle>
            <a:lvl1pPr algn="ctr">
              <a:defRPr sz="6000">
                <a:solidFill>
                  <a:schemeClr val="bg1"/>
                </a:solidFill>
              </a:defRPr>
            </a:lvl1pPr>
          </a:lstStyle>
          <a:p>
            <a:r>
              <a:rPr lang="en-US" dirty="0"/>
              <a:t>This is the place for your session’s title</a:t>
            </a:r>
            <a:endParaRPr lang="fi-FI" dirty="0"/>
          </a:p>
        </p:txBody>
      </p:sp>
      <p:sp>
        <p:nvSpPr>
          <p:cNvPr id="3" name="Subtitle 2">
            <a:extLst>
              <a:ext uri="{FF2B5EF4-FFF2-40B4-BE49-F238E27FC236}">
                <a16:creationId xmlns:a16="http://schemas.microsoft.com/office/drawing/2014/main" id="{571C9A12-D70B-22BD-00B2-EA028904B2BC}"/>
              </a:ext>
            </a:extLst>
          </p:cNvPr>
          <p:cNvSpPr>
            <a:spLocks noGrp="1"/>
          </p:cNvSpPr>
          <p:nvPr>
            <p:ph type="subTitle" idx="1" hasCustomPrompt="1"/>
          </p:nvPr>
        </p:nvSpPr>
        <p:spPr>
          <a:xfrm>
            <a:off x="583097" y="3602038"/>
            <a:ext cx="5999662" cy="165576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And here is where you will write your name</a:t>
            </a:r>
          </a:p>
        </p:txBody>
      </p:sp>
      <p:cxnSp>
        <p:nvCxnSpPr>
          <p:cNvPr id="8" name="Straight Connector 7">
            <a:extLst>
              <a:ext uri="{FF2B5EF4-FFF2-40B4-BE49-F238E27FC236}">
                <a16:creationId xmlns:a16="http://schemas.microsoft.com/office/drawing/2014/main" id="{C20E4C7F-E1D9-0AB2-6B2F-EF2C336688E7}"/>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FFACC28F-02B7-9215-00CF-FDDCCDC134D4}"/>
              </a:ext>
            </a:extLst>
          </p:cNvPr>
          <p:cNvCxnSpPr>
            <a:cxnSpLocks/>
          </p:cNvCxnSpPr>
          <p:nvPr userDrawn="1"/>
        </p:nvCxnSpPr>
        <p:spPr>
          <a:xfrm>
            <a:off x="6705602" y="1621101"/>
            <a:ext cx="0" cy="3209316"/>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F48CD08-80E1-7AF9-F43B-155A58894430}"/>
              </a:ext>
            </a:extLst>
          </p:cNvPr>
          <p:cNvSpPr txBox="1"/>
          <p:nvPr userDrawn="1"/>
        </p:nvSpPr>
        <p:spPr>
          <a:xfrm>
            <a:off x="838200" y="6308208"/>
            <a:ext cx="2948608" cy="369332"/>
          </a:xfrm>
          <a:prstGeom prst="rect">
            <a:avLst/>
          </a:prstGeom>
          <a:noFill/>
        </p:spPr>
        <p:txBody>
          <a:bodyPr wrap="square" rtlCol="0">
            <a:spAutoFit/>
          </a:bodyPr>
          <a:lstStyle/>
          <a:p>
            <a:r>
              <a:rPr lang="en-US" dirty="0" err="1">
                <a:solidFill>
                  <a:schemeClr val="bg1"/>
                </a:solidFill>
              </a:rPr>
              <a:t>CollabDays</a:t>
            </a:r>
            <a:r>
              <a:rPr lang="en-US" dirty="0">
                <a:solidFill>
                  <a:schemeClr val="bg1"/>
                </a:solidFill>
              </a:rPr>
              <a:t> Belgium 2025</a:t>
            </a:r>
            <a:endParaRPr lang="fi-FI" dirty="0">
              <a:solidFill>
                <a:schemeClr val="bg1"/>
              </a:solidFill>
            </a:endParaRPr>
          </a:p>
        </p:txBody>
      </p:sp>
      <p:sp>
        <p:nvSpPr>
          <p:cNvPr id="6" name="TextBox 5">
            <a:extLst>
              <a:ext uri="{FF2B5EF4-FFF2-40B4-BE49-F238E27FC236}">
                <a16:creationId xmlns:a16="http://schemas.microsoft.com/office/drawing/2014/main" id="{45078330-072E-3046-E05A-D15DE23FF20D}"/>
              </a:ext>
            </a:extLst>
          </p:cNvPr>
          <p:cNvSpPr txBox="1"/>
          <p:nvPr userDrawn="1"/>
        </p:nvSpPr>
        <p:spPr>
          <a:xfrm>
            <a:off x="10099965" y="6308209"/>
            <a:ext cx="2092036" cy="369332"/>
          </a:xfrm>
          <a:prstGeom prst="rect">
            <a:avLst/>
          </a:prstGeom>
          <a:noFill/>
        </p:spPr>
        <p:txBody>
          <a:bodyPr wrap="square" rtlCol="0">
            <a:spAutoFit/>
          </a:bodyPr>
          <a:lstStyle/>
          <a:p>
            <a:r>
              <a:rPr lang="en-US" dirty="0">
                <a:solidFill>
                  <a:schemeClr val="bg1"/>
                </a:solidFill>
              </a:rPr>
              <a:t>#CollabDaysBE25</a:t>
            </a:r>
            <a:endParaRPr lang="fi-FI" dirty="0">
              <a:solidFill>
                <a:schemeClr val="bg1"/>
              </a:solidFill>
            </a:endParaRPr>
          </a:p>
        </p:txBody>
      </p:sp>
    </p:spTree>
    <p:extLst>
      <p:ext uri="{BB962C8B-B14F-4D97-AF65-F5344CB8AC3E}">
        <p14:creationId xmlns:p14="http://schemas.microsoft.com/office/powerpoint/2010/main" val="4258264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577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Bio Dark">
    <p:bg>
      <p:bgPr>
        <a:solidFill>
          <a:srgbClr val="063B48"/>
        </a:solidFill>
        <a:effectLst/>
      </p:bgPr>
    </p:bg>
    <p:spTree>
      <p:nvGrpSpPr>
        <p:cNvPr id="1" name=""/>
        <p:cNvGrpSpPr/>
        <p:nvPr/>
      </p:nvGrpSpPr>
      <p:grpSpPr>
        <a:xfrm>
          <a:off x="0" y="0"/>
          <a:ext cx="0" cy="0"/>
          <a:chOff x="0" y="0"/>
          <a:chExt cx="0" cy="0"/>
        </a:xfrm>
      </p:grpSpPr>
      <p:pic>
        <p:nvPicPr>
          <p:cNvPr id="15" name="Picture 14" descr="Heart outline">
            <a:extLst>
              <a:ext uri="{FF2B5EF4-FFF2-40B4-BE49-F238E27FC236}">
                <a16:creationId xmlns:a16="http://schemas.microsoft.com/office/drawing/2014/main" id="{2379202F-8E56-757F-DA95-76F9ACD30D6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76353" y="1274762"/>
            <a:ext cx="3425823" cy="3425823"/>
          </a:xfrm>
          <a:prstGeom prst="rect">
            <a:avLst/>
          </a:prstGeom>
          <a:solidFill>
            <a:srgbClr val="FFFFFF">
              <a:shade val="85000"/>
            </a:srgbClr>
          </a:solidFill>
          <a:ln w="762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itle 1">
            <a:extLst>
              <a:ext uri="{FF2B5EF4-FFF2-40B4-BE49-F238E27FC236}">
                <a16:creationId xmlns:a16="http://schemas.microsoft.com/office/drawing/2014/main" id="{C783ACC8-5778-761C-5C0F-F9409F5482B1}"/>
              </a:ext>
            </a:extLst>
          </p:cNvPr>
          <p:cNvSpPr>
            <a:spLocks noGrp="1"/>
          </p:cNvSpPr>
          <p:nvPr>
            <p:ph type="ctrTitle" hasCustomPrompt="1"/>
          </p:nvPr>
        </p:nvSpPr>
        <p:spPr>
          <a:xfrm>
            <a:off x="604354" y="753268"/>
            <a:ext cx="6334393" cy="1042987"/>
          </a:xfrm>
        </p:spPr>
        <p:txBody>
          <a:bodyPr anchor="ctr">
            <a:normAutofit/>
          </a:bodyPr>
          <a:lstStyle>
            <a:lvl1pPr marL="0" indent="0" algn="l">
              <a:buFont typeface="Arial" panose="020B0604020202020204" pitchFamily="34" charset="0"/>
              <a:buNone/>
              <a:defRPr sz="5400">
                <a:solidFill>
                  <a:schemeClr val="bg1"/>
                </a:solidFill>
              </a:defRPr>
            </a:lvl1pPr>
          </a:lstStyle>
          <a:p>
            <a:r>
              <a:rPr lang="en-US" dirty="0"/>
              <a:t>Speaker Awesome</a:t>
            </a:r>
            <a:endParaRPr lang="fi-FI" dirty="0"/>
          </a:p>
        </p:txBody>
      </p:sp>
      <p:sp>
        <p:nvSpPr>
          <p:cNvPr id="3" name="Subtitle 2">
            <a:extLst>
              <a:ext uri="{FF2B5EF4-FFF2-40B4-BE49-F238E27FC236}">
                <a16:creationId xmlns:a16="http://schemas.microsoft.com/office/drawing/2014/main" id="{571C9A12-D70B-22BD-00B2-EA028904B2BC}"/>
              </a:ext>
            </a:extLst>
          </p:cNvPr>
          <p:cNvSpPr>
            <a:spLocks noGrp="1"/>
          </p:cNvSpPr>
          <p:nvPr>
            <p:ph type="subTitle" idx="1" hasCustomPrompt="1"/>
          </p:nvPr>
        </p:nvSpPr>
        <p:spPr>
          <a:xfrm>
            <a:off x="3784992" y="2492076"/>
            <a:ext cx="3153759" cy="2765917"/>
          </a:xfrm>
        </p:spPr>
        <p:txBody>
          <a:bodyPr>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Let them know who you are &amp; what you do. </a:t>
            </a:r>
          </a:p>
        </p:txBody>
      </p:sp>
      <p:cxnSp>
        <p:nvCxnSpPr>
          <p:cNvPr id="8" name="Straight Connector 7">
            <a:extLst>
              <a:ext uri="{FF2B5EF4-FFF2-40B4-BE49-F238E27FC236}">
                <a16:creationId xmlns:a16="http://schemas.microsoft.com/office/drawing/2014/main" id="{C20E4C7F-E1D9-0AB2-6B2F-EF2C336688E7}"/>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FFACC28F-02B7-9215-00CF-FDDCCDC134D4}"/>
              </a:ext>
            </a:extLst>
          </p:cNvPr>
          <p:cNvCxnSpPr>
            <a:cxnSpLocks/>
          </p:cNvCxnSpPr>
          <p:nvPr userDrawn="1"/>
        </p:nvCxnSpPr>
        <p:spPr>
          <a:xfrm>
            <a:off x="7330891" y="1610167"/>
            <a:ext cx="0" cy="3209316"/>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14" name="Picture Placeholder 13">
            <a:extLst>
              <a:ext uri="{FF2B5EF4-FFF2-40B4-BE49-F238E27FC236}">
                <a16:creationId xmlns:a16="http://schemas.microsoft.com/office/drawing/2014/main" id="{5272B657-1F03-5FFC-C6FB-7CBA9C361557}"/>
              </a:ext>
            </a:extLst>
          </p:cNvPr>
          <p:cNvSpPr>
            <a:spLocks noGrp="1"/>
          </p:cNvSpPr>
          <p:nvPr>
            <p:ph type="pic" sz="quarter" idx="10" hasCustomPrompt="1"/>
          </p:nvPr>
        </p:nvSpPr>
        <p:spPr>
          <a:xfrm rot="21238829">
            <a:off x="7919396" y="1313948"/>
            <a:ext cx="3342173" cy="3342521"/>
          </a:xfrm>
        </p:spPr>
        <p:txBody>
          <a:bodyPr anchor="ctr"/>
          <a:lstStyle>
            <a:lvl1pPr marL="0" indent="0" algn="ctr">
              <a:buNone/>
              <a:defRPr/>
            </a:lvl1pPr>
          </a:lstStyle>
          <a:p>
            <a:r>
              <a:rPr lang="en-US" dirty="0"/>
              <a:t>Your profile pic here</a:t>
            </a:r>
            <a:endParaRPr lang="fi-FI" dirty="0"/>
          </a:p>
        </p:txBody>
      </p:sp>
      <p:pic>
        <p:nvPicPr>
          <p:cNvPr id="17" name="Graphic 16">
            <a:extLst>
              <a:ext uri="{FF2B5EF4-FFF2-40B4-BE49-F238E27FC236}">
                <a16:creationId xmlns:a16="http://schemas.microsoft.com/office/drawing/2014/main" id="{F219A48A-A504-23AB-267E-334F795D012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399" y="2942458"/>
            <a:ext cx="272367" cy="272367"/>
          </a:xfrm>
          <a:prstGeom prst="rect">
            <a:avLst/>
          </a:prstGeom>
          <a:effectLst/>
        </p:spPr>
      </p:pic>
      <p:sp>
        <p:nvSpPr>
          <p:cNvPr id="19" name="Graphic 20">
            <a:extLst>
              <a:ext uri="{FF2B5EF4-FFF2-40B4-BE49-F238E27FC236}">
                <a16:creationId xmlns:a16="http://schemas.microsoft.com/office/drawing/2014/main" id="{985B9312-1471-9770-FA24-2FF5E5F06F46}"/>
              </a:ext>
            </a:extLst>
          </p:cNvPr>
          <p:cNvSpPr/>
          <p:nvPr userDrawn="1"/>
        </p:nvSpPr>
        <p:spPr>
          <a:xfrm>
            <a:off x="217761" y="4183675"/>
            <a:ext cx="269056" cy="251826"/>
          </a:xfrm>
          <a:custGeom>
            <a:avLst/>
            <a:gdLst>
              <a:gd name="connsiteX0" fmla="*/ 1584 w 628085"/>
              <a:gd name="connsiteY0" fmla="*/ -25 h 587862"/>
              <a:gd name="connsiteX1" fmla="*/ 244080 w 628085"/>
              <a:gd name="connsiteY1" fmla="*/ 324216 h 587862"/>
              <a:gd name="connsiteX2" fmla="*/ 52 w 628085"/>
              <a:gd name="connsiteY2" fmla="*/ 587837 h 587862"/>
              <a:gd name="connsiteX3" fmla="*/ 54973 w 628085"/>
              <a:gd name="connsiteY3" fmla="*/ 587837 h 587862"/>
              <a:gd name="connsiteX4" fmla="*/ 268619 w 628085"/>
              <a:gd name="connsiteY4" fmla="*/ 357033 h 587862"/>
              <a:gd name="connsiteX5" fmla="*/ 441240 w 628085"/>
              <a:gd name="connsiteY5" fmla="*/ 587837 h 587862"/>
              <a:gd name="connsiteX6" fmla="*/ 628138 w 628085"/>
              <a:gd name="connsiteY6" fmla="*/ 587837 h 587862"/>
              <a:gd name="connsiteX7" fmla="*/ 371997 w 628085"/>
              <a:gd name="connsiteY7" fmla="*/ 245358 h 587862"/>
              <a:gd name="connsiteX8" fmla="*/ 599136 w 628085"/>
              <a:gd name="connsiteY8" fmla="*/ -25 h 587862"/>
              <a:gd name="connsiteX9" fmla="*/ 544215 w 628085"/>
              <a:gd name="connsiteY9" fmla="*/ -25 h 587862"/>
              <a:gd name="connsiteX10" fmla="*/ 347458 w 628085"/>
              <a:gd name="connsiteY10" fmla="*/ 212542 h 587862"/>
              <a:gd name="connsiteX11" fmla="*/ 188482 w 628085"/>
              <a:gd name="connsiteY11" fmla="*/ -25 h 587862"/>
              <a:gd name="connsiteX12" fmla="*/ 1584 w 628085"/>
              <a:gd name="connsiteY12" fmla="*/ -25 h 587862"/>
              <a:gd name="connsiteX13" fmla="*/ 82349 w 628085"/>
              <a:gd name="connsiteY13" fmla="*/ 40430 h 587862"/>
              <a:gd name="connsiteX14" fmla="*/ 168210 w 628085"/>
              <a:gd name="connsiteY14" fmla="*/ 40430 h 587862"/>
              <a:gd name="connsiteX15" fmla="*/ 547360 w 628085"/>
              <a:gd name="connsiteY15" fmla="*/ 547376 h 587862"/>
              <a:gd name="connsiteX16" fmla="*/ 461498 w 628085"/>
              <a:gd name="connsiteY16" fmla="*/ 547376 h 587862"/>
              <a:gd name="connsiteX17" fmla="*/ 82349 w 628085"/>
              <a:gd name="connsiteY17" fmla="*/ 40430 h 58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8085" h="587862">
                <a:moveTo>
                  <a:pt x="1584" y="-25"/>
                </a:moveTo>
                <a:lnTo>
                  <a:pt x="244080" y="324216"/>
                </a:lnTo>
                <a:lnTo>
                  <a:pt x="52" y="587837"/>
                </a:lnTo>
                <a:lnTo>
                  <a:pt x="54973" y="587837"/>
                </a:lnTo>
                <a:lnTo>
                  <a:pt x="268619" y="357033"/>
                </a:lnTo>
                <a:lnTo>
                  <a:pt x="441240" y="587837"/>
                </a:lnTo>
                <a:lnTo>
                  <a:pt x="628138" y="587837"/>
                </a:lnTo>
                <a:lnTo>
                  <a:pt x="371997" y="245358"/>
                </a:lnTo>
                <a:lnTo>
                  <a:pt x="599136" y="-25"/>
                </a:lnTo>
                <a:lnTo>
                  <a:pt x="544215" y="-25"/>
                </a:lnTo>
                <a:lnTo>
                  <a:pt x="347458" y="212542"/>
                </a:lnTo>
                <a:lnTo>
                  <a:pt x="188482" y="-25"/>
                </a:lnTo>
                <a:lnTo>
                  <a:pt x="1584" y="-25"/>
                </a:lnTo>
                <a:close/>
                <a:moveTo>
                  <a:pt x="82349" y="40430"/>
                </a:moveTo>
                <a:lnTo>
                  <a:pt x="168210" y="40430"/>
                </a:lnTo>
                <a:lnTo>
                  <a:pt x="547360" y="547376"/>
                </a:lnTo>
                <a:lnTo>
                  <a:pt x="461498" y="547376"/>
                </a:lnTo>
                <a:lnTo>
                  <a:pt x="82349" y="40430"/>
                </a:lnTo>
                <a:close/>
              </a:path>
            </a:pathLst>
          </a:custGeom>
          <a:solidFill>
            <a:schemeClr val="accent2"/>
          </a:solidFill>
          <a:ln w="622" cap="flat">
            <a:noFill/>
            <a:prstDash val="solid"/>
            <a:miter/>
          </a:ln>
        </p:spPr>
        <p:txBody>
          <a:bodyPr rtlCol="0" anchor="ctr"/>
          <a:lstStyle/>
          <a:p>
            <a:pPr marL="0" indent="0">
              <a:buFont typeface="Arial" panose="020B0604020202020204" pitchFamily="34" charset="0"/>
              <a:buNone/>
            </a:pPr>
            <a:endParaRPr lang="en-US"/>
          </a:p>
        </p:txBody>
      </p:sp>
      <p:sp>
        <p:nvSpPr>
          <p:cNvPr id="27" name="Freeform: Shape 41">
            <a:extLst>
              <a:ext uri="{FF2B5EF4-FFF2-40B4-BE49-F238E27FC236}">
                <a16:creationId xmlns:a16="http://schemas.microsoft.com/office/drawing/2014/main" id="{E7833AF3-28A1-3B06-D8CD-6CEB17749AC6}"/>
              </a:ext>
            </a:extLst>
          </p:cNvPr>
          <p:cNvSpPr/>
          <p:nvPr userDrawn="1"/>
        </p:nvSpPr>
        <p:spPr>
          <a:xfrm>
            <a:off x="200399" y="2586217"/>
            <a:ext cx="285436" cy="180304"/>
          </a:xfrm>
          <a:custGeom>
            <a:avLst/>
            <a:gdLst>
              <a:gd name="connsiteX0" fmla="*/ 0 w 304800"/>
              <a:gd name="connsiteY0" fmla="*/ 0 h 228600"/>
              <a:gd name="connsiteX1" fmla="*/ 0 w 304800"/>
              <a:gd name="connsiteY1" fmla="*/ 228600 h 228600"/>
              <a:gd name="connsiteX2" fmla="*/ 304800 w 304800"/>
              <a:gd name="connsiteY2" fmla="*/ 228600 h 228600"/>
              <a:gd name="connsiteX3" fmla="*/ 304800 w 304800"/>
              <a:gd name="connsiteY3" fmla="*/ 0 h 228600"/>
              <a:gd name="connsiteX4" fmla="*/ 0 w 304800"/>
              <a:gd name="connsiteY4" fmla="*/ 0 h 228600"/>
              <a:gd name="connsiteX5" fmla="*/ 268119 w 304800"/>
              <a:gd name="connsiteY5" fmla="*/ 19050 h 228600"/>
              <a:gd name="connsiteX6" fmla="*/ 152381 w 304800"/>
              <a:gd name="connsiteY6" fmla="*/ 111623 h 228600"/>
              <a:gd name="connsiteX7" fmla="*/ 36681 w 304800"/>
              <a:gd name="connsiteY7" fmla="*/ 19050 h 228600"/>
              <a:gd name="connsiteX8" fmla="*/ 268119 w 304800"/>
              <a:gd name="connsiteY8" fmla="*/ 19050 h 228600"/>
              <a:gd name="connsiteX9" fmla="*/ 19050 w 304800"/>
              <a:gd name="connsiteY9" fmla="*/ 209540 h 228600"/>
              <a:gd name="connsiteX10" fmla="*/ 19050 w 304800"/>
              <a:gd name="connsiteY10" fmla="*/ 29347 h 228600"/>
              <a:gd name="connsiteX11" fmla="*/ 152381 w 304800"/>
              <a:gd name="connsiteY11" fmla="*/ 135998 h 228600"/>
              <a:gd name="connsiteX12" fmla="*/ 285740 w 304800"/>
              <a:gd name="connsiteY12" fmla="*/ 29347 h 228600"/>
              <a:gd name="connsiteX13" fmla="*/ 285740 w 304800"/>
              <a:gd name="connsiteY13" fmla="*/ 209540 h 228600"/>
              <a:gd name="connsiteX14" fmla="*/ 19050 w 304800"/>
              <a:gd name="connsiteY14" fmla="*/ 20954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00" h="228600">
                <a:moveTo>
                  <a:pt x="0" y="0"/>
                </a:moveTo>
                <a:lnTo>
                  <a:pt x="0" y="228600"/>
                </a:lnTo>
                <a:lnTo>
                  <a:pt x="304800" y="228600"/>
                </a:lnTo>
                <a:lnTo>
                  <a:pt x="304800" y="0"/>
                </a:lnTo>
                <a:lnTo>
                  <a:pt x="0" y="0"/>
                </a:lnTo>
                <a:close/>
                <a:moveTo>
                  <a:pt x="268119" y="19050"/>
                </a:moveTo>
                <a:lnTo>
                  <a:pt x="152381" y="111623"/>
                </a:lnTo>
                <a:lnTo>
                  <a:pt x="36681" y="19050"/>
                </a:lnTo>
                <a:lnTo>
                  <a:pt x="268119" y="19050"/>
                </a:lnTo>
                <a:close/>
                <a:moveTo>
                  <a:pt x="19050" y="209540"/>
                </a:moveTo>
                <a:lnTo>
                  <a:pt x="19050" y="29347"/>
                </a:lnTo>
                <a:lnTo>
                  <a:pt x="152381" y="135998"/>
                </a:lnTo>
                <a:lnTo>
                  <a:pt x="285740" y="29347"/>
                </a:lnTo>
                <a:lnTo>
                  <a:pt x="285740" y="209540"/>
                </a:lnTo>
                <a:lnTo>
                  <a:pt x="19050" y="209540"/>
                </a:lnTo>
                <a:close/>
              </a:path>
            </a:pathLst>
          </a:custGeom>
          <a:solidFill>
            <a:schemeClr val="accent2"/>
          </a:solidFill>
          <a:ln w="9525" cap="flat">
            <a:noFill/>
            <a:prstDash val="solid"/>
            <a:miter/>
          </a:ln>
        </p:spPr>
        <p:txBody>
          <a:bodyPr rtlCol="0" anchor="ctr"/>
          <a:lstStyle/>
          <a:p>
            <a:endParaRPr lang="en-US">
              <a:solidFill>
                <a:sysClr val="windowText" lastClr="000000"/>
              </a:solidFill>
            </a:endParaRPr>
          </a:p>
        </p:txBody>
      </p:sp>
      <p:sp>
        <p:nvSpPr>
          <p:cNvPr id="28" name="Freeform: Shape 48">
            <a:extLst>
              <a:ext uri="{FF2B5EF4-FFF2-40B4-BE49-F238E27FC236}">
                <a16:creationId xmlns:a16="http://schemas.microsoft.com/office/drawing/2014/main" id="{39888D7B-16E3-B9D2-DD73-6DA9CCE44E25}"/>
              </a:ext>
            </a:extLst>
          </p:cNvPr>
          <p:cNvSpPr/>
          <p:nvPr userDrawn="1"/>
        </p:nvSpPr>
        <p:spPr>
          <a:xfrm>
            <a:off x="217761" y="3344103"/>
            <a:ext cx="243712" cy="243468"/>
          </a:xfrm>
          <a:custGeom>
            <a:avLst/>
            <a:gdLst>
              <a:gd name="connsiteX0" fmla="*/ 212408 w 950595"/>
              <a:gd name="connsiteY0" fmla="*/ 949643 h 949642"/>
              <a:gd name="connsiteX1" fmla="*/ 15240 w 950595"/>
              <a:gd name="connsiteY1" fmla="*/ 949643 h 949642"/>
              <a:gd name="connsiteX2" fmla="*/ 15240 w 950595"/>
              <a:gd name="connsiteY2" fmla="*/ 316230 h 949642"/>
              <a:gd name="connsiteX3" fmla="*/ 212408 w 950595"/>
              <a:gd name="connsiteY3" fmla="*/ 316230 h 949642"/>
              <a:gd name="connsiteX4" fmla="*/ 212408 w 950595"/>
              <a:gd name="connsiteY4" fmla="*/ 949643 h 949642"/>
              <a:gd name="connsiteX5" fmla="*/ 114300 w 950595"/>
              <a:gd name="connsiteY5" fmla="*/ 229553 h 949642"/>
              <a:gd name="connsiteX6" fmla="*/ 0 w 950595"/>
              <a:gd name="connsiteY6" fmla="*/ 114300 h 949642"/>
              <a:gd name="connsiteX7" fmla="*/ 114300 w 950595"/>
              <a:gd name="connsiteY7" fmla="*/ 0 h 949642"/>
              <a:gd name="connsiteX8" fmla="*/ 228600 w 950595"/>
              <a:gd name="connsiteY8" fmla="*/ 114300 h 949642"/>
              <a:gd name="connsiteX9" fmla="*/ 114300 w 950595"/>
              <a:gd name="connsiteY9" fmla="*/ 229553 h 949642"/>
              <a:gd name="connsiteX10" fmla="*/ 949642 w 950595"/>
              <a:gd name="connsiteY10" fmla="*/ 949643 h 949642"/>
              <a:gd name="connsiteX11" fmla="*/ 753428 w 950595"/>
              <a:gd name="connsiteY11" fmla="*/ 949643 h 949642"/>
              <a:gd name="connsiteX12" fmla="*/ 753428 w 950595"/>
              <a:gd name="connsiteY12" fmla="*/ 641033 h 949642"/>
              <a:gd name="connsiteX13" fmla="*/ 651510 w 950595"/>
              <a:gd name="connsiteY13" fmla="*/ 473392 h 949642"/>
              <a:gd name="connsiteX14" fmla="*/ 533400 w 950595"/>
              <a:gd name="connsiteY14" fmla="*/ 636270 h 949642"/>
              <a:gd name="connsiteX15" fmla="*/ 533400 w 950595"/>
              <a:gd name="connsiteY15" fmla="*/ 949643 h 949642"/>
              <a:gd name="connsiteX16" fmla="*/ 337185 w 950595"/>
              <a:gd name="connsiteY16" fmla="*/ 949643 h 949642"/>
              <a:gd name="connsiteX17" fmla="*/ 337185 w 950595"/>
              <a:gd name="connsiteY17" fmla="*/ 316230 h 949642"/>
              <a:gd name="connsiteX18" fmla="*/ 524828 w 950595"/>
              <a:gd name="connsiteY18" fmla="*/ 316230 h 949642"/>
              <a:gd name="connsiteX19" fmla="*/ 524828 w 950595"/>
              <a:gd name="connsiteY19" fmla="*/ 402908 h 949642"/>
              <a:gd name="connsiteX20" fmla="*/ 527685 w 950595"/>
              <a:gd name="connsiteY20" fmla="*/ 402908 h 949642"/>
              <a:gd name="connsiteX21" fmla="*/ 714375 w 950595"/>
              <a:gd name="connsiteY21" fmla="*/ 300990 h 949642"/>
              <a:gd name="connsiteX22" fmla="*/ 950595 w 950595"/>
              <a:gd name="connsiteY22" fmla="*/ 602933 h 949642"/>
              <a:gd name="connsiteX23" fmla="*/ 949642 w 950595"/>
              <a:gd name="connsiteY23" fmla="*/ 949643 h 949642"/>
              <a:gd name="connsiteX24" fmla="*/ 949642 w 950595"/>
              <a:gd name="connsiteY24" fmla="*/ 949643 h 94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0595" h="949642">
                <a:moveTo>
                  <a:pt x="212408" y="949643"/>
                </a:moveTo>
                <a:lnTo>
                  <a:pt x="15240" y="949643"/>
                </a:lnTo>
                <a:lnTo>
                  <a:pt x="15240" y="316230"/>
                </a:lnTo>
                <a:lnTo>
                  <a:pt x="212408" y="316230"/>
                </a:lnTo>
                <a:lnTo>
                  <a:pt x="212408" y="949643"/>
                </a:lnTo>
                <a:close/>
                <a:moveTo>
                  <a:pt x="114300" y="229553"/>
                </a:moveTo>
                <a:cubicBezTo>
                  <a:pt x="51435" y="229553"/>
                  <a:pt x="0" y="177165"/>
                  <a:pt x="0" y="114300"/>
                </a:cubicBezTo>
                <a:cubicBezTo>
                  <a:pt x="0" y="51435"/>
                  <a:pt x="51435" y="0"/>
                  <a:pt x="114300" y="0"/>
                </a:cubicBezTo>
                <a:cubicBezTo>
                  <a:pt x="177165" y="0"/>
                  <a:pt x="228600" y="51435"/>
                  <a:pt x="228600" y="114300"/>
                </a:cubicBezTo>
                <a:cubicBezTo>
                  <a:pt x="228600" y="177165"/>
                  <a:pt x="177165" y="229553"/>
                  <a:pt x="114300" y="229553"/>
                </a:cubicBezTo>
                <a:close/>
                <a:moveTo>
                  <a:pt x="949642" y="949643"/>
                </a:moveTo>
                <a:lnTo>
                  <a:pt x="753428" y="949643"/>
                </a:lnTo>
                <a:lnTo>
                  <a:pt x="753428" y="641033"/>
                </a:lnTo>
                <a:cubicBezTo>
                  <a:pt x="753428" y="567690"/>
                  <a:pt x="751522" y="473392"/>
                  <a:pt x="651510" y="473392"/>
                </a:cubicBezTo>
                <a:cubicBezTo>
                  <a:pt x="549592" y="473392"/>
                  <a:pt x="533400" y="553403"/>
                  <a:pt x="533400" y="636270"/>
                </a:cubicBezTo>
                <a:lnTo>
                  <a:pt x="533400" y="949643"/>
                </a:lnTo>
                <a:lnTo>
                  <a:pt x="337185" y="949643"/>
                </a:lnTo>
                <a:lnTo>
                  <a:pt x="337185" y="316230"/>
                </a:lnTo>
                <a:lnTo>
                  <a:pt x="524828" y="316230"/>
                </a:lnTo>
                <a:lnTo>
                  <a:pt x="524828" y="402908"/>
                </a:lnTo>
                <a:lnTo>
                  <a:pt x="527685" y="402908"/>
                </a:lnTo>
                <a:cubicBezTo>
                  <a:pt x="554355" y="353378"/>
                  <a:pt x="618172" y="300990"/>
                  <a:pt x="714375" y="300990"/>
                </a:cubicBezTo>
                <a:cubicBezTo>
                  <a:pt x="913447" y="300990"/>
                  <a:pt x="950595" y="432435"/>
                  <a:pt x="950595" y="602933"/>
                </a:cubicBezTo>
                <a:lnTo>
                  <a:pt x="949642" y="949643"/>
                </a:lnTo>
                <a:lnTo>
                  <a:pt x="949642" y="949643"/>
                </a:lnTo>
                <a:close/>
              </a:path>
            </a:pathLst>
          </a:custGeom>
          <a:solidFill>
            <a:schemeClr val="accent2"/>
          </a:solidFill>
          <a:ln w="9525" cap="flat">
            <a:noFill/>
            <a:prstDash val="solid"/>
            <a:miter/>
          </a:ln>
        </p:spPr>
        <p:txBody>
          <a:bodyPr rtlCol="0" anchor="ctr"/>
          <a:lstStyle/>
          <a:p>
            <a:endParaRPr lang="en-US"/>
          </a:p>
        </p:txBody>
      </p:sp>
      <p:pic>
        <p:nvPicPr>
          <p:cNvPr id="30" name="Picture 29" descr="A blue butterfly on a black background&#10;&#10;Description automatically generated">
            <a:extLst>
              <a:ext uri="{FF2B5EF4-FFF2-40B4-BE49-F238E27FC236}">
                <a16:creationId xmlns:a16="http://schemas.microsoft.com/office/drawing/2014/main" id="{DBA77F4E-04E4-A186-B0F6-133150982EE7}"/>
              </a:ext>
            </a:extLst>
          </p:cNvPr>
          <p:cNvPicPr>
            <a:picLocks noChangeAspect="1"/>
          </p:cNvPicPr>
          <p:nvPr userDrawn="1"/>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5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00399" y="3748037"/>
            <a:ext cx="284752" cy="251827"/>
          </a:xfrm>
          <a:prstGeom prst="rect">
            <a:avLst/>
          </a:prstGeom>
        </p:spPr>
      </p:pic>
      <p:sp>
        <p:nvSpPr>
          <p:cNvPr id="34" name="Text Placeholder 33">
            <a:extLst>
              <a:ext uri="{FF2B5EF4-FFF2-40B4-BE49-F238E27FC236}">
                <a16:creationId xmlns:a16="http://schemas.microsoft.com/office/drawing/2014/main" id="{79B46C9E-498F-A853-D263-226C15F2CC8B}"/>
              </a:ext>
            </a:extLst>
          </p:cNvPr>
          <p:cNvSpPr>
            <a:spLocks noGrp="1"/>
          </p:cNvSpPr>
          <p:nvPr>
            <p:ph type="body" sz="quarter" idx="20" hasCustomPrompt="1"/>
          </p:nvPr>
        </p:nvSpPr>
        <p:spPr>
          <a:xfrm>
            <a:off x="604838" y="2487559"/>
            <a:ext cx="2798762" cy="354013"/>
          </a:xfrm>
        </p:spPr>
        <p:txBody>
          <a:bodyPr>
            <a:noAutofit/>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dirty="0"/>
              <a:t>My.email@domain.com</a:t>
            </a:r>
            <a:endParaRPr lang="fi-FI" dirty="0"/>
          </a:p>
        </p:txBody>
      </p:sp>
      <p:sp>
        <p:nvSpPr>
          <p:cNvPr id="35" name="Text Placeholder 33">
            <a:extLst>
              <a:ext uri="{FF2B5EF4-FFF2-40B4-BE49-F238E27FC236}">
                <a16:creationId xmlns:a16="http://schemas.microsoft.com/office/drawing/2014/main" id="{CFCCDC01-651B-47C2-D154-62CF42CAAFBD}"/>
              </a:ext>
            </a:extLst>
          </p:cNvPr>
          <p:cNvSpPr>
            <a:spLocks noGrp="1"/>
          </p:cNvSpPr>
          <p:nvPr>
            <p:ph type="body" sz="quarter" idx="21" hasCustomPrompt="1"/>
          </p:nvPr>
        </p:nvSpPr>
        <p:spPr>
          <a:xfrm>
            <a:off x="604838" y="2889169"/>
            <a:ext cx="2798762" cy="354013"/>
          </a:xfrm>
        </p:spPr>
        <p:txBody>
          <a:bodyPr>
            <a:noAutofit/>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dirty="0"/>
              <a:t>My.domain.com</a:t>
            </a:r>
            <a:endParaRPr lang="fi-FI" dirty="0"/>
          </a:p>
        </p:txBody>
      </p:sp>
      <p:sp>
        <p:nvSpPr>
          <p:cNvPr id="36" name="Text Placeholder 33">
            <a:extLst>
              <a:ext uri="{FF2B5EF4-FFF2-40B4-BE49-F238E27FC236}">
                <a16:creationId xmlns:a16="http://schemas.microsoft.com/office/drawing/2014/main" id="{E5907FDE-5BD3-9E77-3D6F-5B69298228E6}"/>
              </a:ext>
            </a:extLst>
          </p:cNvPr>
          <p:cNvSpPr>
            <a:spLocks noGrp="1"/>
          </p:cNvSpPr>
          <p:nvPr>
            <p:ph type="body" sz="quarter" idx="22" hasCustomPrompt="1"/>
          </p:nvPr>
        </p:nvSpPr>
        <p:spPr>
          <a:xfrm>
            <a:off x="604838" y="3288830"/>
            <a:ext cx="2798762" cy="354013"/>
          </a:xfrm>
        </p:spPr>
        <p:txBody>
          <a:bodyPr>
            <a:noAutofit/>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dirty="0"/>
              <a:t>in/me/</a:t>
            </a:r>
            <a:endParaRPr lang="fi-FI" dirty="0"/>
          </a:p>
        </p:txBody>
      </p:sp>
      <p:sp>
        <p:nvSpPr>
          <p:cNvPr id="37" name="Text Placeholder 33">
            <a:extLst>
              <a:ext uri="{FF2B5EF4-FFF2-40B4-BE49-F238E27FC236}">
                <a16:creationId xmlns:a16="http://schemas.microsoft.com/office/drawing/2014/main" id="{D3F915B1-7CA3-6BB5-EBDF-53202306508E}"/>
              </a:ext>
            </a:extLst>
          </p:cNvPr>
          <p:cNvSpPr>
            <a:spLocks noGrp="1"/>
          </p:cNvSpPr>
          <p:nvPr>
            <p:ph type="body" sz="quarter" idx="23" hasCustomPrompt="1"/>
          </p:nvPr>
        </p:nvSpPr>
        <p:spPr>
          <a:xfrm>
            <a:off x="604838" y="3695492"/>
            <a:ext cx="2798762" cy="354013"/>
          </a:xfrm>
        </p:spPr>
        <p:txBody>
          <a:bodyPr>
            <a:noAutofit/>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dirty="0"/>
              <a:t>@me.bsky.social</a:t>
            </a:r>
            <a:endParaRPr lang="fi-FI" dirty="0"/>
          </a:p>
        </p:txBody>
      </p:sp>
      <p:sp>
        <p:nvSpPr>
          <p:cNvPr id="38" name="Text Placeholder 33">
            <a:extLst>
              <a:ext uri="{FF2B5EF4-FFF2-40B4-BE49-F238E27FC236}">
                <a16:creationId xmlns:a16="http://schemas.microsoft.com/office/drawing/2014/main" id="{42BF98B5-7F62-8F75-A5F6-F7BAA6B7304A}"/>
              </a:ext>
            </a:extLst>
          </p:cNvPr>
          <p:cNvSpPr>
            <a:spLocks noGrp="1"/>
          </p:cNvSpPr>
          <p:nvPr>
            <p:ph type="body" sz="quarter" idx="24" hasCustomPrompt="1"/>
          </p:nvPr>
        </p:nvSpPr>
        <p:spPr>
          <a:xfrm>
            <a:off x="604838" y="4099051"/>
            <a:ext cx="2798762" cy="354013"/>
          </a:xfrm>
        </p:spPr>
        <p:txBody>
          <a:bodyPr>
            <a:noAutofit/>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dirty="0"/>
              <a:t>@me</a:t>
            </a:r>
            <a:endParaRPr lang="fi-FI" dirty="0"/>
          </a:p>
        </p:txBody>
      </p:sp>
      <p:sp>
        <p:nvSpPr>
          <p:cNvPr id="6" name="Text Placeholder 5">
            <a:extLst>
              <a:ext uri="{FF2B5EF4-FFF2-40B4-BE49-F238E27FC236}">
                <a16:creationId xmlns:a16="http://schemas.microsoft.com/office/drawing/2014/main" id="{267C0585-5793-AC27-859C-DEE15DD145B8}"/>
              </a:ext>
            </a:extLst>
          </p:cNvPr>
          <p:cNvSpPr>
            <a:spLocks noGrp="1"/>
          </p:cNvSpPr>
          <p:nvPr>
            <p:ph type="body" sz="quarter" idx="25" hasCustomPrompt="1"/>
          </p:nvPr>
        </p:nvSpPr>
        <p:spPr>
          <a:xfrm>
            <a:off x="604838" y="1920875"/>
            <a:ext cx="6333909" cy="406400"/>
          </a:xfrm>
        </p:spPr>
        <p:txBody>
          <a:bodyPr anchor="ctr"/>
          <a:lstStyle>
            <a:lvl1pPr marL="0" indent="0" algn="l">
              <a:buNone/>
              <a:defRPr>
                <a:solidFill>
                  <a:srgbClr val="11A3C2"/>
                </a:solidFill>
              </a:defRPr>
            </a:lvl1pPr>
            <a:lvl2pPr marL="457200" indent="0">
              <a:buNone/>
              <a:defRPr>
                <a:solidFill>
                  <a:srgbClr val="11A3C2"/>
                </a:solidFill>
              </a:defRPr>
            </a:lvl2pPr>
            <a:lvl3pPr marL="914400" indent="0">
              <a:buNone/>
              <a:defRPr>
                <a:solidFill>
                  <a:srgbClr val="11A3C2"/>
                </a:solidFill>
              </a:defRPr>
            </a:lvl3pPr>
            <a:lvl4pPr marL="1371600" indent="0">
              <a:buNone/>
              <a:defRPr>
                <a:solidFill>
                  <a:srgbClr val="11A3C2"/>
                </a:solidFill>
              </a:defRPr>
            </a:lvl4pPr>
            <a:lvl5pPr marL="1828800" indent="0">
              <a:buNone/>
              <a:defRPr>
                <a:solidFill>
                  <a:srgbClr val="11A3C2"/>
                </a:solidFill>
              </a:defRPr>
            </a:lvl5pPr>
          </a:lstStyle>
          <a:p>
            <a:r>
              <a:rPr lang="en-US" sz="2800" dirty="0">
                <a:solidFill>
                  <a:schemeClr val="accent2"/>
                </a:solidFill>
              </a:rPr>
              <a:t>Your magnificent title @ Your company</a:t>
            </a:r>
            <a:endParaRPr lang="fi-FI" sz="2800" dirty="0">
              <a:solidFill>
                <a:schemeClr val="accent2"/>
              </a:solidFill>
            </a:endParaRPr>
          </a:p>
        </p:txBody>
      </p:sp>
    </p:spTree>
    <p:extLst>
      <p:ext uri="{BB962C8B-B14F-4D97-AF65-F5344CB8AC3E}">
        <p14:creationId xmlns:p14="http://schemas.microsoft.com/office/powerpoint/2010/main" val="4022987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rgbClr val="063B48"/>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1D4EC58-363F-593E-AB3A-1983AEDB9E98}"/>
              </a:ext>
            </a:extLst>
          </p:cNvPr>
          <p:cNvSpPr>
            <a:spLocks noGrp="1"/>
          </p:cNvSpPr>
          <p:nvPr>
            <p:ph type="pic" idx="1" hasCustomPrompt="1"/>
          </p:nvPr>
        </p:nvSpPr>
        <p:spPr>
          <a:xfrm>
            <a:off x="433388" y="2295527"/>
            <a:ext cx="1992311" cy="2266946"/>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Picture (works also without it)</a:t>
            </a:r>
            <a:endParaRPr lang="fi-FI" dirty="0"/>
          </a:p>
        </p:txBody>
      </p:sp>
      <p:cxnSp>
        <p:nvCxnSpPr>
          <p:cNvPr id="9" name="Straight Connector 8">
            <a:extLst>
              <a:ext uri="{FF2B5EF4-FFF2-40B4-BE49-F238E27FC236}">
                <a16:creationId xmlns:a16="http://schemas.microsoft.com/office/drawing/2014/main" id="{9772C53C-9FC0-7838-7383-1143D72FC9E0}"/>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C1098D2-824E-A1B0-8938-2F0619F45AA0}"/>
              </a:ext>
            </a:extLst>
          </p:cNvPr>
          <p:cNvCxnSpPr>
            <a:cxnSpLocks/>
          </p:cNvCxnSpPr>
          <p:nvPr userDrawn="1"/>
        </p:nvCxnSpPr>
        <p:spPr>
          <a:xfrm>
            <a:off x="2588317" y="1706492"/>
            <a:ext cx="0" cy="4076741"/>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2" name="Content Placeholder 2">
            <a:extLst>
              <a:ext uri="{FF2B5EF4-FFF2-40B4-BE49-F238E27FC236}">
                <a16:creationId xmlns:a16="http://schemas.microsoft.com/office/drawing/2014/main" id="{7B48DC60-4075-5E9C-3DA8-08A2494FEEE0}"/>
              </a:ext>
            </a:extLst>
          </p:cNvPr>
          <p:cNvSpPr>
            <a:spLocks noGrp="1"/>
          </p:cNvSpPr>
          <p:nvPr>
            <p:ph idx="10" hasCustomPrompt="1"/>
          </p:nvPr>
        </p:nvSpPr>
        <p:spPr>
          <a:xfrm>
            <a:off x="2863850" y="1716163"/>
            <a:ext cx="8804688" cy="40767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What are you going to start with? </a:t>
            </a:r>
          </a:p>
          <a:p>
            <a:pPr lvl="0"/>
            <a:r>
              <a:rPr lang="en-GB" dirty="0"/>
              <a:t>Mmhmm, and then? </a:t>
            </a:r>
          </a:p>
          <a:p>
            <a:pPr lvl="0"/>
            <a:r>
              <a:rPr lang="en-GB" dirty="0"/>
              <a:t>What happens next? </a:t>
            </a:r>
          </a:p>
          <a:p>
            <a:pPr lvl="1"/>
            <a:r>
              <a:rPr lang="en-GB" dirty="0"/>
              <a:t>Oh, there’s a side track!</a:t>
            </a:r>
          </a:p>
          <a:p>
            <a:pPr lvl="1"/>
            <a:r>
              <a:rPr lang="en-GB" dirty="0"/>
              <a:t>And another one!</a:t>
            </a:r>
          </a:p>
          <a:p>
            <a:pPr lvl="0"/>
            <a:r>
              <a:rPr lang="en-GB" dirty="0"/>
              <a:t>Have you said it all? </a:t>
            </a:r>
          </a:p>
          <a:p>
            <a:pPr lvl="0"/>
            <a:r>
              <a:rPr lang="en-GB" dirty="0"/>
              <a:t>Then it’s the time for wrap it up!</a:t>
            </a:r>
          </a:p>
        </p:txBody>
      </p:sp>
      <p:sp>
        <p:nvSpPr>
          <p:cNvPr id="7" name="Text Placeholder 6">
            <a:extLst>
              <a:ext uri="{FF2B5EF4-FFF2-40B4-BE49-F238E27FC236}">
                <a16:creationId xmlns:a16="http://schemas.microsoft.com/office/drawing/2014/main" id="{5445E9A9-E594-811F-A0C3-BC1DC0D07798}"/>
              </a:ext>
            </a:extLst>
          </p:cNvPr>
          <p:cNvSpPr>
            <a:spLocks noGrp="1"/>
          </p:cNvSpPr>
          <p:nvPr>
            <p:ph type="body" sz="quarter" idx="11" hasCustomPrompt="1"/>
          </p:nvPr>
        </p:nvSpPr>
        <p:spPr>
          <a:xfrm>
            <a:off x="482599" y="349250"/>
            <a:ext cx="11185935" cy="1149350"/>
          </a:xfrm>
        </p:spPr>
        <p:txBody>
          <a:bodyPr anchor="ctr">
            <a:noAutofit/>
          </a:bodyPr>
          <a:lstStyle>
            <a:lvl1pPr marL="0" indent="0">
              <a:buNone/>
              <a:defRPr sz="5400">
                <a:solidFill>
                  <a:schemeClr val="bg1"/>
                </a:solidFill>
                <a:latin typeface="+mj-lt"/>
              </a:defRPr>
            </a:lvl1pPr>
            <a:lvl2pPr marL="457200" indent="0">
              <a:buNone/>
              <a:defRPr sz="6000">
                <a:solidFill>
                  <a:schemeClr val="bg1"/>
                </a:solidFill>
              </a:defRPr>
            </a:lvl2pPr>
            <a:lvl3pPr marL="914400" indent="0">
              <a:buNone/>
              <a:defRPr sz="6000">
                <a:solidFill>
                  <a:schemeClr val="bg1"/>
                </a:solidFill>
              </a:defRPr>
            </a:lvl3pPr>
            <a:lvl4pPr marL="1371600" indent="0">
              <a:buNone/>
              <a:defRPr sz="6000">
                <a:solidFill>
                  <a:schemeClr val="bg1"/>
                </a:solidFill>
              </a:defRPr>
            </a:lvl4pPr>
            <a:lvl5pPr marL="1828800" indent="0">
              <a:buNone/>
              <a:defRPr sz="6000">
                <a:solidFill>
                  <a:schemeClr val="bg1"/>
                </a:solidFill>
              </a:defRPr>
            </a:lvl5pPr>
          </a:lstStyle>
          <a:p>
            <a:pPr lvl="0"/>
            <a:r>
              <a:rPr lang="en-GB" dirty="0"/>
              <a:t>Agenda</a:t>
            </a:r>
            <a:endParaRPr lang="fi-FI" dirty="0"/>
          </a:p>
        </p:txBody>
      </p:sp>
      <p:sp>
        <p:nvSpPr>
          <p:cNvPr id="4" name="TextBox 3">
            <a:extLst>
              <a:ext uri="{FF2B5EF4-FFF2-40B4-BE49-F238E27FC236}">
                <a16:creationId xmlns:a16="http://schemas.microsoft.com/office/drawing/2014/main" id="{6479F988-DFC8-5114-0D96-AC5E85CD8D0B}"/>
              </a:ext>
            </a:extLst>
          </p:cNvPr>
          <p:cNvSpPr txBox="1"/>
          <p:nvPr userDrawn="1"/>
        </p:nvSpPr>
        <p:spPr>
          <a:xfrm>
            <a:off x="838200" y="6308208"/>
            <a:ext cx="2948608" cy="369332"/>
          </a:xfrm>
          <a:prstGeom prst="rect">
            <a:avLst/>
          </a:prstGeom>
          <a:noFill/>
        </p:spPr>
        <p:txBody>
          <a:bodyPr wrap="square" rtlCol="0">
            <a:spAutoFit/>
          </a:bodyPr>
          <a:lstStyle/>
          <a:p>
            <a:r>
              <a:rPr lang="en-US" dirty="0" err="1">
                <a:solidFill>
                  <a:schemeClr val="bg1"/>
                </a:solidFill>
              </a:rPr>
              <a:t>CollabDays</a:t>
            </a:r>
            <a:r>
              <a:rPr lang="en-US" dirty="0">
                <a:solidFill>
                  <a:schemeClr val="bg1"/>
                </a:solidFill>
              </a:rPr>
              <a:t> Belgium 2025</a:t>
            </a:r>
            <a:endParaRPr lang="fi-FI" dirty="0">
              <a:solidFill>
                <a:schemeClr val="bg1"/>
              </a:solidFill>
            </a:endParaRPr>
          </a:p>
        </p:txBody>
      </p:sp>
      <p:sp>
        <p:nvSpPr>
          <p:cNvPr id="5" name="TextBox 4">
            <a:extLst>
              <a:ext uri="{FF2B5EF4-FFF2-40B4-BE49-F238E27FC236}">
                <a16:creationId xmlns:a16="http://schemas.microsoft.com/office/drawing/2014/main" id="{41130695-BA0C-E500-80E2-7807E1D4DCBF}"/>
              </a:ext>
            </a:extLst>
          </p:cNvPr>
          <p:cNvSpPr txBox="1"/>
          <p:nvPr userDrawn="1"/>
        </p:nvSpPr>
        <p:spPr>
          <a:xfrm>
            <a:off x="10099965" y="6308209"/>
            <a:ext cx="2092036" cy="369332"/>
          </a:xfrm>
          <a:prstGeom prst="rect">
            <a:avLst/>
          </a:prstGeom>
          <a:noFill/>
        </p:spPr>
        <p:txBody>
          <a:bodyPr wrap="square" rtlCol="0">
            <a:spAutoFit/>
          </a:bodyPr>
          <a:lstStyle/>
          <a:p>
            <a:r>
              <a:rPr lang="en-US" dirty="0">
                <a:solidFill>
                  <a:schemeClr val="bg1"/>
                </a:solidFill>
              </a:rPr>
              <a:t>#CollabDaysBE25</a:t>
            </a:r>
            <a:endParaRPr lang="fi-FI" dirty="0">
              <a:solidFill>
                <a:schemeClr val="bg1"/>
              </a:solidFill>
            </a:endParaRPr>
          </a:p>
        </p:txBody>
      </p:sp>
    </p:spTree>
    <p:extLst>
      <p:ext uri="{BB962C8B-B14F-4D97-AF65-F5344CB8AC3E}">
        <p14:creationId xmlns:p14="http://schemas.microsoft.com/office/powerpoint/2010/main" val="1060339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ight">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1D4EC58-363F-593E-AB3A-1983AEDB9E98}"/>
              </a:ext>
            </a:extLst>
          </p:cNvPr>
          <p:cNvSpPr>
            <a:spLocks noGrp="1"/>
          </p:cNvSpPr>
          <p:nvPr>
            <p:ph type="pic" idx="1" hasCustomPrompt="1"/>
          </p:nvPr>
        </p:nvSpPr>
        <p:spPr>
          <a:xfrm>
            <a:off x="433388" y="2295527"/>
            <a:ext cx="1992311" cy="2266946"/>
          </a:xfrm>
        </p:spPr>
        <p:txBody>
          <a:bodyPr/>
          <a:lstStyle>
            <a:lvl1pPr marL="0" indent="0">
              <a:buNone/>
              <a:defRPr sz="3200">
                <a:solidFill>
                  <a:srgbClr val="063B48"/>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Picture (works also without it)</a:t>
            </a:r>
            <a:endParaRPr lang="fi-FI" dirty="0"/>
          </a:p>
        </p:txBody>
      </p:sp>
      <p:cxnSp>
        <p:nvCxnSpPr>
          <p:cNvPr id="9" name="Straight Connector 8">
            <a:extLst>
              <a:ext uri="{FF2B5EF4-FFF2-40B4-BE49-F238E27FC236}">
                <a16:creationId xmlns:a16="http://schemas.microsoft.com/office/drawing/2014/main" id="{9772C53C-9FC0-7838-7383-1143D72FC9E0}"/>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C1098D2-824E-A1B0-8938-2F0619F45AA0}"/>
              </a:ext>
            </a:extLst>
          </p:cNvPr>
          <p:cNvCxnSpPr>
            <a:cxnSpLocks/>
          </p:cNvCxnSpPr>
          <p:nvPr userDrawn="1"/>
        </p:nvCxnSpPr>
        <p:spPr>
          <a:xfrm>
            <a:off x="2588317" y="1706492"/>
            <a:ext cx="0" cy="4076741"/>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2" name="Content Placeholder 2">
            <a:extLst>
              <a:ext uri="{FF2B5EF4-FFF2-40B4-BE49-F238E27FC236}">
                <a16:creationId xmlns:a16="http://schemas.microsoft.com/office/drawing/2014/main" id="{7B48DC60-4075-5E9C-3DA8-08A2494FEEE0}"/>
              </a:ext>
            </a:extLst>
          </p:cNvPr>
          <p:cNvSpPr>
            <a:spLocks noGrp="1"/>
          </p:cNvSpPr>
          <p:nvPr>
            <p:ph idx="10" hasCustomPrompt="1"/>
          </p:nvPr>
        </p:nvSpPr>
        <p:spPr>
          <a:xfrm>
            <a:off x="2863850" y="1716163"/>
            <a:ext cx="8804688" cy="4076737"/>
          </a:xfrm>
        </p:spPr>
        <p:txBody>
          <a:bodyPr/>
          <a:lstStyle>
            <a:lvl1pPr>
              <a:defRPr>
                <a:solidFill>
                  <a:srgbClr val="063B48"/>
                </a:solidFill>
              </a:defRPr>
            </a:lvl1pPr>
            <a:lvl2pPr>
              <a:defRPr>
                <a:solidFill>
                  <a:srgbClr val="063B48"/>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What are you going to start with? </a:t>
            </a:r>
          </a:p>
          <a:p>
            <a:pPr lvl="0"/>
            <a:r>
              <a:rPr lang="en-GB" dirty="0"/>
              <a:t>Mmhmm, and then? </a:t>
            </a:r>
          </a:p>
          <a:p>
            <a:pPr lvl="0"/>
            <a:r>
              <a:rPr lang="en-GB" dirty="0"/>
              <a:t>What happens next? </a:t>
            </a:r>
          </a:p>
          <a:p>
            <a:pPr lvl="1"/>
            <a:r>
              <a:rPr lang="en-GB" dirty="0"/>
              <a:t>Oh, there’s a side track!</a:t>
            </a:r>
          </a:p>
          <a:p>
            <a:pPr lvl="1"/>
            <a:r>
              <a:rPr lang="en-GB" dirty="0"/>
              <a:t>And another one!</a:t>
            </a:r>
          </a:p>
          <a:p>
            <a:pPr lvl="0"/>
            <a:r>
              <a:rPr lang="en-GB" dirty="0"/>
              <a:t>Have you said it all? </a:t>
            </a:r>
          </a:p>
          <a:p>
            <a:pPr lvl="0"/>
            <a:r>
              <a:rPr lang="en-GB" dirty="0"/>
              <a:t>Then it’s the time for wrap it up!</a:t>
            </a:r>
          </a:p>
        </p:txBody>
      </p:sp>
      <p:sp>
        <p:nvSpPr>
          <p:cNvPr id="7" name="Text Placeholder 6">
            <a:extLst>
              <a:ext uri="{FF2B5EF4-FFF2-40B4-BE49-F238E27FC236}">
                <a16:creationId xmlns:a16="http://schemas.microsoft.com/office/drawing/2014/main" id="{5445E9A9-E594-811F-A0C3-BC1DC0D07798}"/>
              </a:ext>
            </a:extLst>
          </p:cNvPr>
          <p:cNvSpPr>
            <a:spLocks noGrp="1"/>
          </p:cNvSpPr>
          <p:nvPr>
            <p:ph type="body" sz="quarter" idx="11" hasCustomPrompt="1"/>
          </p:nvPr>
        </p:nvSpPr>
        <p:spPr>
          <a:xfrm>
            <a:off x="482599" y="349250"/>
            <a:ext cx="11185935" cy="1149350"/>
          </a:xfrm>
        </p:spPr>
        <p:txBody>
          <a:bodyPr anchor="ctr">
            <a:noAutofit/>
          </a:bodyPr>
          <a:lstStyle>
            <a:lvl1pPr marL="0" indent="0">
              <a:buNone/>
              <a:defRPr sz="5400">
                <a:solidFill>
                  <a:srgbClr val="063B48"/>
                </a:solidFill>
                <a:latin typeface="+mj-lt"/>
              </a:defRPr>
            </a:lvl1pPr>
            <a:lvl2pPr marL="457200" indent="0">
              <a:buNone/>
              <a:defRPr sz="6000">
                <a:solidFill>
                  <a:schemeClr val="bg1"/>
                </a:solidFill>
              </a:defRPr>
            </a:lvl2pPr>
            <a:lvl3pPr marL="914400" indent="0">
              <a:buNone/>
              <a:defRPr sz="6000">
                <a:solidFill>
                  <a:schemeClr val="bg1"/>
                </a:solidFill>
              </a:defRPr>
            </a:lvl3pPr>
            <a:lvl4pPr marL="1371600" indent="0">
              <a:buNone/>
              <a:defRPr sz="6000">
                <a:solidFill>
                  <a:schemeClr val="bg1"/>
                </a:solidFill>
              </a:defRPr>
            </a:lvl4pPr>
            <a:lvl5pPr marL="1828800" indent="0">
              <a:buNone/>
              <a:defRPr sz="6000">
                <a:solidFill>
                  <a:schemeClr val="bg1"/>
                </a:solidFill>
              </a:defRPr>
            </a:lvl5pPr>
          </a:lstStyle>
          <a:p>
            <a:pPr lvl="0"/>
            <a:r>
              <a:rPr lang="en-GB" dirty="0"/>
              <a:t>Agenda</a:t>
            </a:r>
            <a:endParaRPr lang="fi-FI" dirty="0"/>
          </a:p>
        </p:txBody>
      </p:sp>
    </p:spTree>
    <p:extLst>
      <p:ext uri="{BB962C8B-B14F-4D97-AF65-F5344CB8AC3E}">
        <p14:creationId xmlns:p14="http://schemas.microsoft.com/office/powerpoint/2010/main" val="1752405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Dark">
    <p:bg>
      <p:bgPr>
        <a:solidFill>
          <a:srgbClr val="063B48"/>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273DCA-EEAB-C4CE-28BF-748233FE7F0B}"/>
              </a:ext>
            </a:extLst>
          </p:cNvPr>
          <p:cNvSpPr>
            <a:spLocks noGrp="1"/>
          </p:cNvSpPr>
          <p:nvPr>
            <p:ph sz="half" idx="2"/>
          </p:nvPr>
        </p:nvSpPr>
        <p:spPr>
          <a:xfrm>
            <a:off x="6172200" y="1716163"/>
            <a:ext cx="552947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9" name="Content Placeholder 2">
            <a:extLst>
              <a:ext uri="{FF2B5EF4-FFF2-40B4-BE49-F238E27FC236}">
                <a16:creationId xmlns:a16="http://schemas.microsoft.com/office/drawing/2014/main" id="{F3C16499-92D1-612F-40CA-A8D862F01077}"/>
              </a:ext>
            </a:extLst>
          </p:cNvPr>
          <p:cNvSpPr>
            <a:spLocks noGrp="1"/>
          </p:cNvSpPr>
          <p:nvPr>
            <p:ph idx="13"/>
          </p:nvPr>
        </p:nvSpPr>
        <p:spPr>
          <a:xfrm>
            <a:off x="490330" y="1716163"/>
            <a:ext cx="5529472" cy="43202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fi-FI" dirty="0"/>
          </a:p>
        </p:txBody>
      </p:sp>
      <p:cxnSp>
        <p:nvCxnSpPr>
          <p:cNvPr id="11" name="Straight Connector 10">
            <a:extLst>
              <a:ext uri="{FF2B5EF4-FFF2-40B4-BE49-F238E27FC236}">
                <a16:creationId xmlns:a16="http://schemas.microsoft.com/office/drawing/2014/main" id="{1739F3F6-1988-4022-81EA-0E9CA43CF3E2}"/>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
        <p:nvSpPr>
          <p:cNvPr id="3" name="Text Placeholder 2">
            <a:extLst>
              <a:ext uri="{FF2B5EF4-FFF2-40B4-BE49-F238E27FC236}">
                <a16:creationId xmlns:a16="http://schemas.microsoft.com/office/drawing/2014/main" id="{AED454E4-9646-7F64-EDCF-0EC0D2C2EDC3}"/>
              </a:ext>
            </a:extLst>
          </p:cNvPr>
          <p:cNvSpPr>
            <a:spLocks noGrp="1"/>
          </p:cNvSpPr>
          <p:nvPr>
            <p:ph type="body" sz="quarter" idx="14" hasCustomPrompt="1"/>
          </p:nvPr>
        </p:nvSpPr>
        <p:spPr>
          <a:xfrm>
            <a:off x="490330" y="371475"/>
            <a:ext cx="11211133" cy="1126019"/>
          </a:xfrm>
        </p:spPr>
        <p:txBody>
          <a:bodyPr anchor="ctr">
            <a:normAutofit/>
          </a:bodyPr>
          <a:lstStyle>
            <a:lvl1pPr marL="0" indent="0">
              <a:buNone/>
              <a:defRPr sz="44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Title of the slide</a:t>
            </a:r>
            <a:endParaRPr lang="fi-FI" dirty="0"/>
          </a:p>
        </p:txBody>
      </p:sp>
      <p:sp>
        <p:nvSpPr>
          <p:cNvPr id="2" name="TextBox 1">
            <a:extLst>
              <a:ext uri="{FF2B5EF4-FFF2-40B4-BE49-F238E27FC236}">
                <a16:creationId xmlns:a16="http://schemas.microsoft.com/office/drawing/2014/main" id="{06482837-5BE2-A9B9-4BFA-862593F72F70}"/>
              </a:ext>
            </a:extLst>
          </p:cNvPr>
          <p:cNvSpPr txBox="1"/>
          <p:nvPr userDrawn="1"/>
        </p:nvSpPr>
        <p:spPr>
          <a:xfrm>
            <a:off x="838200" y="6308208"/>
            <a:ext cx="2948608" cy="369332"/>
          </a:xfrm>
          <a:prstGeom prst="rect">
            <a:avLst/>
          </a:prstGeom>
          <a:noFill/>
        </p:spPr>
        <p:txBody>
          <a:bodyPr wrap="square" rtlCol="0">
            <a:spAutoFit/>
          </a:bodyPr>
          <a:lstStyle/>
          <a:p>
            <a:r>
              <a:rPr lang="en-US" dirty="0" err="1">
                <a:solidFill>
                  <a:schemeClr val="bg1"/>
                </a:solidFill>
              </a:rPr>
              <a:t>CollabDays</a:t>
            </a:r>
            <a:r>
              <a:rPr lang="en-US" dirty="0">
                <a:solidFill>
                  <a:schemeClr val="bg1"/>
                </a:solidFill>
              </a:rPr>
              <a:t> Belgium 2025</a:t>
            </a:r>
            <a:endParaRPr lang="fi-FI" dirty="0">
              <a:solidFill>
                <a:schemeClr val="bg1"/>
              </a:solidFill>
            </a:endParaRPr>
          </a:p>
        </p:txBody>
      </p:sp>
      <p:sp>
        <p:nvSpPr>
          <p:cNvPr id="5" name="TextBox 4">
            <a:extLst>
              <a:ext uri="{FF2B5EF4-FFF2-40B4-BE49-F238E27FC236}">
                <a16:creationId xmlns:a16="http://schemas.microsoft.com/office/drawing/2014/main" id="{B93D9588-4628-15CE-98DC-237DC9CFACA9}"/>
              </a:ext>
            </a:extLst>
          </p:cNvPr>
          <p:cNvSpPr txBox="1"/>
          <p:nvPr userDrawn="1"/>
        </p:nvSpPr>
        <p:spPr>
          <a:xfrm>
            <a:off x="10099965" y="6308209"/>
            <a:ext cx="2092036" cy="369332"/>
          </a:xfrm>
          <a:prstGeom prst="rect">
            <a:avLst/>
          </a:prstGeom>
          <a:noFill/>
        </p:spPr>
        <p:txBody>
          <a:bodyPr wrap="square" rtlCol="0">
            <a:spAutoFit/>
          </a:bodyPr>
          <a:lstStyle/>
          <a:p>
            <a:r>
              <a:rPr lang="en-US" dirty="0">
                <a:solidFill>
                  <a:schemeClr val="bg1"/>
                </a:solidFill>
              </a:rPr>
              <a:t>#CollabDaysBE25</a:t>
            </a:r>
            <a:endParaRPr lang="fi-FI" dirty="0">
              <a:solidFill>
                <a:schemeClr val="bg1"/>
              </a:solidFill>
            </a:endParaRPr>
          </a:p>
        </p:txBody>
      </p:sp>
    </p:spTree>
    <p:extLst>
      <p:ext uri="{BB962C8B-B14F-4D97-AF65-F5344CB8AC3E}">
        <p14:creationId xmlns:p14="http://schemas.microsoft.com/office/powerpoint/2010/main" val="15862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6E2C71-7D5B-9F7D-92A2-5D2C6534B7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fi-FI" dirty="0"/>
          </a:p>
        </p:txBody>
      </p:sp>
      <p:sp>
        <p:nvSpPr>
          <p:cNvPr id="3" name="Text Placeholder 2">
            <a:extLst>
              <a:ext uri="{FF2B5EF4-FFF2-40B4-BE49-F238E27FC236}">
                <a16:creationId xmlns:a16="http://schemas.microsoft.com/office/drawing/2014/main" id="{97D107CD-7279-A623-C5BB-5F2569AEE2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cxnSp>
        <p:nvCxnSpPr>
          <p:cNvPr id="7" name="Straight Connector 6">
            <a:extLst>
              <a:ext uri="{FF2B5EF4-FFF2-40B4-BE49-F238E27FC236}">
                <a16:creationId xmlns:a16="http://schemas.microsoft.com/office/drawing/2014/main" id="{C98DA264-A2AE-8849-BE2D-52A2CED9450B}"/>
              </a:ext>
            </a:extLst>
          </p:cNvPr>
          <p:cNvCxnSpPr>
            <a:cxnSpLocks/>
          </p:cNvCxnSpPr>
          <p:nvPr userDrawn="1"/>
        </p:nvCxnSpPr>
        <p:spPr>
          <a:xfrm>
            <a:off x="0" y="6147742"/>
            <a:ext cx="12192000" cy="0"/>
          </a:xfrm>
          <a:prstGeom prst="line">
            <a:avLst/>
          </a:prstGeom>
          <a:ln>
            <a:solidFill>
              <a:srgbClr val="11A3C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998123"/>
      </p:ext>
    </p:extLst>
  </p:cSld>
  <p:clrMap bg1="lt1" tx1="dk1" bg2="lt2" tx2="dk2" accent1="accent1" accent2="accent2" accent3="accent3" accent4="accent4" accent5="accent5" accent6="accent6" hlink="hlink" folHlink="folHlink"/>
  <p:sldLayoutIdLst>
    <p:sldLayoutId id="2147483676" r:id="rId1"/>
    <p:sldLayoutId id="2147483660" r:id="rId2"/>
    <p:sldLayoutId id="2147483649" r:id="rId3"/>
    <p:sldLayoutId id="2147483662" r:id="rId4"/>
    <p:sldLayoutId id="2147483673" r:id="rId5"/>
    <p:sldLayoutId id="2147483671" r:id="rId6"/>
    <p:sldLayoutId id="2147483672" r:id="rId7"/>
    <p:sldLayoutId id="2147483675" r:id="rId8"/>
    <p:sldLayoutId id="2147483664" r:id="rId9"/>
    <p:sldLayoutId id="2147483652" r:id="rId10"/>
    <p:sldLayoutId id="2147483663" r:id="rId11"/>
    <p:sldLayoutId id="2147483650" r:id="rId12"/>
    <p:sldLayoutId id="2147483670" r:id="rId13"/>
    <p:sldLayoutId id="2147483654" r:id="rId14"/>
    <p:sldLayoutId id="2147483655" r:id="rId15"/>
    <p:sldLayoutId id="2147483666" r:id="rId16"/>
    <p:sldLayoutId id="2147483665" r:id="rId17"/>
    <p:sldLayoutId id="2147483668" r:id="rId18"/>
    <p:sldLayoutId id="2147483651" r:id="rId19"/>
    <p:sldLayoutId id="2147483667" r:id="rId20"/>
    <p:sldLayoutId id="2147483674" r:id="rId21"/>
    <p:sldLayoutId id="2147483677" r:id="rId22"/>
    <p:sldLayoutId id="2147483678" r:id="rId23"/>
    <p:sldLayoutId id="2147483679" r:id="rId24"/>
    <p:sldLayoutId id="2147483680" r:id="rId25"/>
    <p:sldLayoutId id="214748368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27.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7.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2.xml"/><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2.xml"/><Relationship Id="rId7" Type="http://schemas.openxmlformats.org/officeDocument/2006/relationships/image" Target="../media/image27.png"/><Relationship Id="rId2" Type="http://schemas.openxmlformats.org/officeDocument/2006/relationships/video" Target="../media/media2.mp4"/><Relationship Id="rId1" Type="http://schemas.microsoft.com/office/2007/relationships/media" Target="../media/media2.mp4"/><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2.xml"/><Relationship Id="rId7" Type="http://schemas.openxmlformats.org/officeDocument/2006/relationships/image" Target="../media/image27.png"/><Relationship Id="rId2" Type="http://schemas.openxmlformats.org/officeDocument/2006/relationships/video" Target="../media/media3.mp4"/><Relationship Id="rId1" Type="http://schemas.microsoft.com/office/2007/relationships/media" Target="../media/media3.mp4"/><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2.xml"/><Relationship Id="rId7" Type="http://schemas.openxmlformats.org/officeDocument/2006/relationships/image" Target="../media/image27.png"/><Relationship Id="rId2" Type="http://schemas.openxmlformats.org/officeDocument/2006/relationships/video" Target="../media/media4.mov"/><Relationship Id="rId1" Type="http://schemas.microsoft.com/office/2007/relationships/media" Target="../media/media4.mov"/><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27.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27.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27.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2.xml"/><Relationship Id="rId7" Type="http://schemas.openxmlformats.org/officeDocument/2006/relationships/image" Target="../media/image27.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2.xml"/><Relationship Id="rId7" Type="http://schemas.openxmlformats.org/officeDocument/2006/relationships/image" Target="../media/image27.png"/><Relationship Id="rId2" Type="http://schemas.openxmlformats.org/officeDocument/2006/relationships/video" Target="../media/media6.mp4"/><Relationship Id="rId1" Type="http://schemas.microsoft.com/office/2007/relationships/media" Target="../media/media6.mp4"/><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2.xml"/><Relationship Id="rId7" Type="http://schemas.openxmlformats.org/officeDocument/2006/relationships/image" Target="../media/image27.png"/><Relationship Id="rId2" Type="http://schemas.openxmlformats.org/officeDocument/2006/relationships/video" Target="../media/media2.mp4"/><Relationship Id="rId1" Type="http://schemas.microsoft.com/office/2007/relationships/media" Target="../media/media2.mp4"/><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27.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2.xml"/><Relationship Id="rId7" Type="http://schemas.openxmlformats.org/officeDocument/2006/relationships/image" Target="../media/image27.png"/><Relationship Id="rId2" Type="http://schemas.openxmlformats.org/officeDocument/2006/relationships/video" Target="../media/media7.mp4"/><Relationship Id="rId1" Type="http://schemas.microsoft.com/office/2007/relationships/media" Target="../media/media7.mp4"/><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27.png"/><Relationship Id="rId5" Type="http://schemas.openxmlformats.org/officeDocument/2006/relationships/image" Target="../media/image39.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2.xml"/><Relationship Id="rId7" Type="http://schemas.openxmlformats.org/officeDocument/2006/relationships/image" Target="../media/image41.png"/><Relationship Id="rId2" Type="http://schemas.microsoft.com/office/2007/relationships/media" Target="../media/media8.mp4"/><Relationship Id="rId1" Type="http://schemas.openxmlformats.org/officeDocument/2006/relationships/video" Target="NULL" TargetMode="Externa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40.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27.png"/><Relationship Id="rId5" Type="http://schemas.openxmlformats.org/officeDocument/2006/relationships/image" Target="../media/image39.png"/><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3.emf"/><Relationship Id="rId2" Type="http://schemas.openxmlformats.org/officeDocument/2006/relationships/slideLayout" Target="../slideLayouts/slideLayout22.xml"/><Relationship Id="rId1" Type="http://schemas.openxmlformats.org/officeDocument/2006/relationships/tags" Target="../tags/tag1.xml"/><Relationship Id="rId6" Type="http://schemas.openxmlformats.org/officeDocument/2006/relationships/oleObject" Target="../embeddings/oleObject1.bin"/><Relationship Id="rId5" Type="http://schemas.microsoft.com/office/2007/relationships/hdphoto" Target="../media/hdphoto2.wdp"/><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30.xml"/><Relationship Id="rId7" Type="http://schemas.openxmlformats.org/officeDocument/2006/relationships/image" Target="../media/image43.emf"/><Relationship Id="rId2" Type="http://schemas.openxmlformats.org/officeDocument/2006/relationships/slideLayout" Target="../slideLayouts/slideLayout22.xml"/><Relationship Id="rId1" Type="http://schemas.openxmlformats.org/officeDocument/2006/relationships/tags" Target="../tags/tag2.xml"/><Relationship Id="rId6" Type="http://schemas.openxmlformats.org/officeDocument/2006/relationships/oleObject" Target="../embeddings/oleObject2.bin"/><Relationship Id="rId5" Type="http://schemas.microsoft.com/office/2007/relationships/hdphoto" Target="../media/hdphoto2.wdp"/><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8" Type="http://schemas.openxmlformats.org/officeDocument/2006/relationships/hyperlink" Target="https://aka.ms/KAdemo" TargetMode="External"/><Relationship Id="rId3" Type="http://schemas.openxmlformats.org/officeDocument/2006/relationships/image" Target="../media/image26.png"/><Relationship Id="rId7" Type="http://schemas.openxmlformats.org/officeDocument/2006/relationships/hyperlink" Target="https://aka.ms/KAvideo" TargetMode="External"/><Relationship Id="rId2" Type="http://schemas.openxmlformats.org/officeDocument/2006/relationships/notesSlide" Target="../notesSlides/notesSlide35.xml"/><Relationship Id="rId1" Type="http://schemas.openxmlformats.org/officeDocument/2006/relationships/slideLayout" Target="../slideLayouts/slideLayout22.xml"/><Relationship Id="rId6" Type="http://schemas.openxmlformats.org/officeDocument/2006/relationships/hyperlink" Target="https://aka.ms/KnowledgeAgent" TargetMode="External"/><Relationship Id="rId5" Type="http://schemas.openxmlformats.org/officeDocument/2006/relationships/image" Target="../media/image44.png"/><Relationship Id="rId4" Type="http://schemas.microsoft.com/office/2007/relationships/hdphoto" Target="../media/hdphoto2.wdp"/><Relationship Id="rId9" Type="http://schemas.openxmlformats.org/officeDocument/2006/relationships/hyperlink" Target="https://aka.ms/KnowledgeAgentOptI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8FE97-1B87-CAEF-9D7B-58CFBEDE2B6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71713D-2BED-BAF1-B034-FDCD116CFAF1}"/>
              </a:ext>
            </a:extLst>
          </p:cNvPr>
          <p:cNvSpPr>
            <a:spLocks noGrp="1"/>
          </p:cNvSpPr>
          <p:nvPr>
            <p:ph type="title"/>
          </p:nvPr>
        </p:nvSpPr>
        <p:spPr>
          <a:xfrm>
            <a:off x="1740311" y="2347824"/>
            <a:ext cx="3606390" cy="1200329"/>
          </a:xfrm>
        </p:spPr>
        <p:txBody>
          <a:bodyPr/>
          <a:lstStyle/>
          <a:p>
            <a:r>
              <a:rPr lang="en-US" sz="2400" dirty="0">
                <a:cs typeface="Segoe Sans Display"/>
              </a:rPr>
              <a:t>Knowledge Agent in</a:t>
            </a:r>
            <a:br>
              <a:rPr lang="en-US" dirty="0">
                <a:cs typeface="Segoe Sans Display"/>
              </a:rPr>
            </a:br>
            <a:r>
              <a:rPr lang="en-US" sz="5400" b="1" dirty="0">
                <a:gradFill flip="none">
                  <a:gsLst>
                    <a:gs pos="0">
                      <a:srgbClr val="127B83"/>
                    </a:gs>
                    <a:gs pos="47000">
                      <a:srgbClr val="1C6B74"/>
                    </a:gs>
                    <a:gs pos="83000">
                      <a:srgbClr val="29AEBA"/>
                    </a:gs>
                    <a:gs pos="100000">
                      <a:srgbClr val="03868A"/>
                    </a:gs>
                  </a:gsLst>
                  <a:lin ang="2700000" scaled="1"/>
                  <a:tileRect/>
                </a:gradFill>
                <a:cs typeface="Segoe Sans Display"/>
              </a:rPr>
              <a:t>SharePoint</a:t>
            </a:r>
          </a:p>
        </p:txBody>
      </p:sp>
      <p:pic>
        <p:nvPicPr>
          <p:cNvPr id="6" name="Picture 5" descr="A logo with circles and a letter s&#10;&#10;AI-generated content may be incorrect.">
            <a:extLst>
              <a:ext uri="{FF2B5EF4-FFF2-40B4-BE49-F238E27FC236}">
                <a16:creationId xmlns:a16="http://schemas.microsoft.com/office/drawing/2014/main" id="{A81CE9BF-044D-DD44-918D-8A3AA81E00A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571500" y="2460982"/>
            <a:ext cx="981998" cy="974014"/>
          </a:xfrm>
          <a:prstGeom prst="rect">
            <a:avLst/>
          </a:prstGeom>
        </p:spPr>
      </p:pic>
      <p:sp>
        <p:nvSpPr>
          <p:cNvPr id="2" name="Text Placeholder 2">
            <a:extLst>
              <a:ext uri="{FF2B5EF4-FFF2-40B4-BE49-F238E27FC236}">
                <a16:creationId xmlns:a16="http://schemas.microsoft.com/office/drawing/2014/main" id="{419C572F-AC23-C450-9A62-C79B8EB264B0}"/>
              </a:ext>
            </a:extLst>
          </p:cNvPr>
          <p:cNvSpPr txBox="1">
            <a:spLocks/>
          </p:cNvSpPr>
          <p:nvPr/>
        </p:nvSpPr>
        <p:spPr>
          <a:xfrm>
            <a:off x="571500" y="4596500"/>
            <a:ext cx="5410200" cy="36933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91F2C"/>
                </a:solidFill>
                <a:effectLst/>
                <a:uLnTx/>
                <a:uFillTx/>
                <a:latin typeface="Segoe Sans Display Semibold"/>
                <a:ea typeface="+mn-ea"/>
                <a:cs typeface="Segoe Sans Display" pitchFamily="2" charset="0"/>
              </a:rPr>
              <a:t>November 2025</a:t>
            </a:r>
          </a:p>
        </p:txBody>
      </p:sp>
    </p:spTree>
    <p:extLst>
      <p:ext uri="{BB962C8B-B14F-4D97-AF65-F5344CB8AC3E}">
        <p14:creationId xmlns:p14="http://schemas.microsoft.com/office/powerpoint/2010/main" val="1052947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B4BD3-1439-069C-9D6E-77A8FC73514B}"/>
              </a:ext>
            </a:extLst>
          </p:cNvPr>
          <p:cNvSpPr>
            <a:spLocks noGrp="1"/>
          </p:cNvSpPr>
          <p:nvPr>
            <p:ph type="title"/>
          </p:nvPr>
        </p:nvSpPr>
        <p:spPr>
          <a:xfrm>
            <a:off x="609600" y="557784"/>
            <a:ext cx="10972800" cy="1325563"/>
          </a:xfrm>
        </p:spPr>
        <p:txBody>
          <a:bodyPr anchor="b">
            <a:normAutofit/>
          </a:bodyPr>
          <a:lstStyle/>
          <a:p>
            <a:r>
              <a:rPr lang="en-US" dirty="0"/>
              <a:t>I wasn’t worried.. Until..</a:t>
            </a:r>
            <a:endParaRPr lang="en-BE" dirty="0"/>
          </a:p>
        </p:txBody>
      </p:sp>
      <p:pic>
        <p:nvPicPr>
          <p:cNvPr id="4" name="Picture 3">
            <a:extLst>
              <a:ext uri="{FF2B5EF4-FFF2-40B4-BE49-F238E27FC236}">
                <a16:creationId xmlns:a16="http://schemas.microsoft.com/office/drawing/2014/main" id="{87B8C7F5-EDDA-EA91-D11E-BF3AADB84D31}"/>
              </a:ext>
            </a:extLst>
          </p:cNvPr>
          <p:cNvPicPr>
            <a:picLocks noChangeAspect="1"/>
          </p:cNvPicPr>
          <p:nvPr/>
        </p:nvPicPr>
        <p:blipFill>
          <a:blip r:embed="rId2"/>
          <a:srcRect t="43355" b="16995"/>
          <a:stretch>
            <a:fillRect/>
          </a:stretch>
        </p:blipFill>
        <p:spPr>
          <a:xfrm>
            <a:off x="609600" y="2106204"/>
            <a:ext cx="10972800" cy="4036534"/>
          </a:xfrm>
          <a:prstGeom prst="rect">
            <a:avLst/>
          </a:prstGeom>
          <a:noFill/>
        </p:spPr>
      </p:pic>
    </p:spTree>
    <p:extLst>
      <p:ext uri="{BB962C8B-B14F-4D97-AF65-F5344CB8AC3E}">
        <p14:creationId xmlns:p14="http://schemas.microsoft.com/office/powerpoint/2010/main" val="3210880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B77F-22BB-6F8B-6732-CC1004F30C04}"/>
              </a:ext>
            </a:extLst>
          </p:cNvPr>
          <p:cNvSpPr>
            <a:spLocks noGrp="1"/>
          </p:cNvSpPr>
          <p:nvPr>
            <p:ph type="title"/>
          </p:nvPr>
        </p:nvSpPr>
        <p:spPr/>
        <p:txBody>
          <a:bodyPr/>
          <a:lstStyle/>
          <a:p>
            <a:r>
              <a:rPr lang="en-US" dirty="0"/>
              <a:t>Enter knowledge agent: basic info</a:t>
            </a:r>
            <a:endParaRPr lang="en-BE" dirty="0"/>
          </a:p>
        </p:txBody>
      </p:sp>
      <p:sp>
        <p:nvSpPr>
          <p:cNvPr id="3" name="Content Placeholder 2">
            <a:extLst>
              <a:ext uri="{FF2B5EF4-FFF2-40B4-BE49-F238E27FC236}">
                <a16:creationId xmlns:a16="http://schemas.microsoft.com/office/drawing/2014/main" id="{FDC15564-2284-C878-432E-D80C4B6DE4BA}"/>
              </a:ext>
            </a:extLst>
          </p:cNvPr>
          <p:cNvSpPr>
            <a:spLocks noGrp="1"/>
          </p:cNvSpPr>
          <p:nvPr>
            <p:ph idx="1"/>
          </p:nvPr>
        </p:nvSpPr>
        <p:spPr/>
        <p:txBody>
          <a:bodyPr/>
          <a:lstStyle/>
          <a:p>
            <a:r>
              <a:rPr lang="en-US" dirty="0"/>
              <a:t>Brother of Facilitator agent, Researcher, Analyst, Project Manager, ….</a:t>
            </a:r>
          </a:p>
          <a:p>
            <a:endParaRPr lang="en-US" dirty="0"/>
          </a:p>
          <a:p>
            <a:r>
              <a:rPr lang="en-US" dirty="0"/>
              <a:t>Introduces a new design language</a:t>
            </a:r>
          </a:p>
          <a:p>
            <a:r>
              <a:rPr lang="en-US" dirty="0"/>
              <a:t>New capabilities for sites, pages and libraries</a:t>
            </a:r>
          </a:p>
          <a:p>
            <a:endParaRPr lang="en-US" dirty="0"/>
          </a:p>
          <a:p>
            <a:r>
              <a:rPr lang="en-US" dirty="0"/>
              <a:t>Today in Public Preview</a:t>
            </a:r>
          </a:p>
          <a:p>
            <a:r>
              <a:rPr lang="en-US" dirty="0"/>
              <a:t>Turn it on in PowerShell for selected or all sites (Ignite: per site)</a:t>
            </a:r>
          </a:p>
          <a:p>
            <a:r>
              <a:rPr lang="en-US" dirty="0"/>
              <a:t>Included in your Copilot license</a:t>
            </a:r>
          </a:p>
          <a:p>
            <a:endParaRPr lang="en-BE" dirty="0"/>
          </a:p>
        </p:txBody>
      </p:sp>
    </p:spTree>
    <p:extLst>
      <p:ext uri="{BB962C8B-B14F-4D97-AF65-F5344CB8AC3E}">
        <p14:creationId xmlns:p14="http://schemas.microsoft.com/office/powerpoint/2010/main" val="1938887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5C44-35AF-7B95-E18E-CAD3725A9777}"/>
              </a:ext>
            </a:extLst>
          </p:cNvPr>
          <p:cNvSpPr>
            <a:spLocks noGrp="1"/>
          </p:cNvSpPr>
          <p:nvPr>
            <p:ph type="title"/>
          </p:nvPr>
        </p:nvSpPr>
        <p:spPr/>
        <p:txBody>
          <a:bodyPr/>
          <a:lstStyle/>
          <a:p>
            <a:r>
              <a:rPr lang="en-US" dirty="0"/>
              <a:t>New design language with floating Copilot icon</a:t>
            </a:r>
            <a:endParaRPr lang="en-BE" dirty="0"/>
          </a:p>
        </p:txBody>
      </p:sp>
      <p:sp>
        <p:nvSpPr>
          <p:cNvPr id="3" name="Content Placeholder 2">
            <a:extLst>
              <a:ext uri="{FF2B5EF4-FFF2-40B4-BE49-F238E27FC236}">
                <a16:creationId xmlns:a16="http://schemas.microsoft.com/office/drawing/2014/main" id="{84531870-0590-4280-5F3B-60E5CF7C6677}"/>
              </a:ext>
            </a:extLst>
          </p:cNvPr>
          <p:cNvSpPr>
            <a:spLocks noGrp="1"/>
          </p:cNvSpPr>
          <p:nvPr>
            <p:ph idx="1"/>
          </p:nvPr>
        </p:nvSpPr>
        <p:spPr/>
        <p:txBody>
          <a:bodyPr/>
          <a:lstStyle/>
          <a:p>
            <a:r>
              <a:rPr lang="en-US" dirty="0"/>
              <a:t>Copilot button on bottom right of page</a:t>
            </a:r>
          </a:p>
          <a:p>
            <a:r>
              <a:rPr lang="en-US" dirty="0"/>
              <a:t>Menu with agents and actions</a:t>
            </a:r>
          </a:p>
          <a:p>
            <a:endParaRPr lang="en-US" dirty="0"/>
          </a:p>
          <a:p>
            <a:r>
              <a:rPr lang="en-US" dirty="0"/>
              <a:t>Viva Engage</a:t>
            </a:r>
          </a:p>
          <a:p>
            <a:r>
              <a:rPr lang="en-US" dirty="0"/>
              <a:t>SharePoint</a:t>
            </a:r>
          </a:p>
        </p:txBody>
      </p:sp>
    </p:spTree>
    <p:extLst>
      <p:ext uri="{BB962C8B-B14F-4D97-AF65-F5344CB8AC3E}">
        <p14:creationId xmlns:p14="http://schemas.microsoft.com/office/powerpoint/2010/main" val="1307538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B078-9D41-CD80-1488-511546E8F7B2}"/>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69D73ECB-082F-DF20-A8F8-ABCBC0D36698}"/>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7AE9BA3F-B38F-04A6-B4BC-C2F7E6DB44EA}"/>
              </a:ext>
            </a:extLst>
          </p:cNvPr>
          <p:cNvPicPr>
            <a:picLocks noChangeAspect="1"/>
          </p:cNvPicPr>
          <p:nvPr/>
        </p:nvPicPr>
        <p:blipFill>
          <a:blip r:embed="rId2"/>
          <a:stretch>
            <a:fillRect/>
          </a:stretch>
        </p:blipFill>
        <p:spPr>
          <a:xfrm>
            <a:off x="66919" y="0"/>
            <a:ext cx="12058161" cy="6858000"/>
          </a:xfrm>
          <a:prstGeom prst="rect">
            <a:avLst/>
          </a:prstGeom>
        </p:spPr>
      </p:pic>
    </p:spTree>
    <p:extLst>
      <p:ext uri="{BB962C8B-B14F-4D97-AF65-F5344CB8AC3E}">
        <p14:creationId xmlns:p14="http://schemas.microsoft.com/office/powerpoint/2010/main" val="1650333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ADF1-B706-E64B-5942-79A89C1CDF47}"/>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DB2A6FA6-4835-6399-9DE4-FA1B664FBAE5}"/>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0ACF89A9-35E5-94D3-AB06-C3FD90597A0C}"/>
              </a:ext>
            </a:extLst>
          </p:cNvPr>
          <p:cNvPicPr>
            <a:picLocks noChangeAspect="1"/>
          </p:cNvPicPr>
          <p:nvPr/>
        </p:nvPicPr>
        <p:blipFill>
          <a:blip r:embed="rId2"/>
          <a:stretch>
            <a:fillRect/>
          </a:stretch>
        </p:blipFill>
        <p:spPr>
          <a:xfrm>
            <a:off x="89510" y="0"/>
            <a:ext cx="12012979" cy="6858000"/>
          </a:xfrm>
          <a:prstGeom prst="rect">
            <a:avLst/>
          </a:prstGeom>
        </p:spPr>
      </p:pic>
    </p:spTree>
    <p:extLst>
      <p:ext uri="{BB962C8B-B14F-4D97-AF65-F5344CB8AC3E}">
        <p14:creationId xmlns:p14="http://schemas.microsoft.com/office/powerpoint/2010/main" val="48905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04FF4-C75A-AD18-048E-024F111DD87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E4D8636-BDDD-FC1F-318D-A5212F2ECD14}"/>
              </a:ext>
            </a:extLst>
          </p:cNvPr>
          <p:cNvSpPr txBox="1"/>
          <p:nvPr/>
        </p:nvSpPr>
        <p:spPr>
          <a:xfrm>
            <a:off x="3179427" y="1715197"/>
            <a:ext cx="6811860" cy="4524315"/>
          </a:xfrm>
          <a:prstGeom prst="rect">
            <a:avLst/>
          </a:prstGeom>
          <a:noFill/>
        </p:spPr>
        <p:txBody>
          <a:bodyPr wrap="square">
            <a:spAutoFit/>
          </a:bodyPr>
          <a:lstStyle/>
          <a:p>
            <a:r>
              <a:rPr lang="en-US" sz="4800" b="1" dirty="0">
                <a:gradFill flip="none" rotWithShape="1">
                  <a:gsLst>
                    <a:gs pos="100000">
                      <a:srgbClr val="FF5C39"/>
                    </a:gs>
                    <a:gs pos="0">
                      <a:srgbClr val="0078D4"/>
                    </a:gs>
                    <a:gs pos="58000">
                      <a:srgbClr val="C03BC4"/>
                    </a:gs>
                  </a:gsLst>
                  <a:lin ang="2700000" scaled="1"/>
                  <a:tileRect/>
                </a:gradFill>
              </a:rPr>
              <a:t>AI transforms</a:t>
            </a:r>
            <a:r>
              <a:rPr lang="en-US" sz="4800" dirty="0"/>
              <a:t> how we </a:t>
            </a:r>
            <a:br>
              <a:rPr lang="en-US" sz="4800" dirty="0"/>
            </a:br>
            <a:r>
              <a:rPr lang="en-US" sz="4800" dirty="0"/>
              <a:t>scale, share, and act </a:t>
            </a:r>
            <a:br>
              <a:rPr lang="en-US" sz="4800" dirty="0"/>
            </a:br>
            <a:r>
              <a:rPr lang="en-US" sz="4800" dirty="0"/>
              <a:t>on our most crucial </a:t>
            </a:r>
            <a:br>
              <a:rPr lang="en-US" sz="4800" dirty="0"/>
            </a:br>
            <a:r>
              <a:rPr lang="en-US" sz="4800" dirty="0"/>
              <a:t>asset—</a:t>
            </a:r>
            <a:r>
              <a:rPr lang="en-US" sz="4800" b="1" dirty="0">
                <a:gradFill flip="none" rotWithShape="1">
                  <a:gsLst>
                    <a:gs pos="0">
                      <a:srgbClr val="127B83"/>
                    </a:gs>
                    <a:gs pos="47000">
                      <a:srgbClr val="1C6B74"/>
                    </a:gs>
                    <a:gs pos="83000">
                      <a:srgbClr val="29AEBA"/>
                    </a:gs>
                    <a:gs pos="100000">
                      <a:srgbClr val="03868A"/>
                    </a:gs>
                  </a:gsLst>
                  <a:path path="rect">
                    <a:fillToRect l="100000" t="100000"/>
                  </a:path>
                  <a:tileRect r="-100000" b="-100000"/>
                </a:gradFill>
              </a:rPr>
              <a:t>knowledge</a:t>
            </a:r>
          </a:p>
          <a:p>
            <a:r>
              <a:rPr lang="en-US" sz="4800" dirty="0"/>
              <a:t>So we need to make it Copilot ready</a:t>
            </a:r>
          </a:p>
        </p:txBody>
      </p:sp>
    </p:spTree>
    <p:extLst>
      <p:ext uri="{BB962C8B-B14F-4D97-AF65-F5344CB8AC3E}">
        <p14:creationId xmlns:p14="http://schemas.microsoft.com/office/powerpoint/2010/main" val="1407090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DD33E-681F-9F5F-5305-1CB1E86F99E7}"/>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41EEF41A-65CE-738D-374C-A94C17285CC4}"/>
              </a:ext>
              <a:ext uri="{C183D7F6-B498-43B3-948B-1728B52AA6E4}">
                <adec:decorative xmlns:adec="http://schemas.microsoft.com/office/drawing/2017/decorative" val="1"/>
              </a:ext>
            </a:extLst>
          </p:cNvPr>
          <p:cNvPicPr>
            <a:picLocks/>
          </p:cNvPicPr>
          <p:nvPr/>
        </p:nvPicPr>
        <p:blipFill rotWithShape="1">
          <a:blip r:embed="rId3">
            <a:alphaModFix amt="9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2" y="0"/>
            <a:ext cx="12191998" cy="6858009"/>
          </a:xfrm>
          <a:prstGeom prst="rect">
            <a:avLst/>
          </a:prstGeom>
        </p:spPr>
      </p:pic>
      <p:sp>
        <p:nvSpPr>
          <p:cNvPr id="10" name="Title 9">
            <a:extLst>
              <a:ext uri="{FF2B5EF4-FFF2-40B4-BE49-F238E27FC236}">
                <a16:creationId xmlns:a16="http://schemas.microsoft.com/office/drawing/2014/main" id="{B146484C-A9C1-E937-1DA2-4A528505D22F}"/>
              </a:ext>
            </a:extLst>
          </p:cNvPr>
          <p:cNvSpPr>
            <a:spLocks noGrp="1"/>
          </p:cNvSpPr>
          <p:nvPr>
            <p:ph type="title"/>
          </p:nvPr>
        </p:nvSpPr>
        <p:spPr>
          <a:xfrm>
            <a:off x="588263" y="457200"/>
            <a:ext cx="11018520" cy="492443"/>
          </a:xfrm>
        </p:spPr>
        <p:txBody>
          <a:bodyPr>
            <a:normAutofit fontScale="90000"/>
          </a:bodyPr>
          <a:lstStyle/>
          <a:p>
            <a:r>
              <a:rPr lang="en-US"/>
              <a:t>Content Readiness: The missing link in AI success</a:t>
            </a:r>
            <a:endParaRPr lang="en-IN"/>
          </a:p>
        </p:txBody>
      </p:sp>
      <p:sp>
        <p:nvSpPr>
          <p:cNvPr id="12" name="Rectangle 11">
            <a:extLst>
              <a:ext uri="{FF2B5EF4-FFF2-40B4-BE49-F238E27FC236}">
                <a16:creationId xmlns:a16="http://schemas.microsoft.com/office/drawing/2014/main" id="{EF19366E-A80D-A955-6259-FD9AD79FECB4}"/>
              </a:ext>
              <a:ext uri="{C183D7F6-B498-43B3-948B-1728B52AA6E4}">
                <adec:decorative xmlns:adec="http://schemas.microsoft.com/office/drawing/2017/decorative" val="1"/>
              </a:ext>
            </a:extLst>
          </p:cNvPr>
          <p:cNvSpPr>
            <a:spLocks/>
          </p:cNvSpPr>
          <p:nvPr/>
        </p:nvSpPr>
        <p:spPr bwMode="auto">
          <a:xfrm>
            <a:off x="0" y="3082640"/>
            <a:ext cx="5183673" cy="2648214"/>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13" name="TextBox 12">
            <a:extLst>
              <a:ext uri="{FF2B5EF4-FFF2-40B4-BE49-F238E27FC236}">
                <a16:creationId xmlns:a16="http://schemas.microsoft.com/office/drawing/2014/main" id="{AE95966A-48FF-7989-951D-68B05E9560BA}"/>
              </a:ext>
            </a:extLst>
          </p:cNvPr>
          <p:cNvSpPr txBox="1">
            <a:spLocks/>
          </p:cNvSpPr>
          <p:nvPr/>
        </p:nvSpPr>
        <p:spPr>
          <a:xfrm>
            <a:off x="522328" y="4032283"/>
            <a:ext cx="4382674" cy="129266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latin typeface="Segoe Sans Display Semibold"/>
              </a:rPr>
              <a:t>63% of organizations do not have or are unsure if they have AI-ready data</a:t>
            </a:r>
            <a:r>
              <a:rPr lang="en-US" sz="2800" baseline="30000">
                <a:latin typeface="Segoe Sans Display Semibold"/>
              </a:rPr>
              <a:t>1</a:t>
            </a:r>
            <a:endParaRPr kumimoji="0" lang="en-US" sz="2800" b="0" i="0" u="none" strike="noStrike" kern="1200" cap="none" spc="0" normalizeH="0" baseline="30000" noProof="0">
              <a:ln>
                <a:noFill/>
              </a:ln>
              <a:effectLst/>
              <a:uLnTx/>
              <a:uFillTx/>
              <a:latin typeface="Segoe Sans Display Semibold"/>
            </a:endParaRPr>
          </a:p>
        </p:txBody>
      </p:sp>
      <p:sp>
        <p:nvSpPr>
          <p:cNvPr id="14" name="Rectangle 13">
            <a:extLst>
              <a:ext uri="{FF2B5EF4-FFF2-40B4-BE49-F238E27FC236}">
                <a16:creationId xmlns:a16="http://schemas.microsoft.com/office/drawing/2014/main" id="{ADC081B3-5A90-E5C0-D657-ABFF49DFE046}"/>
              </a:ext>
            </a:extLst>
          </p:cNvPr>
          <p:cNvSpPr>
            <a:spLocks/>
          </p:cNvSpPr>
          <p:nvPr/>
        </p:nvSpPr>
        <p:spPr bwMode="auto">
          <a:xfrm rot="16200000">
            <a:off x="2587265" y="495376"/>
            <a:ext cx="9144" cy="5183673"/>
          </a:xfrm>
          <a:prstGeom prst="rect">
            <a:avLst/>
          </a:prstGeom>
          <a:gradFill flip="none" rotWithShape="1">
            <a:gsLst>
              <a:gs pos="0">
                <a:srgbClr val="0179D4"/>
              </a:gs>
              <a:gs pos="17000">
                <a:srgbClr val="1494E7"/>
              </a:gs>
              <a:gs pos="52000">
                <a:srgbClr val="8A89FF"/>
              </a:gs>
              <a:gs pos="33000">
                <a:srgbClr val="2CB6FF"/>
              </a:gs>
              <a:gs pos="98131">
                <a:srgbClr val="FEA973"/>
              </a:gs>
              <a:gs pos="90000">
                <a:srgbClr val="EA83BB"/>
              </a:gs>
              <a:gs pos="71000">
                <a:srgbClr val="BC6DFE"/>
              </a:gs>
            </a:gsLst>
            <a:lin ang="5400000" scaled="1"/>
            <a:tileRect/>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15" name="Oval 14">
            <a:extLst>
              <a:ext uri="{FF2B5EF4-FFF2-40B4-BE49-F238E27FC236}">
                <a16:creationId xmlns:a16="http://schemas.microsoft.com/office/drawing/2014/main" id="{74ABA6CE-1937-0EC7-B918-C51C5D5C56E4}"/>
              </a:ext>
              <a:ext uri="{C183D7F6-B498-43B3-948B-1728B52AA6E4}">
                <adec:decorative xmlns:adec="http://schemas.microsoft.com/office/drawing/2017/decorative" val="1"/>
              </a:ext>
            </a:extLst>
          </p:cNvPr>
          <p:cNvSpPr>
            <a:spLocks/>
          </p:cNvSpPr>
          <p:nvPr/>
        </p:nvSpPr>
        <p:spPr bwMode="auto">
          <a:xfrm>
            <a:off x="588963" y="2340342"/>
            <a:ext cx="1466414" cy="14846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pic>
        <p:nvPicPr>
          <p:cNvPr id="17" name="Picture 16">
            <a:extLst>
              <a:ext uri="{FF2B5EF4-FFF2-40B4-BE49-F238E27FC236}">
                <a16:creationId xmlns:a16="http://schemas.microsoft.com/office/drawing/2014/main" id="{8D95BA03-0F6A-103B-5B67-AC33D6B34E6E}"/>
              </a:ext>
              <a:ext uri="{C183D7F6-B498-43B3-948B-1728B52AA6E4}">
                <adec:decorative xmlns:adec="http://schemas.microsoft.com/office/drawing/2017/decorative" val="1"/>
              </a:ext>
            </a:extLst>
          </p:cNvPr>
          <p:cNvPicPr>
            <a:picLocks noChangeAspect="1"/>
          </p:cNvPicPr>
          <p:nvPr/>
        </p:nvPicPr>
        <p:blipFill rotWithShape="1">
          <a:blip r:embed="rId5">
            <a:alphaModFix amt="24000"/>
          </a:blip>
          <a:srcRect l="7587" t="2670" r="-7587" b="38590"/>
          <a:stretch>
            <a:fillRect/>
          </a:stretch>
        </p:blipFill>
        <p:spPr>
          <a:xfrm>
            <a:off x="5417246" y="4761468"/>
            <a:ext cx="1650304" cy="969385"/>
          </a:xfrm>
          <a:prstGeom prst="rect">
            <a:avLst/>
          </a:prstGeom>
        </p:spPr>
      </p:pic>
      <p:sp>
        <p:nvSpPr>
          <p:cNvPr id="18" name="Rectangle: Rounded Corners 17">
            <a:extLst>
              <a:ext uri="{FF2B5EF4-FFF2-40B4-BE49-F238E27FC236}">
                <a16:creationId xmlns:a16="http://schemas.microsoft.com/office/drawing/2014/main" id="{CF89F235-65E8-6E3A-BAB0-08F6ACE09432}"/>
              </a:ext>
              <a:ext uri="{C183D7F6-B498-43B3-948B-1728B52AA6E4}">
                <adec:decorative xmlns:adec="http://schemas.microsoft.com/office/drawing/2017/decorative" val="1"/>
              </a:ext>
            </a:extLst>
          </p:cNvPr>
          <p:cNvSpPr>
            <a:spLocks/>
          </p:cNvSpPr>
          <p:nvPr/>
        </p:nvSpPr>
        <p:spPr bwMode="auto">
          <a:xfrm>
            <a:off x="5183673" y="1682092"/>
            <a:ext cx="6420002"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19" name="Rectangle: Rounded Corners 18">
            <a:extLst>
              <a:ext uri="{FF2B5EF4-FFF2-40B4-BE49-F238E27FC236}">
                <a16:creationId xmlns:a16="http://schemas.microsoft.com/office/drawing/2014/main" id="{DA4CB5D7-F636-9CD6-982C-DD62FB7BCB4D}"/>
              </a:ext>
            </a:extLst>
          </p:cNvPr>
          <p:cNvSpPr>
            <a:spLocks/>
          </p:cNvSpPr>
          <p:nvPr/>
        </p:nvSpPr>
        <p:spPr bwMode="auto">
          <a:xfrm>
            <a:off x="5320833" y="1819251"/>
            <a:ext cx="6145682" cy="4574272"/>
          </a:xfrm>
          <a:prstGeom prst="roundRect">
            <a:avLst>
              <a:gd name="adj" fmla="val 2841"/>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7BC7A2DA-D2A9-4CC0-B664-2CD37FEA884E}"/>
              </a:ext>
            </a:extLst>
          </p:cNvPr>
          <p:cNvSpPr>
            <a:spLocks noChangeAspect="1"/>
          </p:cNvSpPr>
          <p:nvPr/>
        </p:nvSpPr>
        <p:spPr bwMode="auto">
          <a:xfrm rot="10800000" flipH="1">
            <a:off x="7673720"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grpSp>
        <p:nvGrpSpPr>
          <p:cNvPr id="23" name="Group 22">
            <a:extLst>
              <a:ext uri="{FF2B5EF4-FFF2-40B4-BE49-F238E27FC236}">
                <a16:creationId xmlns:a16="http://schemas.microsoft.com/office/drawing/2014/main" id="{00652991-F78A-7DD1-EC80-87596FEDF43B}"/>
              </a:ext>
            </a:extLst>
          </p:cNvPr>
          <p:cNvGrpSpPr/>
          <p:nvPr/>
        </p:nvGrpSpPr>
        <p:grpSpPr>
          <a:xfrm>
            <a:off x="950453" y="2646715"/>
            <a:ext cx="775315" cy="871850"/>
            <a:chOff x="8914304" y="2799350"/>
            <a:chExt cx="434340" cy="480060"/>
          </a:xfrm>
        </p:grpSpPr>
        <p:sp>
          <p:nvSpPr>
            <p:cNvPr id="24" name="Freeform: Shape 23">
              <a:extLst>
                <a:ext uri="{FF2B5EF4-FFF2-40B4-BE49-F238E27FC236}">
                  <a16:creationId xmlns:a16="http://schemas.microsoft.com/office/drawing/2014/main" id="{198B2A89-FD2E-4286-9638-B9D92B03904E}"/>
                </a:ext>
              </a:extLst>
            </p:cNvPr>
            <p:cNvSpPr/>
            <p:nvPr/>
          </p:nvSpPr>
          <p:spPr>
            <a:xfrm>
              <a:off x="8982884" y="2799350"/>
              <a:ext cx="365760" cy="457200"/>
            </a:xfrm>
            <a:custGeom>
              <a:avLst/>
              <a:gdLst>
                <a:gd name="connsiteX0" fmla="*/ 182880 w 365760"/>
                <a:gd name="connsiteY0" fmla="*/ 0 h 457200"/>
                <a:gd name="connsiteX1" fmla="*/ 182880 w 365760"/>
                <a:gd name="connsiteY1" fmla="*/ 137160 h 457200"/>
                <a:gd name="connsiteX2" fmla="*/ 228600 w 365760"/>
                <a:gd name="connsiteY2" fmla="*/ 182880 h 457200"/>
                <a:gd name="connsiteX3" fmla="*/ 365760 w 365760"/>
                <a:gd name="connsiteY3" fmla="*/ 182880 h 457200"/>
                <a:gd name="connsiteX4" fmla="*/ 365760 w 365760"/>
                <a:gd name="connsiteY4" fmla="*/ 411480 h 457200"/>
                <a:gd name="connsiteX5" fmla="*/ 320040 w 365760"/>
                <a:gd name="connsiteY5" fmla="*/ 457200 h 457200"/>
                <a:gd name="connsiteX6" fmla="*/ 164363 w 365760"/>
                <a:gd name="connsiteY6" fmla="*/ 457200 h 457200"/>
                <a:gd name="connsiteX7" fmla="*/ 160148 w 365760"/>
                <a:gd name="connsiteY7" fmla="*/ 247105 h 457200"/>
                <a:gd name="connsiteX8" fmla="*/ 0 w 365760"/>
                <a:gd name="connsiteY8" fmla="*/ 217124 h 457200"/>
                <a:gd name="connsiteX9" fmla="*/ 0 w 365760"/>
                <a:gd name="connsiteY9" fmla="*/ 45720 h 457200"/>
                <a:gd name="connsiteX10" fmla="*/ 45720 w 365760"/>
                <a:gd name="connsiteY10" fmla="*/ 0 h 457200"/>
                <a:gd name="connsiteX11" fmla="*/ 182880 w 365760"/>
                <a:gd name="connsiteY11"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5760" h="457200">
                  <a:moveTo>
                    <a:pt x="182880" y="0"/>
                  </a:moveTo>
                  <a:lnTo>
                    <a:pt x="182880" y="137160"/>
                  </a:lnTo>
                  <a:cubicBezTo>
                    <a:pt x="182880" y="162410"/>
                    <a:pt x="203349" y="182880"/>
                    <a:pt x="228600" y="182880"/>
                  </a:cubicBezTo>
                  <a:lnTo>
                    <a:pt x="365760" y="182880"/>
                  </a:lnTo>
                  <a:lnTo>
                    <a:pt x="365760" y="411480"/>
                  </a:lnTo>
                  <a:cubicBezTo>
                    <a:pt x="365760" y="436731"/>
                    <a:pt x="345291" y="457200"/>
                    <a:pt x="320040" y="457200"/>
                  </a:cubicBezTo>
                  <a:lnTo>
                    <a:pt x="164363" y="457200"/>
                  </a:lnTo>
                  <a:cubicBezTo>
                    <a:pt x="221216" y="398020"/>
                    <a:pt x="219328" y="303956"/>
                    <a:pt x="160148" y="247105"/>
                  </a:cubicBezTo>
                  <a:cubicBezTo>
                    <a:pt x="117490" y="206126"/>
                    <a:pt x="54591" y="194351"/>
                    <a:pt x="0" y="217124"/>
                  </a:cubicBezTo>
                  <a:lnTo>
                    <a:pt x="0" y="45720"/>
                  </a:lnTo>
                  <a:cubicBezTo>
                    <a:pt x="0" y="20470"/>
                    <a:pt x="20470" y="0"/>
                    <a:pt x="45720" y="0"/>
                  </a:cubicBezTo>
                  <a:lnTo>
                    <a:pt x="182880" y="0"/>
                  </a:ln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25" name="Freeform: Shape 24">
              <a:extLst>
                <a:ext uri="{FF2B5EF4-FFF2-40B4-BE49-F238E27FC236}">
                  <a16:creationId xmlns:a16="http://schemas.microsoft.com/office/drawing/2014/main" id="{E8FC22F8-6A7C-7E97-4F67-28B616F92FF3}"/>
                </a:ext>
              </a:extLst>
            </p:cNvPr>
            <p:cNvSpPr/>
            <p:nvPr/>
          </p:nvSpPr>
          <p:spPr>
            <a:xfrm>
              <a:off x="8914304" y="2810780"/>
              <a:ext cx="422910" cy="468630"/>
            </a:xfrm>
            <a:custGeom>
              <a:avLst/>
              <a:gdLst>
                <a:gd name="connsiteX0" fmla="*/ 285750 w 422910"/>
                <a:gd name="connsiteY0" fmla="*/ 0 h 468630"/>
                <a:gd name="connsiteX1" fmla="*/ 285750 w 422910"/>
                <a:gd name="connsiteY1" fmla="*/ 125730 h 468630"/>
                <a:gd name="connsiteX2" fmla="*/ 297180 w 422910"/>
                <a:gd name="connsiteY2" fmla="*/ 137160 h 468630"/>
                <a:gd name="connsiteX3" fmla="*/ 422910 w 422910"/>
                <a:gd name="connsiteY3" fmla="*/ 137160 h 468630"/>
                <a:gd name="connsiteX4" fmla="*/ 285750 w 422910"/>
                <a:gd name="connsiteY4" fmla="*/ 0 h 468630"/>
                <a:gd name="connsiteX5" fmla="*/ 251460 w 422910"/>
                <a:gd name="connsiteY5" fmla="*/ 342900 h 468630"/>
                <a:gd name="connsiteX6" fmla="*/ 125730 w 422910"/>
                <a:gd name="connsiteY6" fmla="*/ 468630 h 468630"/>
                <a:gd name="connsiteX7" fmla="*/ 0 w 422910"/>
                <a:gd name="connsiteY7" fmla="*/ 342900 h 468630"/>
                <a:gd name="connsiteX8" fmla="*/ 125730 w 422910"/>
                <a:gd name="connsiteY8" fmla="*/ 217170 h 468630"/>
                <a:gd name="connsiteX9" fmla="*/ 251460 w 422910"/>
                <a:gd name="connsiteY9" fmla="*/ 342900 h 468630"/>
                <a:gd name="connsiteX10" fmla="*/ 125730 w 422910"/>
                <a:gd name="connsiteY10" fmla="*/ 262890 h 468630"/>
                <a:gd name="connsiteX11" fmla="*/ 114300 w 422910"/>
                <a:gd name="connsiteY11" fmla="*/ 274320 h 468630"/>
                <a:gd name="connsiteX12" fmla="*/ 114300 w 422910"/>
                <a:gd name="connsiteY12" fmla="*/ 365760 h 468630"/>
                <a:gd name="connsiteX13" fmla="*/ 125730 w 422910"/>
                <a:gd name="connsiteY13" fmla="*/ 377190 h 468630"/>
                <a:gd name="connsiteX14" fmla="*/ 137160 w 422910"/>
                <a:gd name="connsiteY14" fmla="*/ 365760 h 468630"/>
                <a:gd name="connsiteX15" fmla="*/ 137160 w 422910"/>
                <a:gd name="connsiteY15" fmla="*/ 274320 h 468630"/>
                <a:gd name="connsiteX16" fmla="*/ 125730 w 422910"/>
                <a:gd name="connsiteY16" fmla="*/ 262890 h 468630"/>
                <a:gd name="connsiteX17" fmla="*/ 125730 w 422910"/>
                <a:gd name="connsiteY17" fmla="*/ 425768 h 468630"/>
                <a:gd name="connsiteX18" fmla="*/ 140018 w 422910"/>
                <a:gd name="connsiteY18" fmla="*/ 411480 h 468630"/>
                <a:gd name="connsiteX19" fmla="*/ 125730 w 422910"/>
                <a:gd name="connsiteY19" fmla="*/ 397193 h 468630"/>
                <a:gd name="connsiteX20" fmla="*/ 111443 w 422910"/>
                <a:gd name="connsiteY20" fmla="*/ 411480 h 468630"/>
                <a:gd name="connsiteX21" fmla="*/ 125730 w 422910"/>
                <a:gd name="connsiteY21" fmla="*/ 425768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910" h="468630">
                  <a:moveTo>
                    <a:pt x="285750" y="0"/>
                  </a:moveTo>
                  <a:lnTo>
                    <a:pt x="285750" y="125730"/>
                  </a:lnTo>
                  <a:cubicBezTo>
                    <a:pt x="285750" y="132043"/>
                    <a:pt x="290868" y="137160"/>
                    <a:pt x="297180" y="137160"/>
                  </a:cubicBezTo>
                  <a:lnTo>
                    <a:pt x="422910" y="137160"/>
                  </a:lnTo>
                  <a:lnTo>
                    <a:pt x="285750" y="0"/>
                  </a:lnTo>
                  <a:close/>
                  <a:moveTo>
                    <a:pt x="251460" y="342900"/>
                  </a:moveTo>
                  <a:cubicBezTo>
                    <a:pt x="251460" y="412340"/>
                    <a:pt x="195169" y="468630"/>
                    <a:pt x="125730" y="468630"/>
                  </a:cubicBezTo>
                  <a:cubicBezTo>
                    <a:pt x="56291" y="468630"/>
                    <a:pt x="0" y="412340"/>
                    <a:pt x="0" y="342900"/>
                  </a:cubicBezTo>
                  <a:cubicBezTo>
                    <a:pt x="0" y="273460"/>
                    <a:pt x="56291" y="217170"/>
                    <a:pt x="125730" y="217170"/>
                  </a:cubicBezTo>
                  <a:cubicBezTo>
                    <a:pt x="195169" y="217170"/>
                    <a:pt x="251460" y="273460"/>
                    <a:pt x="251460" y="342900"/>
                  </a:cubicBezTo>
                  <a:close/>
                  <a:moveTo>
                    <a:pt x="125730" y="262890"/>
                  </a:moveTo>
                  <a:cubicBezTo>
                    <a:pt x="119417" y="262890"/>
                    <a:pt x="114300" y="268008"/>
                    <a:pt x="114300" y="274320"/>
                  </a:cubicBezTo>
                  <a:lnTo>
                    <a:pt x="114300" y="365760"/>
                  </a:lnTo>
                  <a:cubicBezTo>
                    <a:pt x="114300" y="372072"/>
                    <a:pt x="119417" y="377190"/>
                    <a:pt x="125730" y="377190"/>
                  </a:cubicBezTo>
                  <a:cubicBezTo>
                    <a:pt x="132043" y="377190"/>
                    <a:pt x="137160" y="372072"/>
                    <a:pt x="137160" y="365760"/>
                  </a:cubicBezTo>
                  <a:lnTo>
                    <a:pt x="137160" y="274320"/>
                  </a:lnTo>
                  <a:cubicBezTo>
                    <a:pt x="137160" y="268008"/>
                    <a:pt x="132043" y="262890"/>
                    <a:pt x="125730" y="262890"/>
                  </a:cubicBezTo>
                  <a:close/>
                  <a:moveTo>
                    <a:pt x="125730" y="425768"/>
                  </a:moveTo>
                  <a:cubicBezTo>
                    <a:pt x="133621" y="425768"/>
                    <a:pt x="140018" y="419371"/>
                    <a:pt x="140018" y="411480"/>
                  </a:cubicBezTo>
                  <a:cubicBezTo>
                    <a:pt x="140018" y="403589"/>
                    <a:pt x="133621" y="397193"/>
                    <a:pt x="125730" y="397193"/>
                  </a:cubicBezTo>
                  <a:cubicBezTo>
                    <a:pt x="117839" y="397193"/>
                    <a:pt x="111443" y="403589"/>
                    <a:pt x="111443" y="411480"/>
                  </a:cubicBezTo>
                  <a:cubicBezTo>
                    <a:pt x="111443" y="419371"/>
                    <a:pt x="117839" y="425768"/>
                    <a:pt x="125730" y="425768"/>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grpSp>
      <p:sp>
        <p:nvSpPr>
          <p:cNvPr id="26" name="TextBox 25">
            <a:extLst>
              <a:ext uri="{FF2B5EF4-FFF2-40B4-BE49-F238E27FC236}">
                <a16:creationId xmlns:a16="http://schemas.microsoft.com/office/drawing/2014/main" id="{C55E16B1-92C0-BA1E-D4B1-AD5E77A09EF8}"/>
              </a:ext>
            </a:extLst>
          </p:cNvPr>
          <p:cNvSpPr txBox="1">
            <a:spLocks/>
          </p:cNvSpPr>
          <p:nvPr/>
        </p:nvSpPr>
        <p:spPr>
          <a:xfrm>
            <a:off x="5600564" y="2126905"/>
            <a:ext cx="5346808" cy="369332"/>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srgbClr val="0078D4"/>
                </a:solidFill>
                <a:latin typeface="Segoe Sans Display Semibold"/>
              </a:rPr>
              <a:t>Barriers to Content Readiness</a:t>
            </a:r>
            <a:endParaRPr kumimoji="0" lang="en-US" sz="2400" b="0" i="0" u="none" strike="noStrike" kern="1200" cap="none" spc="0" normalizeH="0" baseline="0" noProof="0">
              <a:ln>
                <a:noFill/>
              </a:ln>
              <a:solidFill>
                <a:srgbClr val="0078D4"/>
              </a:solidFill>
              <a:effectLst/>
              <a:uLnTx/>
              <a:uFillTx/>
              <a:latin typeface="Segoe Sans Display Semibold"/>
              <a:ea typeface="+mn-ea"/>
              <a:cs typeface="+mn-cs"/>
            </a:endParaRPr>
          </a:p>
        </p:txBody>
      </p:sp>
      <p:sp>
        <p:nvSpPr>
          <p:cNvPr id="30" name="Rectangle 29">
            <a:extLst>
              <a:ext uri="{FF2B5EF4-FFF2-40B4-BE49-F238E27FC236}">
                <a16:creationId xmlns:a16="http://schemas.microsoft.com/office/drawing/2014/main" id="{0E526B72-18F6-0DAD-10B1-BC9CA9CBFA46}"/>
              </a:ext>
            </a:extLst>
          </p:cNvPr>
          <p:cNvSpPr>
            <a:spLocks/>
          </p:cNvSpPr>
          <p:nvPr/>
        </p:nvSpPr>
        <p:spPr bwMode="auto">
          <a:xfrm>
            <a:off x="5601097" y="2885119"/>
            <a:ext cx="5640450" cy="810481"/>
          </a:xfrm>
          <a:prstGeom prst="rect">
            <a:avLst/>
          </a:prstGeom>
          <a:solidFill>
            <a:schemeClr val="accent1">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32" name="Rectangle 31">
            <a:extLst>
              <a:ext uri="{FF2B5EF4-FFF2-40B4-BE49-F238E27FC236}">
                <a16:creationId xmlns:a16="http://schemas.microsoft.com/office/drawing/2014/main" id="{6BC8969B-F643-9779-0D38-49064C3D3E42}"/>
              </a:ext>
            </a:extLst>
          </p:cNvPr>
          <p:cNvSpPr>
            <a:spLocks/>
          </p:cNvSpPr>
          <p:nvPr/>
        </p:nvSpPr>
        <p:spPr bwMode="auto">
          <a:xfrm>
            <a:off x="5600563" y="3950987"/>
            <a:ext cx="5640450" cy="810481"/>
          </a:xfrm>
          <a:prstGeom prst="rect">
            <a:avLst/>
          </a:prstGeom>
          <a:solidFill>
            <a:schemeClr val="accent1">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34" name="Text Placeholder 6">
            <a:extLst>
              <a:ext uri="{FF2B5EF4-FFF2-40B4-BE49-F238E27FC236}">
                <a16:creationId xmlns:a16="http://schemas.microsoft.com/office/drawing/2014/main" id="{D43814C8-74A9-814C-1B44-4DFAB9B7BF0C}"/>
              </a:ext>
            </a:extLst>
          </p:cNvPr>
          <p:cNvSpPr txBox="1">
            <a:spLocks/>
          </p:cNvSpPr>
          <p:nvPr/>
        </p:nvSpPr>
        <p:spPr>
          <a:xfrm>
            <a:off x="7013377" y="3118431"/>
            <a:ext cx="4126992"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102" rtl="0" eaLnBrk="1" fontAlgn="base" latinLnBrk="0" hangingPunct="1">
              <a:lnSpc>
                <a:spcPct val="100000"/>
              </a:lnSpc>
              <a:spcBef>
                <a:spcPct val="0"/>
              </a:spcBef>
              <a:spcAft>
                <a:spcPts val="60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solidFill>
                <a:effectLst/>
                <a:uLnTx/>
                <a:uFillTx/>
                <a:latin typeface="Segoe Sans Display Semibold"/>
                <a:ea typeface="+mn-ea"/>
                <a:cs typeface="Segoe UI" panose="020B0502040204020203" pitchFamily="34" charset="0"/>
              </a:rPr>
              <a:t>Hard-to-Find </a:t>
            </a:r>
            <a:r>
              <a:rPr lang="en-US" sz="2000">
                <a:ln w="3175">
                  <a:noFill/>
                </a:ln>
                <a:solidFill>
                  <a:srgbClr val="091F2C"/>
                </a:solidFill>
                <a:latin typeface="Segoe Sans Display Semibold"/>
              </a:rPr>
              <a:t>Information</a:t>
            </a:r>
            <a:endParaRPr kumimoji="0" lang="en-US" sz="2000" b="0" i="0" u="none" strike="noStrike" kern="1200" cap="none" spc="0" normalizeH="0" baseline="0" noProof="0">
              <a:ln w="3175">
                <a:noFill/>
              </a:ln>
              <a:solidFill>
                <a:srgbClr val="091F2C"/>
              </a:solidFill>
              <a:effectLst/>
              <a:uLnTx/>
              <a:uFillTx/>
              <a:latin typeface="Segoe Sans Display Semibold"/>
              <a:ea typeface="+mn-ea"/>
              <a:cs typeface="Segoe UI" panose="020B0502040204020203" pitchFamily="34" charset="0"/>
            </a:endParaRPr>
          </a:p>
        </p:txBody>
      </p:sp>
      <p:sp>
        <p:nvSpPr>
          <p:cNvPr id="36" name="Text Placeholder 6">
            <a:extLst>
              <a:ext uri="{FF2B5EF4-FFF2-40B4-BE49-F238E27FC236}">
                <a16:creationId xmlns:a16="http://schemas.microsoft.com/office/drawing/2014/main" id="{7962D002-3858-5C09-86CB-7744FF3FBFF0}"/>
              </a:ext>
            </a:extLst>
          </p:cNvPr>
          <p:cNvSpPr txBox="1">
            <a:spLocks/>
          </p:cNvSpPr>
          <p:nvPr/>
        </p:nvSpPr>
        <p:spPr>
          <a:xfrm>
            <a:off x="7013377" y="4203145"/>
            <a:ext cx="3331219"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102" rtl="0" eaLnBrk="1" fontAlgn="base" latinLnBrk="0" hangingPunct="1">
              <a:lnSpc>
                <a:spcPct val="100000"/>
              </a:lnSpc>
              <a:spcBef>
                <a:spcPct val="0"/>
              </a:spcBef>
              <a:spcAft>
                <a:spcPts val="60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solidFill>
                <a:effectLst/>
                <a:uLnTx/>
                <a:uFillTx/>
                <a:latin typeface="Segoe Sans Display Semibold"/>
                <a:ea typeface="+mn-ea"/>
                <a:cs typeface="Segoe UI" panose="020B0502040204020203" pitchFamily="34" charset="0"/>
              </a:rPr>
              <a:t>Time-Consuming Upkeep</a:t>
            </a:r>
          </a:p>
        </p:txBody>
      </p:sp>
      <p:sp>
        <p:nvSpPr>
          <p:cNvPr id="38" name="Text ">
            <a:extLst>
              <a:ext uri="{FF2B5EF4-FFF2-40B4-BE49-F238E27FC236}">
                <a16:creationId xmlns:a16="http://schemas.microsoft.com/office/drawing/2014/main" id="{456D84F2-1559-3DB9-1EE0-71D216A8E418}"/>
              </a:ext>
            </a:extLst>
          </p:cNvPr>
          <p:cNvSpPr>
            <a:spLocks/>
          </p:cNvSpPr>
          <p:nvPr/>
        </p:nvSpPr>
        <p:spPr>
          <a:xfrm>
            <a:off x="267322" y="5582792"/>
            <a:ext cx="4798504" cy="215444"/>
          </a:xfrm>
          <a:prstGeom prst="rect">
            <a:avLst/>
          </a:prstGeom>
          <a:noFill/>
          <a:ln/>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400" dirty="0">
                <a:ln w="3175">
                  <a:noFill/>
                </a:ln>
                <a:solidFill>
                  <a:srgbClr val="091F2C"/>
                </a:solidFill>
                <a:latin typeface="Segoe Sans Display"/>
              </a:rPr>
              <a:t>1. </a:t>
            </a:r>
            <a:r>
              <a:rPr kumimoji="0" lang="en-US" sz="1400" b="0" i="0" u="none" strike="noStrike" kern="1200" cap="none" spc="0" normalizeH="0" baseline="0" noProof="0" dirty="0">
                <a:ln w="3175">
                  <a:noFill/>
                </a:ln>
                <a:solidFill>
                  <a:srgbClr val="091F2C"/>
                </a:solidFill>
                <a:effectLst/>
                <a:uLnTx/>
                <a:uFillTx/>
                <a:latin typeface="Segoe Sans Display"/>
                <a:ea typeface="+mn-ea"/>
                <a:cs typeface="+mn-cs"/>
              </a:rPr>
              <a:t>Gartner, Lack of AI-ready Data </a:t>
            </a:r>
            <a:r>
              <a:rPr lang="en-US" sz="1400" dirty="0">
                <a:ln w="3175">
                  <a:noFill/>
                </a:ln>
                <a:solidFill>
                  <a:srgbClr val="091F2C"/>
                </a:solidFill>
                <a:latin typeface="Segoe Sans Display"/>
              </a:rPr>
              <a:t>Puts AI Projects at Risk, 2025</a:t>
            </a:r>
            <a:endParaRPr kumimoji="0" lang="en-US" sz="1400" b="0" i="0" u="none" strike="noStrike" kern="1200" cap="none" spc="0" normalizeH="0" baseline="0" noProof="0" dirty="0">
              <a:ln w="3175">
                <a:noFill/>
              </a:ln>
              <a:solidFill>
                <a:srgbClr val="091F2C"/>
              </a:solidFill>
              <a:effectLst/>
              <a:uLnTx/>
              <a:uFillTx/>
              <a:latin typeface="Segoe Sans Display"/>
              <a:ea typeface="+mn-ea"/>
              <a:cs typeface="+mn-cs"/>
            </a:endParaRPr>
          </a:p>
        </p:txBody>
      </p:sp>
      <p:sp>
        <p:nvSpPr>
          <p:cNvPr id="39" name="Oval 38">
            <a:extLst>
              <a:ext uri="{FF2B5EF4-FFF2-40B4-BE49-F238E27FC236}">
                <a16:creationId xmlns:a16="http://schemas.microsoft.com/office/drawing/2014/main" id="{B6FEDE69-C3E7-095A-6CD3-F5EF7655C84E}"/>
              </a:ext>
              <a:ext uri="{C183D7F6-B498-43B3-948B-1728B52AA6E4}">
                <adec:decorative xmlns:adec="http://schemas.microsoft.com/office/drawing/2017/decorative" val="1"/>
              </a:ext>
            </a:extLst>
          </p:cNvPr>
          <p:cNvSpPr>
            <a:spLocks/>
          </p:cNvSpPr>
          <p:nvPr/>
        </p:nvSpPr>
        <p:spPr bwMode="auto">
          <a:xfrm>
            <a:off x="5710996" y="2948411"/>
            <a:ext cx="770007" cy="647817"/>
          </a:xfrm>
          <a:prstGeom prst="ellipse">
            <a:avLst/>
          </a:prstGeom>
          <a:solidFill>
            <a:schemeClr val="bg1"/>
          </a:solidFill>
          <a:ln w="9525">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8D4"/>
              </a:solidFill>
              <a:effectLst/>
              <a:uLnTx/>
              <a:uFillTx/>
              <a:latin typeface="Segoe Sans Display Semibold"/>
              <a:ea typeface="+mn-ea"/>
              <a:cs typeface="+mn-cs"/>
            </a:endParaRPr>
          </a:p>
        </p:txBody>
      </p:sp>
      <p:sp>
        <p:nvSpPr>
          <p:cNvPr id="44" name="Rectangle 43">
            <a:extLst>
              <a:ext uri="{FF2B5EF4-FFF2-40B4-BE49-F238E27FC236}">
                <a16:creationId xmlns:a16="http://schemas.microsoft.com/office/drawing/2014/main" id="{9BA518EC-F55F-E544-6BC7-7BE7D2554ECC}"/>
              </a:ext>
            </a:extLst>
          </p:cNvPr>
          <p:cNvSpPr>
            <a:spLocks/>
          </p:cNvSpPr>
          <p:nvPr/>
        </p:nvSpPr>
        <p:spPr bwMode="auto">
          <a:xfrm>
            <a:off x="5572117" y="4985972"/>
            <a:ext cx="5640450" cy="810481"/>
          </a:xfrm>
          <a:prstGeom prst="rect">
            <a:avLst/>
          </a:prstGeom>
          <a:solidFill>
            <a:schemeClr val="accent1">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45" name="Oval 44">
            <a:extLst>
              <a:ext uri="{FF2B5EF4-FFF2-40B4-BE49-F238E27FC236}">
                <a16:creationId xmlns:a16="http://schemas.microsoft.com/office/drawing/2014/main" id="{B0C8A3FB-DEB5-E46C-7488-40A836D1BD50}"/>
              </a:ext>
              <a:ext uri="{C183D7F6-B498-43B3-948B-1728B52AA6E4}">
                <adec:decorative xmlns:adec="http://schemas.microsoft.com/office/drawing/2017/decorative" val="1"/>
              </a:ext>
            </a:extLst>
          </p:cNvPr>
          <p:cNvSpPr>
            <a:spLocks/>
          </p:cNvSpPr>
          <p:nvPr/>
        </p:nvSpPr>
        <p:spPr bwMode="auto">
          <a:xfrm>
            <a:off x="5710995" y="4033125"/>
            <a:ext cx="770007" cy="647817"/>
          </a:xfrm>
          <a:prstGeom prst="ellipse">
            <a:avLst/>
          </a:prstGeom>
          <a:solidFill>
            <a:schemeClr val="bg1"/>
          </a:solidFill>
          <a:ln w="9525">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8D4"/>
              </a:solidFill>
              <a:effectLst/>
              <a:uLnTx/>
              <a:uFillTx/>
              <a:latin typeface="Segoe Sans Display Semibold"/>
              <a:ea typeface="+mn-ea"/>
              <a:cs typeface="+mn-cs"/>
            </a:endParaRPr>
          </a:p>
        </p:txBody>
      </p:sp>
      <p:sp>
        <p:nvSpPr>
          <p:cNvPr id="46" name="Oval 45">
            <a:extLst>
              <a:ext uri="{FF2B5EF4-FFF2-40B4-BE49-F238E27FC236}">
                <a16:creationId xmlns:a16="http://schemas.microsoft.com/office/drawing/2014/main" id="{4912FFD0-D877-41C4-3A90-7A1E0491F2BF}"/>
              </a:ext>
              <a:ext uri="{C183D7F6-B498-43B3-948B-1728B52AA6E4}">
                <adec:decorative xmlns:adec="http://schemas.microsoft.com/office/drawing/2017/decorative" val="1"/>
              </a:ext>
            </a:extLst>
          </p:cNvPr>
          <p:cNvSpPr>
            <a:spLocks/>
          </p:cNvSpPr>
          <p:nvPr/>
        </p:nvSpPr>
        <p:spPr bwMode="auto">
          <a:xfrm>
            <a:off x="5712193" y="5080147"/>
            <a:ext cx="770007" cy="647817"/>
          </a:xfrm>
          <a:prstGeom prst="ellipse">
            <a:avLst/>
          </a:prstGeom>
          <a:solidFill>
            <a:schemeClr val="bg1"/>
          </a:solidFill>
          <a:ln w="9525">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8D4"/>
              </a:solidFill>
              <a:effectLst/>
              <a:uLnTx/>
              <a:uFillTx/>
              <a:latin typeface="Segoe Sans Display Semibold"/>
              <a:ea typeface="+mn-ea"/>
              <a:cs typeface="+mn-cs"/>
            </a:endParaRPr>
          </a:p>
        </p:txBody>
      </p:sp>
      <p:sp>
        <p:nvSpPr>
          <p:cNvPr id="35" name="Text Placeholder 6">
            <a:extLst>
              <a:ext uri="{FF2B5EF4-FFF2-40B4-BE49-F238E27FC236}">
                <a16:creationId xmlns:a16="http://schemas.microsoft.com/office/drawing/2014/main" id="{60C34F97-C179-542C-E80A-0FCBE27A2FA6}"/>
              </a:ext>
            </a:extLst>
          </p:cNvPr>
          <p:cNvSpPr txBox="1">
            <a:spLocks/>
          </p:cNvSpPr>
          <p:nvPr/>
        </p:nvSpPr>
        <p:spPr>
          <a:xfrm>
            <a:off x="7013377" y="5250167"/>
            <a:ext cx="529647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102" rtl="0" eaLnBrk="1" fontAlgn="base" latinLnBrk="0" hangingPunct="1">
              <a:lnSpc>
                <a:spcPct val="100000"/>
              </a:lnSpc>
              <a:spcBef>
                <a:spcPct val="0"/>
              </a:spcBef>
              <a:spcAft>
                <a:spcPts val="60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solidFill>
                <a:effectLst/>
                <a:uLnTx/>
                <a:uFillTx/>
                <a:latin typeface="Segoe Sans Display Semibold"/>
                <a:ea typeface="+mn-ea"/>
                <a:cs typeface="Segoe UI" panose="020B0502040204020203" pitchFamily="34" charset="0"/>
              </a:rPr>
              <a:t>Lack of Governance</a:t>
            </a:r>
          </a:p>
        </p:txBody>
      </p:sp>
      <p:sp>
        <p:nvSpPr>
          <p:cNvPr id="49" name="Graphic 6">
            <a:extLst>
              <a:ext uri="{FF2B5EF4-FFF2-40B4-BE49-F238E27FC236}">
                <a16:creationId xmlns:a16="http://schemas.microsoft.com/office/drawing/2014/main" id="{00611813-C29C-BA17-1454-85C78C7FD987}"/>
              </a:ext>
            </a:extLst>
          </p:cNvPr>
          <p:cNvSpPr>
            <a:spLocks/>
          </p:cNvSpPr>
          <p:nvPr/>
        </p:nvSpPr>
        <p:spPr>
          <a:xfrm>
            <a:off x="5923882" y="3108728"/>
            <a:ext cx="345020" cy="345024"/>
          </a:xfrm>
          <a:custGeom>
            <a:avLst/>
            <a:gdLst>
              <a:gd name="connsiteX0" fmla="*/ 71438 w 176200"/>
              <a:gd name="connsiteY0" fmla="*/ 0 h 176202"/>
              <a:gd name="connsiteX1" fmla="*/ 142878 w 176200"/>
              <a:gd name="connsiteY1" fmla="*/ 71435 h 176202"/>
              <a:gd name="connsiteX2" fmla="*/ 128245 w 176200"/>
              <a:gd name="connsiteY2" fmla="*/ 114757 h 176202"/>
              <a:gd name="connsiteX3" fmla="*/ 173422 w 176200"/>
              <a:gd name="connsiteY3" fmla="*/ 159953 h 176202"/>
              <a:gd name="connsiteX4" fmla="*/ 173399 w 176200"/>
              <a:gd name="connsiteY4" fmla="*/ 173424 h 176202"/>
              <a:gd name="connsiteX5" fmla="*/ 160849 w 176200"/>
              <a:gd name="connsiteY5" fmla="*/ 174212 h 176202"/>
              <a:gd name="connsiteX6" fmla="*/ 159953 w 176200"/>
              <a:gd name="connsiteY6" fmla="*/ 173422 h 176202"/>
              <a:gd name="connsiteX7" fmla="*/ 114757 w 176200"/>
              <a:gd name="connsiteY7" fmla="*/ 128245 h 176202"/>
              <a:gd name="connsiteX8" fmla="*/ 14634 w 176200"/>
              <a:gd name="connsiteY8" fmla="*/ 114753 h 176202"/>
              <a:gd name="connsiteX9" fmla="*/ 28125 w 176200"/>
              <a:gd name="connsiteY9" fmla="*/ 14630 h 176202"/>
              <a:gd name="connsiteX10" fmla="*/ 71438 w 176200"/>
              <a:gd name="connsiteY10" fmla="*/ 0 h 176202"/>
              <a:gd name="connsiteX11" fmla="*/ 71438 w 176200"/>
              <a:gd name="connsiteY11" fmla="*/ 19050 h 176202"/>
              <a:gd name="connsiteX12" fmla="*/ 19050 w 176200"/>
              <a:gd name="connsiteY12" fmla="*/ 71438 h 176202"/>
              <a:gd name="connsiteX13" fmla="*/ 71438 w 176200"/>
              <a:gd name="connsiteY13" fmla="*/ 123825 h 176202"/>
              <a:gd name="connsiteX14" fmla="*/ 123825 w 176200"/>
              <a:gd name="connsiteY14" fmla="*/ 71438 h 176202"/>
              <a:gd name="connsiteX15" fmla="*/ 71438 w 176200"/>
              <a:gd name="connsiteY15" fmla="*/ 19050 h 17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6200" h="176202">
                <a:moveTo>
                  <a:pt x="71438" y="0"/>
                </a:moveTo>
                <a:cubicBezTo>
                  <a:pt x="110891" y="-2"/>
                  <a:pt x="142876" y="31981"/>
                  <a:pt x="142878" y="71435"/>
                </a:cubicBezTo>
                <a:cubicBezTo>
                  <a:pt x="142879" y="87089"/>
                  <a:pt x="137737" y="102310"/>
                  <a:pt x="128245" y="114757"/>
                </a:cubicBezTo>
                <a:lnTo>
                  <a:pt x="173422" y="159953"/>
                </a:lnTo>
                <a:cubicBezTo>
                  <a:pt x="177135" y="163680"/>
                  <a:pt x="177125" y="169711"/>
                  <a:pt x="173399" y="173424"/>
                </a:cubicBezTo>
                <a:cubicBezTo>
                  <a:pt x="170008" y="176803"/>
                  <a:pt x="164636" y="177140"/>
                  <a:pt x="160849" y="174212"/>
                </a:cubicBezTo>
                <a:lnTo>
                  <a:pt x="159953" y="173422"/>
                </a:lnTo>
                <a:lnTo>
                  <a:pt x="114757" y="128245"/>
                </a:lnTo>
                <a:cubicBezTo>
                  <a:pt x="83384" y="152168"/>
                  <a:pt x="38557" y="146127"/>
                  <a:pt x="14634" y="114753"/>
                </a:cubicBezTo>
                <a:cubicBezTo>
                  <a:pt x="-9289" y="83380"/>
                  <a:pt x="-3248" y="38553"/>
                  <a:pt x="28125" y="14630"/>
                </a:cubicBezTo>
                <a:cubicBezTo>
                  <a:pt x="40570" y="5141"/>
                  <a:pt x="55787" y="1"/>
                  <a:pt x="71438" y="0"/>
                </a:cubicBezTo>
                <a:close/>
                <a:moveTo>
                  <a:pt x="71438" y="19050"/>
                </a:moveTo>
                <a:cubicBezTo>
                  <a:pt x="42505" y="19050"/>
                  <a:pt x="19050" y="42505"/>
                  <a:pt x="19050" y="71438"/>
                </a:cubicBezTo>
                <a:cubicBezTo>
                  <a:pt x="19050" y="100371"/>
                  <a:pt x="42505" y="123825"/>
                  <a:pt x="71438" y="123825"/>
                </a:cubicBezTo>
                <a:cubicBezTo>
                  <a:pt x="100371" y="123825"/>
                  <a:pt x="123825" y="100371"/>
                  <a:pt x="123825" y="71438"/>
                </a:cubicBezTo>
                <a:cubicBezTo>
                  <a:pt x="123825" y="42505"/>
                  <a:pt x="100371" y="19050"/>
                  <a:pt x="71438" y="19050"/>
                </a:cubicBezTo>
                <a:close/>
              </a:path>
            </a:pathLst>
          </a:custGeom>
          <a:gradFill>
            <a:gsLst>
              <a:gs pos="100000">
                <a:srgbClr val="C03BC4"/>
              </a:gs>
              <a:gs pos="0">
                <a:srgbClr val="0078D4"/>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Display"/>
              <a:ea typeface="+mn-ea"/>
              <a:cs typeface="+mn-cs"/>
            </a:endParaRPr>
          </a:p>
        </p:txBody>
      </p:sp>
      <p:sp>
        <p:nvSpPr>
          <p:cNvPr id="50" name="Graphic 32">
            <a:extLst>
              <a:ext uri="{FF2B5EF4-FFF2-40B4-BE49-F238E27FC236}">
                <a16:creationId xmlns:a16="http://schemas.microsoft.com/office/drawing/2014/main" id="{DE46763E-AA57-DC08-67D6-D2BDA450B490}"/>
              </a:ext>
            </a:extLst>
          </p:cNvPr>
          <p:cNvSpPr>
            <a:spLocks noChangeAspect="1"/>
          </p:cNvSpPr>
          <p:nvPr/>
        </p:nvSpPr>
        <p:spPr>
          <a:xfrm>
            <a:off x="5963302" y="4215630"/>
            <a:ext cx="307316" cy="320040"/>
          </a:xfrm>
          <a:custGeom>
            <a:avLst/>
            <a:gdLst>
              <a:gd name="connsiteX0" fmla="*/ 89274 w 178348"/>
              <a:gd name="connsiteY0" fmla="*/ 0 h 185732"/>
              <a:gd name="connsiteX1" fmla="*/ 110058 w 178348"/>
              <a:gd name="connsiteY1" fmla="*/ 2410 h 185732"/>
              <a:gd name="connsiteX2" fmla="*/ 115601 w 178348"/>
              <a:gd name="connsiteY2" fmla="*/ 8592 h 185732"/>
              <a:gd name="connsiteX3" fmla="*/ 117220 w 178348"/>
              <a:gd name="connsiteY3" fmla="*/ 23136 h 185732"/>
              <a:gd name="connsiteX4" fmla="*/ 131782 w 178348"/>
              <a:gd name="connsiteY4" fmla="*/ 34777 h 185732"/>
              <a:gd name="connsiteX5" fmla="*/ 135575 w 178348"/>
              <a:gd name="connsiteY5" fmla="*/ 33766 h 185732"/>
              <a:gd name="connsiteX6" fmla="*/ 148920 w 178348"/>
              <a:gd name="connsiteY6" fmla="*/ 27908 h 185732"/>
              <a:gd name="connsiteX7" fmla="*/ 157016 w 178348"/>
              <a:gd name="connsiteY7" fmla="*/ 29566 h 185732"/>
              <a:gd name="connsiteX8" fmla="*/ 178009 w 178348"/>
              <a:gd name="connsiteY8" fmla="*/ 65684 h 185732"/>
              <a:gd name="connsiteX9" fmla="*/ 175428 w 178348"/>
              <a:gd name="connsiteY9" fmla="*/ 73543 h 185732"/>
              <a:gd name="connsiteX10" fmla="*/ 163598 w 178348"/>
              <a:gd name="connsiteY10" fmla="*/ 82267 h 185732"/>
              <a:gd name="connsiteX11" fmla="*/ 160784 w 178348"/>
              <a:gd name="connsiteY11" fmla="*/ 100656 h 185732"/>
              <a:gd name="connsiteX12" fmla="*/ 163598 w 178348"/>
              <a:gd name="connsiteY12" fmla="*/ 103470 h 185732"/>
              <a:gd name="connsiteX13" fmla="*/ 175437 w 178348"/>
              <a:gd name="connsiteY13" fmla="*/ 112185 h 185732"/>
              <a:gd name="connsiteX14" fmla="*/ 178028 w 178348"/>
              <a:gd name="connsiteY14" fmla="*/ 120053 h 185732"/>
              <a:gd name="connsiteX15" fmla="*/ 157035 w 178348"/>
              <a:gd name="connsiteY15" fmla="*/ 156172 h 185732"/>
              <a:gd name="connsiteX16" fmla="*/ 148958 w 178348"/>
              <a:gd name="connsiteY16" fmla="*/ 157839 h 185732"/>
              <a:gd name="connsiteX17" fmla="*/ 135556 w 178348"/>
              <a:gd name="connsiteY17" fmla="*/ 151962 h 185732"/>
              <a:gd name="connsiteX18" fmla="*/ 118240 w 178348"/>
              <a:gd name="connsiteY18" fmla="*/ 158722 h 185732"/>
              <a:gd name="connsiteX19" fmla="*/ 117211 w 178348"/>
              <a:gd name="connsiteY19" fmla="*/ 162573 h 185732"/>
              <a:gd name="connsiteX20" fmla="*/ 115601 w 178348"/>
              <a:gd name="connsiteY20" fmla="*/ 177108 h 185732"/>
              <a:gd name="connsiteX21" fmla="*/ 110153 w 178348"/>
              <a:gd name="connsiteY21" fmla="*/ 183271 h 185732"/>
              <a:gd name="connsiteX22" fmla="*/ 68186 w 178348"/>
              <a:gd name="connsiteY22" fmla="*/ 183271 h 185732"/>
              <a:gd name="connsiteX23" fmla="*/ 62737 w 178348"/>
              <a:gd name="connsiteY23" fmla="*/ 177108 h 185732"/>
              <a:gd name="connsiteX24" fmla="*/ 61137 w 178348"/>
              <a:gd name="connsiteY24" fmla="*/ 162592 h 185732"/>
              <a:gd name="connsiteX25" fmla="*/ 46567 w 178348"/>
              <a:gd name="connsiteY25" fmla="*/ 151005 h 185732"/>
              <a:gd name="connsiteX26" fmla="*/ 42792 w 178348"/>
              <a:gd name="connsiteY26" fmla="*/ 152019 h 185732"/>
              <a:gd name="connsiteX27" fmla="*/ 29400 w 178348"/>
              <a:gd name="connsiteY27" fmla="*/ 157886 h 185732"/>
              <a:gd name="connsiteX28" fmla="*/ 21313 w 178348"/>
              <a:gd name="connsiteY28" fmla="*/ 156220 h 185732"/>
              <a:gd name="connsiteX29" fmla="*/ 320 w 178348"/>
              <a:gd name="connsiteY29" fmla="*/ 120063 h 185732"/>
              <a:gd name="connsiteX30" fmla="*/ 2911 w 178348"/>
              <a:gd name="connsiteY30" fmla="*/ 112195 h 185732"/>
              <a:gd name="connsiteX31" fmla="*/ 14751 w 178348"/>
              <a:gd name="connsiteY31" fmla="*/ 103470 h 185732"/>
              <a:gd name="connsiteX32" fmla="*/ 17581 w 178348"/>
              <a:gd name="connsiteY32" fmla="*/ 85097 h 185732"/>
              <a:gd name="connsiteX33" fmla="*/ 14751 w 178348"/>
              <a:gd name="connsiteY33" fmla="*/ 82267 h 185732"/>
              <a:gd name="connsiteX34" fmla="*/ 2911 w 178348"/>
              <a:gd name="connsiteY34" fmla="*/ 73562 h 185732"/>
              <a:gd name="connsiteX35" fmla="*/ 330 w 178348"/>
              <a:gd name="connsiteY35" fmla="*/ 65694 h 185732"/>
              <a:gd name="connsiteX36" fmla="*/ 21323 w 178348"/>
              <a:gd name="connsiteY36" fmla="*/ 29575 h 185732"/>
              <a:gd name="connsiteX37" fmla="*/ 29419 w 178348"/>
              <a:gd name="connsiteY37" fmla="*/ 27918 h 185732"/>
              <a:gd name="connsiteX38" fmla="*/ 42754 w 178348"/>
              <a:gd name="connsiteY38" fmla="*/ 33776 h 185732"/>
              <a:gd name="connsiteX39" fmla="*/ 60130 w 178348"/>
              <a:gd name="connsiteY39" fmla="*/ 26909 h 185732"/>
              <a:gd name="connsiteX40" fmla="*/ 61137 w 178348"/>
              <a:gd name="connsiteY40" fmla="*/ 23127 h 185732"/>
              <a:gd name="connsiteX41" fmla="*/ 62757 w 178348"/>
              <a:gd name="connsiteY41" fmla="*/ 8592 h 185732"/>
              <a:gd name="connsiteX42" fmla="*/ 68310 w 178348"/>
              <a:gd name="connsiteY42" fmla="*/ 2400 h 185732"/>
              <a:gd name="connsiteX43" fmla="*/ 89274 w 178348"/>
              <a:gd name="connsiteY43" fmla="*/ 0 h 185732"/>
              <a:gd name="connsiteX44" fmla="*/ 89160 w 178348"/>
              <a:gd name="connsiteY44" fmla="*/ 64294 h 185732"/>
              <a:gd name="connsiteX45" fmla="*/ 60585 w 178348"/>
              <a:gd name="connsiteY45" fmla="*/ 92869 h 185732"/>
              <a:gd name="connsiteX46" fmla="*/ 89160 w 178348"/>
              <a:gd name="connsiteY46" fmla="*/ 121444 h 185732"/>
              <a:gd name="connsiteX47" fmla="*/ 117735 w 178348"/>
              <a:gd name="connsiteY47" fmla="*/ 92869 h 185732"/>
              <a:gd name="connsiteX48" fmla="*/ 89160 w 178348"/>
              <a:gd name="connsiteY48" fmla="*/ 64294 h 1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8348" h="185732">
                <a:moveTo>
                  <a:pt x="89274" y="0"/>
                </a:moveTo>
                <a:cubicBezTo>
                  <a:pt x="96265" y="76"/>
                  <a:pt x="103228" y="886"/>
                  <a:pt x="110058" y="2410"/>
                </a:cubicBezTo>
                <a:cubicBezTo>
                  <a:pt x="113036" y="3075"/>
                  <a:pt x="115263" y="5558"/>
                  <a:pt x="115601" y="8592"/>
                </a:cubicBezTo>
                <a:lnTo>
                  <a:pt x="117220" y="23136"/>
                </a:lnTo>
                <a:cubicBezTo>
                  <a:pt x="118027" y="30372"/>
                  <a:pt x="124547" y="35584"/>
                  <a:pt x="131782" y="34777"/>
                </a:cubicBezTo>
                <a:cubicBezTo>
                  <a:pt x="133090" y="34631"/>
                  <a:pt x="134368" y="34290"/>
                  <a:pt x="135575" y="33766"/>
                </a:cubicBezTo>
                <a:lnTo>
                  <a:pt x="148920" y="27908"/>
                </a:lnTo>
                <a:cubicBezTo>
                  <a:pt x="151696" y="26685"/>
                  <a:pt x="154943" y="27350"/>
                  <a:pt x="157016" y="29566"/>
                </a:cubicBezTo>
                <a:cubicBezTo>
                  <a:pt x="166654" y="39863"/>
                  <a:pt x="173832" y="52212"/>
                  <a:pt x="178009" y="65684"/>
                </a:cubicBezTo>
                <a:cubicBezTo>
                  <a:pt x="178906" y="68586"/>
                  <a:pt x="177871" y="71738"/>
                  <a:pt x="175428" y="73543"/>
                </a:cubicBezTo>
                <a:lnTo>
                  <a:pt x="163598" y="82267"/>
                </a:lnTo>
                <a:cubicBezTo>
                  <a:pt x="157743" y="86568"/>
                  <a:pt x="156483" y="94801"/>
                  <a:pt x="160784" y="100656"/>
                </a:cubicBezTo>
                <a:cubicBezTo>
                  <a:pt x="161574" y="101731"/>
                  <a:pt x="162522" y="102680"/>
                  <a:pt x="163598" y="103470"/>
                </a:cubicBezTo>
                <a:lnTo>
                  <a:pt x="175437" y="112185"/>
                </a:lnTo>
                <a:cubicBezTo>
                  <a:pt x="177888" y="113989"/>
                  <a:pt x="178928" y="117146"/>
                  <a:pt x="178028" y="120053"/>
                </a:cubicBezTo>
                <a:cubicBezTo>
                  <a:pt x="173849" y="133524"/>
                  <a:pt x="166672" y="145873"/>
                  <a:pt x="157035" y="156172"/>
                </a:cubicBezTo>
                <a:cubicBezTo>
                  <a:pt x="154967" y="158383"/>
                  <a:pt x="151731" y="159050"/>
                  <a:pt x="148958" y="157839"/>
                </a:cubicBezTo>
                <a:lnTo>
                  <a:pt x="135556" y="151962"/>
                </a:lnTo>
                <a:cubicBezTo>
                  <a:pt x="128908" y="149046"/>
                  <a:pt x="121154" y="152073"/>
                  <a:pt x="118240" y="158722"/>
                </a:cubicBezTo>
                <a:cubicBezTo>
                  <a:pt x="117703" y="159946"/>
                  <a:pt x="117356" y="161244"/>
                  <a:pt x="117211" y="162573"/>
                </a:cubicBezTo>
                <a:lnTo>
                  <a:pt x="115601" y="177108"/>
                </a:lnTo>
                <a:cubicBezTo>
                  <a:pt x="115269" y="180106"/>
                  <a:pt x="113089" y="182573"/>
                  <a:pt x="110153" y="183271"/>
                </a:cubicBezTo>
                <a:cubicBezTo>
                  <a:pt x="96356" y="186553"/>
                  <a:pt x="81983" y="186553"/>
                  <a:pt x="68186" y="183271"/>
                </a:cubicBezTo>
                <a:cubicBezTo>
                  <a:pt x="65251" y="182573"/>
                  <a:pt x="63070" y="180106"/>
                  <a:pt x="62737" y="177108"/>
                </a:cubicBezTo>
                <a:lnTo>
                  <a:pt x="61137" y="162592"/>
                </a:lnTo>
                <a:cubicBezTo>
                  <a:pt x="60314" y="155369"/>
                  <a:pt x="53790" y="150181"/>
                  <a:pt x="46567" y="151005"/>
                </a:cubicBezTo>
                <a:cubicBezTo>
                  <a:pt x="45265" y="151153"/>
                  <a:pt x="43993" y="151495"/>
                  <a:pt x="42792" y="152019"/>
                </a:cubicBezTo>
                <a:lnTo>
                  <a:pt x="29400" y="157886"/>
                </a:lnTo>
                <a:cubicBezTo>
                  <a:pt x="26624" y="159103"/>
                  <a:pt x="23382" y="158434"/>
                  <a:pt x="21313" y="156220"/>
                </a:cubicBezTo>
                <a:cubicBezTo>
                  <a:pt x="11671" y="145910"/>
                  <a:pt x="4493" y="133547"/>
                  <a:pt x="320" y="120063"/>
                </a:cubicBezTo>
                <a:cubicBezTo>
                  <a:pt x="-580" y="117156"/>
                  <a:pt x="460" y="113998"/>
                  <a:pt x="2911" y="112195"/>
                </a:cubicBezTo>
                <a:lnTo>
                  <a:pt x="14751" y="103470"/>
                </a:lnTo>
                <a:cubicBezTo>
                  <a:pt x="20605" y="99178"/>
                  <a:pt x="21873" y="90952"/>
                  <a:pt x="17581" y="85097"/>
                </a:cubicBezTo>
                <a:cubicBezTo>
                  <a:pt x="16787" y="84015"/>
                  <a:pt x="15833" y="83061"/>
                  <a:pt x="14751" y="82267"/>
                </a:cubicBezTo>
                <a:lnTo>
                  <a:pt x="2911" y="73562"/>
                </a:lnTo>
                <a:cubicBezTo>
                  <a:pt x="463" y="71756"/>
                  <a:pt x="-573" y="68599"/>
                  <a:pt x="330" y="65694"/>
                </a:cubicBezTo>
                <a:cubicBezTo>
                  <a:pt x="4507" y="52222"/>
                  <a:pt x="11684" y="39873"/>
                  <a:pt x="21323" y="29575"/>
                </a:cubicBezTo>
                <a:cubicBezTo>
                  <a:pt x="23396" y="27359"/>
                  <a:pt x="26642" y="26695"/>
                  <a:pt x="29419" y="27918"/>
                </a:cubicBezTo>
                <a:lnTo>
                  <a:pt x="42754" y="33776"/>
                </a:lnTo>
                <a:cubicBezTo>
                  <a:pt x="49448" y="36678"/>
                  <a:pt x="57228" y="33603"/>
                  <a:pt x="60130" y="26909"/>
                </a:cubicBezTo>
                <a:cubicBezTo>
                  <a:pt x="60652" y="25705"/>
                  <a:pt x="60991" y="24430"/>
                  <a:pt x="61137" y="23127"/>
                </a:cubicBezTo>
                <a:lnTo>
                  <a:pt x="62757" y="8592"/>
                </a:lnTo>
                <a:cubicBezTo>
                  <a:pt x="63092" y="5552"/>
                  <a:pt x="65324" y="3063"/>
                  <a:pt x="68310" y="2400"/>
                </a:cubicBezTo>
                <a:cubicBezTo>
                  <a:pt x="75139" y="886"/>
                  <a:pt x="82121" y="86"/>
                  <a:pt x="89274" y="0"/>
                </a:cubicBezTo>
                <a:close/>
                <a:moveTo>
                  <a:pt x="89160" y="64294"/>
                </a:moveTo>
                <a:cubicBezTo>
                  <a:pt x="73378" y="64294"/>
                  <a:pt x="60585" y="77087"/>
                  <a:pt x="60585" y="92869"/>
                </a:cubicBezTo>
                <a:cubicBezTo>
                  <a:pt x="60585" y="108651"/>
                  <a:pt x="73378" y="121444"/>
                  <a:pt x="89160" y="121444"/>
                </a:cubicBezTo>
                <a:cubicBezTo>
                  <a:pt x="104942" y="121444"/>
                  <a:pt x="117735" y="108651"/>
                  <a:pt x="117735" y="92869"/>
                </a:cubicBezTo>
                <a:cubicBezTo>
                  <a:pt x="117735" y="77087"/>
                  <a:pt x="104942" y="64294"/>
                  <a:pt x="89160" y="64294"/>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51" name="Graphic 21">
            <a:extLst>
              <a:ext uri="{FF2B5EF4-FFF2-40B4-BE49-F238E27FC236}">
                <a16:creationId xmlns:a16="http://schemas.microsoft.com/office/drawing/2014/main" id="{473D12C1-8F35-F2E2-F7D9-330FA9546CCB}"/>
              </a:ext>
            </a:extLst>
          </p:cNvPr>
          <p:cNvSpPr>
            <a:spLocks noChangeAspect="1"/>
          </p:cNvSpPr>
          <p:nvPr/>
        </p:nvSpPr>
        <p:spPr>
          <a:xfrm>
            <a:off x="5983068" y="5253005"/>
            <a:ext cx="257728" cy="329184"/>
          </a:xfrm>
          <a:custGeom>
            <a:avLst/>
            <a:gdLst>
              <a:gd name="connsiteX0" fmla="*/ 198908 w 274324"/>
              <a:gd name="connsiteY0" fmla="*/ 69072 h 350382"/>
              <a:gd name="connsiteX1" fmla="*/ 201788 w 274324"/>
              <a:gd name="connsiteY1" fmla="*/ 90423 h 350382"/>
              <a:gd name="connsiteX2" fmla="*/ 222004 w 274324"/>
              <a:gd name="connsiteY2" fmla="*/ 239974 h 350382"/>
              <a:gd name="connsiteX3" fmla="*/ 153675 w 274324"/>
              <a:gd name="connsiteY3" fmla="*/ 280725 h 350382"/>
              <a:gd name="connsiteX4" fmla="*/ 164480 w 274324"/>
              <a:gd name="connsiteY4" fmla="*/ 269904 h 350382"/>
              <a:gd name="connsiteX5" fmla="*/ 164105 w 274324"/>
              <a:gd name="connsiteY5" fmla="*/ 248355 h 350382"/>
              <a:gd name="connsiteX6" fmla="*/ 142931 w 274324"/>
              <a:gd name="connsiteY6" fmla="*/ 248355 h 350382"/>
              <a:gd name="connsiteX7" fmla="*/ 104831 w 274324"/>
              <a:gd name="connsiteY7" fmla="*/ 286455 h 350382"/>
              <a:gd name="connsiteX8" fmla="*/ 104831 w 274324"/>
              <a:gd name="connsiteY8" fmla="*/ 308004 h 350382"/>
              <a:gd name="connsiteX9" fmla="*/ 142931 w 274324"/>
              <a:gd name="connsiteY9" fmla="*/ 346104 h 350382"/>
              <a:gd name="connsiteX10" fmla="*/ 164480 w 274324"/>
              <a:gd name="connsiteY10" fmla="*/ 345729 h 350382"/>
              <a:gd name="connsiteX11" fmla="*/ 164480 w 274324"/>
              <a:gd name="connsiteY11" fmla="*/ 324555 h 350382"/>
              <a:gd name="connsiteX12" fmla="*/ 151633 w 274324"/>
              <a:gd name="connsiteY12" fmla="*/ 311723 h 350382"/>
              <a:gd name="connsiteX13" fmla="*/ 273545 w 274324"/>
              <a:gd name="connsiteY13" fmla="*/ 160821 h 350382"/>
              <a:gd name="connsiteX14" fmla="*/ 220259 w 274324"/>
              <a:gd name="connsiteY14" fmla="*/ 66191 h 350382"/>
              <a:gd name="connsiteX15" fmla="*/ 198908 w 274324"/>
              <a:gd name="connsiteY15" fmla="*/ 69072 h 350382"/>
              <a:gd name="connsiteX16" fmla="*/ 169494 w 274324"/>
              <a:gd name="connsiteY16" fmla="*/ 42615 h 350382"/>
              <a:gd name="connsiteX17" fmla="*/ 131394 w 274324"/>
              <a:gd name="connsiteY17" fmla="*/ 4515 h 350382"/>
              <a:gd name="connsiteX18" fmla="*/ 109842 w 274324"/>
              <a:gd name="connsiteY18" fmla="*/ 4413 h 350382"/>
              <a:gd name="connsiteX19" fmla="*/ 108565 w 274324"/>
              <a:gd name="connsiteY19" fmla="*/ 24632 h 350382"/>
              <a:gd name="connsiteX20" fmla="*/ 109830 w 274324"/>
              <a:gd name="connsiteY20" fmla="*/ 26064 h 350382"/>
              <a:gd name="connsiteX21" fmla="*/ 122677 w 274324"/>
              <a:gd name="connsiteY21" fmla="*/ 38912 h 350382"/>
              <a:gd name="connsiteX22" fmla="*/ 781 w 274324"/>
              <a:gd name="connsiteY22" fmla="*/ 189827 h 350382"/>
              <a:gd name="connsiteX23" fmla="*/ 49860 w 274324"/>
              <a:gd name="connsiteY23" fmla="*/ 281106 h 350382"/>
              <a:gd name="connsiteX24" fmla="*/ 71268 w 274324"/>
              <a:gd name="connsiteY24" fmla="*/ 278612 h 350382"/>
              <a:gd name="connsiteX25" fmla="*/ 69261 w 274324"/>
              <a:gd name="connsiteY25" fmla="*/ 257606 h 350382"/>
              <a:gd name="connsiteX26" fmla="*/ 54925 w 274324"/>
              <a:gd name="connsiteY26" fmla="*/ 107377 h 350382"/>
              <a:gd name="connsiteX27" fmla="*/ 120620 w 274324"/>
              <a:gd name="connsiteY27" fmla="*/ 69910 h 350382"/>
              <a:gd name="connsiteX28" fmla="*/ 109830 w 274324"/>
              <a:gd name="connsiteY28" fmla="*/ 80715 h 350382"/>
              <a:gd name="connsiteX29" fmla="*/ 109866 w 274324"/>
              <a:gd name="connsiteY29" fmla="*/ 102268 h 350382"/>
              <a:gd name="connsiteX30" fmla="*/ 129947 w 274324"/>
              <a:gd name="connsiteY30" fmla="*/ 103529 h 350382"/>
              <a:gd name="connsiteX31" fmla="*/ 131379 w 274324"/>
              <a:gd name="connsiteY31" fmla="*/ 102264 h 350382"/>
              <a:gd name="connsiteX32" fmla="*/ 169479 w 274324"/>
              <a:gd name="connsiteY32" fmla="*/ 64164 h 350382"/>
              <a:gd name="connsiteX33" fmla="*/ 170744 w 274324"/>
              <a:gd name="connsiteY33" fmla="*/ 44048 h 350382"/>
              <a:gd name="connsiteX34" fmla="*/ 169479 w 274324"/>
              <a:gd name="connsiteY34" fmla="*/ 42615 h 35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4324" h="350382">
                <a:moveTo>
                  <a:pt x="198908" y="69072"/>
                </a:moveTo>
                <a:cubicBezTo>
                  <a:pt x="193810" y="75764"/>
                  <a:pt x="195099" y="85321"/>
                  <a:pt x="201788" y="90423"/>
                </a:cubicBezTo>
                <a:cubicBezTo>
                  <a:pt x="248668" y="126138"/>
                  <a:pt x="257719" y="193095"/>
                  <a:pt x="222004" y="239974"/>
                </a:cubicBezTo>
                <a:cubicBezTo>
                  <a:pt x="205331" y="261858"/>
                  <a:pt x="180853" y="276456"/>
                  <a:pt x="153675" y="280725"/>
                </a:cubicBezTo>
                <a:lnTo>
                  <a:pt x="164480" y="269904"/>
                </a:lnTo>
                <a:cubicBezTo>
                  <a:pt x="170328" y="263850"/>
                  <a:pt x="170160" y="254203"/>
                  <a:pt x="164105" y="248355"/>
                </a:cubicBezTo>
                <a:cubicBezTo>
                  <a:pt x="158200" y="242651"/>
                  <a:pt x="148837" y="242651"/>
                  <a:pt x="142931" y="248355"/>
                </a:cubicBezTo>
                <a:lnTo>
                  <a:pt x="104831" y="286455"/>
                </a:lnTo>
                <a:cubicBezTo>
                  <a:pt x="98882" y="292406"/>
                  <a:pt x="98882" y="302053"/>
                  <a:pt x="104831" y="308004"/>
                </a:cubicBezTo>
                <a:lnTo>
                  <a:pt x="142931" y="346104"/>
                </a:lnTo>
                <a:cubicBezTo>
                  <a:pt x="148986" y="351952"/>
                  <a:pt x="158633" y="351784"/>
                  <a:pt x="164480" y="345729"/>
                </a:cubicBezTo>
                <a:cubicBezTo>
                  <a:pt x="170185" y="339824"/>
                  <a:pt x="170185" y="330460"/>
                  <a:pt x="164480" y="324555"/>
                </a:cubicBezTo>
                <a:lnTo>
                  <a:pt x="151633" y="311723"/>
                </a:lnTo>
                <a:cubicBezTo>
                  <a:pt x="226969" y="303717"/>
                  <a:pt x="281551" y="236157"/>
                  <a:pt x="273545" y="160821"/>
                </a:cubicBezTo>
                <a:cubicBezTo>
                  <a:pt x="269559" y="123290"/>
                  <a:pt x="250283" y="89061"/>
                  <a:pt x="220259" y="66191"/>
                </a:cubicBezTo>
                <a:cubicBezTo>
                  <a:pt x="213567" y="61094"/>
                  <a:pt x="204010" y="62383"/>
                  <a:pt x="198908" y="69072"/>
                </a:cubicBezTo>
                <a:close/>
                <a:moveTo>
                  <a:pt x="169494" y="42615"/>
                </a:moveTo>
                <a:lnTo>
                  <a:pt x="131394" y="4515"/>
                </a:lnTo>
                <a:cubicBezTo>
                  <a:pt x="125471" y="-1465"/>
                  <a:pt x="115822" y="-1511"/>
                  <a:pt x="109842" y="4413"/>
                </a:cubicBezTo>
                <a:cubicBezTo>
                  <a:pt x="104350" y="9853"/>
                  <a:pt x="103801" y="18544"/>
                  <a:pt x="108565" y="24632"/>
                </a:cubicBezTo>
                <a:lnTo>
                  <a:pt x="109830" y="26064"/>
                </a:lnTo>
                <a:lnTo>
                  <a:pt x="122677" y="38912"/>
                </a:lnTo>
                <a:cubicBezTo>
                  <a:pt x="47342" y="46925"/>
                  <a:pt x="-7233" y="114492"/>
                  <a:pt x="781" y="189827"/>
                </a:cubicBezTo>
                <a:cubicBezTo>
                  <a:pt x="4575" y="225501"/>
                  <a:pt x="22194" y="258267"/>
                  <a:pt x="49860" y="281106"/>
                </a:cubicBezTo>
                <a:cubicBezTo>
                  <a:pt x="56460" y="286329"/>
                  <a:pt x="66045" y="285213"/>
                  <a:pt x="71268" y="278612"/>
                </a:cubicBezTo>
                <a:cubicBezTo>
                  <a:pt x="76340" y="272204"/>
                  <a:pt x="75454" y="262937"/>
                  <a:pt x="69261" y="257606"/>
                </a:cubicBezTo>
                <a:cubicBezTo>
                  <a:pt x="23817" y="220080"/>
                  <a:pt x="17399" y="152820"/>
                  <a:pt x="54925" y="107377"/>
                </a:cubicBezTo>
                <a:cubicBezTo>
                  <a:pt x="71515" y="87286"/>
                  <a:pt x="94882" y="73960"/>
                  <a:pt x="120620" y="69910"/>
                </a:cubicBezTo>
                <a:lnTo>
                  <a:pt x="109830" y="80715"/>
                </a:lnTo>
                <a:cubicBezTo>
                  <a:pt x="103888" y="86677"/>
                  <a:pt x="103905" y="96326"/>
                  <a:pt x="109866" y="102268"/>
                </a:cubicBezTo>
                <a:cubicBezTo>
                  <a:pt x="115292" y="107675"/>
                  <a:pt x="123887" y="108214"/>
                  <a:pt x="129947" y="103529"/>
                </a:cubicBezTo>
                <a:lnTo>
                  <a:pt x="131379" y="102264"/>
                </a:lnTo>
                <a:lnTo>
                  <a:pt x="169479" y="64164"/>
                </a:lnTo>
                <a:cubicBezTo>
                  <a:pt x="174908" y="58735"/>
                  <a:pt x="175450" y="50114"/>
                  <a:pt x="170744" y="44048"/>
                </a:cubicBezTo>
                <a:lnTo>
                  <a:pt x="169479" y="42615"/>
                </a:ln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135457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0C586AB-E97F-7F86-C389-43506EDEB8F5}"/>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E0272790-7585-9BF2-5A22-B75C5DFBED60}"/>
              </a:ext>
              <a:ext uri="{C183D7F6-B498-43B3-948B-1728B52AA6E4}">
                <adec:decorative xmlns:adec="http://schemas.microsoft.com/office/drawing/2017/decorative" val="1"/>
              </a:ext>
            </a:extLst>
          </p:cNvPr>
          <p:cNvPicPr>
            <a:picLocks/>
          </p:cNvPicPr>
          <p:nvPr/>
        </p:nvPicPr>
        <p:blipFill rotWithShape="1">
          <a:blip r:embed="rId3">
            <a:alphaModFix amt="9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2" y="0"/>
            <a:ext cx="12191998" cy="6858009"/>
          </a:xfrm>
          <a:prstGeom prst="rect">
            <a:avLst/>
          </a:prstGeom>
        </p:spPr>
      </p:pic>
      <p:sp>
        <p:nvSpPr>
          <p:cNvPr id="10" name="Title 9">
            <a:extLst>
              <a:ext uri="{FF2B5EF4-FFF2-40B4-BE49-F238E27FC236}">
                <a16:creationId xmlns:a16="http://schemas.microsoft.com/office/drawing/2014/main" id="{C5B8981A-3F4A-F9ED-BBF6-7EBA6507F54E}"/>
              </a:ext>
            </a:extLst>
          </p:cNvPr>
          <p:cNvSpPr>
            <a:spLocks noGrp="1"/>
          </p:cNvSpPr>
          <p:nvPr>
            <p:ph type="title"/>
          </p:nvPr>
        </p:nvSpPr>
        <p:spPr>
          <a:xfrm>
            <a:off x="588263" y="457200"/>
            <a:ext cx="11018520" cy="492443"/>
          </a:xfrm>
        </p:spPr>
        <p:txBody>
          <a:bodyPr>
            <a:normAutofit fontScale="90000"/>
          </a:bodyPr>
          <a:lstStyle/>
          <a:p>
            <a:pPr algn="ctr"/>
            <a:r>
              <a:rPr lang="en-US">
                <a:cs typeface="Segoe Sans Display"/>
              </a:rPr>
              <a:t>Frontier Firms need AI-ready content</a:t>
            </a:r>
            <a:endParaRPr lang="en-US"/>
          </a:p>
        </p:txBody>
      </p:sp>
      <p:sp>
        <p:nvSpPr>
          <p:cNvPr id="21" name="TextBox 20">
            <a:extLst>
              <a:ext uri="{FF2B5EF4-FFF2-40B4-BE49-F238E27FC236}">
                <a16:creationId xmlns:a16="http://schemas.microsoft.com/office/drawing/2014/main" id="{42ED792E-3E11-F071-260E-3C7921B4B316}"/>
              </a:ext>
            </a:extLst>
          </p:cNvPr>
          <p:cNvSpPr txBox="1"/>
          <p:nvPr/>
        </p:nvSpPr>
        <p:spPr>
          <a:xfrm>
            <a:off x="590681" y="1034989"/>
            <a:ext cx="11238462" cy="615553"/>
          </a:xfrm>
          <a:prstGeom prst="rect">
            <a:avLst/>
          </a:prstGeom>
          <a:noFill/>
        </p:spPr>
        <p:txBody>
          <a:bodyPr wrap="square" lIns="0" tIns="0" rIns="0" bIns="0" anchor="t">
            <a:spAutoFit/>
          </a:bodyPr>
          <a:lstStyle/>
          <a:p>
            <a:pPr algn="ctr" defTabSz="914367">
              <a:defRPr/>
            </a:pPr>
            <a:r>
              <a:rPr lang="en-US" sz="2000">
                <a:ln w="3175">
                  <a:noFill/>
                </a:ln>
                <a:solidFill>
                  <a:srgbClr val="0078D4"/>
                </a:solidFill>
                <a:latin typeface="Segoe Sans Display Semibold"/>
                <a:cs typeface="Segoe UI"/>
              </a:rPr>
              <a:t>Successful AI starts with trusted, well-organized content. Invest in strong </a:t>
            </a:r>
          </a:p>
          <a:p>
            <a:pPr algn="ctr" defTabSz="914367">
              <a:defRPr/>
            </a:pPr>
            <a:r>
              <a:rPr lang="en-US" sz="2000">
                <a:ln w="3175">
                  <a:noFill/>
                </a:ln>
                <a:solidFill>
                  <a:srgbClr val="0078D4"/>
                </a:solidFill>
                <a:latin typeface="Segoe Sans Display Semibold"/>
                <a:cs typeface="Segoe UI"/>
              </a:rPr>
              <a:t>content management to unlock better AI experiences.</a:t>
            </a:r>
            <a:endParaRPr lang="en-US"/>
          </a:p>
        </p:txBody>
      </p:sp>
      <p:sp>
        <p:nvSpPr>
          <p:cNvPr id="23" name="Rectangle: Rounded Corners 22">
            <a:extLst>
              <a:ext uri="{FF2B5EF4-FFF2-40B4-BE49-F238E27FC236}">
                <a16:creationId xmlns:a16="http://schemas.microsoft.com/office/drawing/2014/main" id="{9CB780FF-CA70-F715-EB8F-159853ABE3B4}"/>
              </a:ext>
            </a:extLst>
          </p:cNvPr>
          <p:cNvSpPr/>
          <p:nvPr/>
        </p:nvSpPr>
        <p:spPr bwMode="auto">
          <a:xfrm>
            <a:off x="600463" y="2990221"/>
            <a:ext cx="4148316" cy="2468880"/>
          </a:xfrm>
          <a:prstGeom prst="roundRect">
            <a:avLst>
              <a:gd name="adj" fmla="val 10114"/>
            </a:avLst>
          </a:prstGeom>
          <a:solidFill>
            <a:schemeClr val="bg1"/>
          </a:solidFill>
          <a:ln w="12700">
            <a:noFill/>
            <a:headEnd type="none" w="med" len="med"/>
            <a:tailEnd type="none" w="med" len="med"/>
          </a:ln>
          <a:effectLst>
            <a:outerShdw blurRad="127000" dir="2700000" algn="tl" rotWithShape="0">
              <a:srgbClr val="291817">
                <a:alpha val="17323"/>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2800" b="1">
                <a:ln w="3175">
                  <a:noFill/>
                </a:ln>
                <a:solidFill>
                  <a:prstClr val="black"/>
                </a:solidFill>
                <a:latin typeface="Segoe Sans Display Semibold"/>
                <a:cs typeface="Segoe UI Semibold"/>
              </a:rPr>
              <a:t>From Content Chaos</a:t>
            </a:r>
            <a:endParaRPr kumimoji="0" lang="en-US" sz="2800" b="1" i="0" u="none" strike="noStrike" kern="1200" cap="none" spc="0" normalizeH="0" baseline="0" noProof="0">
              <a:ln w="3175">
                <a:noFill/>
              </a:ln>
              <a:solidFill>
                <a:prstClr val="black"/>
              </a:solidFill>
              <a:effectLst/>
              <a:uLnTx/>
              <a:uFillTx/>
              <a:latin typeface="Segoe Sans Display Semibold"/>
              <a:ea typeface="+mn-ea"/>
              <a:cs typeface="Segoe UI Semibold"/>
            </a:endParaRPr>
          </a:p>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w="3175">
                  <a:noFill/>
                </a:ln>
                <a:solidFill>
                  <a:sysClr val="windowText" lastClr="000000"/>
                </a:solidFill>
                <a:effectLst/>
                <a:uLnTx/>
                <a:uFillTx/>
                <a:latin typeface="Segoe UI"/>
                <a:ea typeface="+mn-ea"/>
                <a:cs typeface="Segoe UI Semibold"/>
              </a:rPr>
              <a:t>Most organizations begin with scattered, outdated content and manual processes, making it hard for AI to deliver value. </a:t>
            </a:r>
          </a:p>
        </p:txBody>
      </p:sp>
      <p:sp>
        <p:nvSpPr>
          <p:cNvPr id="24" name="Rectangle: Rounded Corners 23">
            <a:extLst>
              <a:ext uri="{FF2B5EF4-FFF2-40B4-BE49-F238E27FC236}">
                <a16:creationId xmlns:a16="http://schemas.microsoft.com/office/drawing/2014/main" id="{49197CB3-5435-A7A7-2D2F-CC7B1718AE9E}"/>
              </a:ext>
            </a:extLst>
          </p:cNvPr>
          <p:cNvSpPr/>
          <p:nvPr/>
        </p:nvSpPr>
        <p:spPr bwMode="auto">
          <a:xfrm>
            <a:off x="7383781" y="2990221"/>
            <a:ext cx="4206240" cy="2468880"/>
          </a:xfrm>
          <a:prstGeom prst="roundRect">
            <a:avLst>
              <a:gd name="adj" fmla="val 10114"/>
            </a:avLst>
          </a:prstGeom>
          <a:solidFill>
            <a:schemeClr val="bg1"/>
          </a:solidFill>
          <a:ln w="12700">
            <a:noFill/>
            <a:headEnd type="none" w="med" len="med"/>
            <a:tailEnd type="none" w="med" len="med"/>
          </a:ln>
          <a:effectLst>
            <a:outerShdw blurRad="127000" dir="2700000" algn="tl" rotWithShape="0">
              <a:srgbClr val="291817">
                <a:alpha val="17323"/>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2800" b="1">
                <a:ln w="3175">
                  <a:noFill/>
                </a:ln>
                <a:solidFill>
                  <a:prstClr val="black"/>
                </a:solidFill>
                <a:latin typeface="Segoe Sans Display Semibold"/>
                <a:cs typeface="Segoe UI Semibold"/>
              </a:rPr>
              <a:t>To Copilot-Ready </a:t>
            </a:r>
            <a:endParaRPr kumimoji="0" lang="en-US" sz="2800" b="1" i="0" u="none" strike="noStrike" kern="1200" cap="none" spc="0" normalizeH="0" baseline="0" noProof="0">
              <a:ln w="3175">
                <a:noFill/>
              </a:ln>
              <a:solidFill>
                <a:prstClr val="black"/>
              </a:solidFill>
              <a:effectLst/>
              <a:uLnTx/>
              <a:uFillTx/>
              <a:latin typeface="Segoe Sans Display Semibold"/>
              <a:ea typeface="+mn-ea"/>
              <a:cs typeface="Segoe UI Semibold"/>
            </a:endParaRPr>
          </a:p>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w="3175">
                  <a:noFill/>
                </a:ln>
                <a:solidFill>
                  <a:sysClr val="windowText" lastClr="000000"/>
                </a:solidFill>
                <a:effectLst/>
                <a:uLnTx/>
                <a:uFillTx/>
                <a:latin typeface="Segoe UI"/>
                <a:ea typeface="+mn-ea"/>
                <a:cs typeface="Segoe UI Semibold"/>
              </a:rPr>
              <a:t>With Knowledge Agent, content is organized and enriched, giving Copilot and agents the trusted information they need for smarter, more reliable results.</a:t>
            </a:r>
          </a:p>
        </p:txBody>
      </p:sp>
      <p:sp>
        <p:nvSpPr>
          <p:cNvPr id="25" name="Rectangle 24">
            <a:extLst>
              <a:ext uri="{FF2B5EF4-FFF2-40B4-BE49-F238E27FC236}">
                <a16:creationId xmlns:a16="http://schemas.microsoft.com/office/drawing/2014/main" id="{0E3F05D4-62AF-3054-97D2-C3C6FCC72857}"/>
              </a:ext>
            </a:extLst>
          </p:cNvPr>
          <p:cNvSpPr>
            <a:spLocks/>
          </p:cNvSpPr>
          <p:nvPr/>
        </p:nvSpPr>
        <p:spPr bwMode="auto">
          <a:xfrm rot="10800000">
            <a:off x="6073140" y="2278525"/>
            <a:ext cx="45719" cy="4027531"/>
          </a:xfrm>
          <a:prstGeom prst="rect">
            <a:avLst/>
          </a:prstGeom>
          <a:gradFill flip="none" rotWithShape="1">
            <a:gsLst>
              <a:gs pos="0">
                <a:srgbClr val="0179D4"/>
              </a:gs>
              <a:gs pos="17000">
                <a:srgbClr val="1494E7"/>
              </a:gs>
              <a:gs pos="52000">
                <a:srgbClr val="8A89FF"/>
              </a:gs>
              <a:gs pos="33000">
                <a:srgbClr val="2CB6FF"/>
              </a:gs>
              <a:gs pos="98131">
                <a:srgbClr val="FEA973"/>
              </a:gs>
              <a:gs pos="90000">
                <a:srgbClr val="EA83BB"/>
              </a:gs>
              <a:gs pos="71000">
                <a:srgbClr val="BC6DFE"/>
              </a:gs>
            </a:gsLst>
            <a:lin ang="5400000" scaled="1"/>
            <a:tileRect/>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3" name="Oval 2">
            <a:extLst>
              <a:ext uri="{FF2B5EF4-FFF2-40B4-BE49-F238E27FC236}">
                <a16:creationId xmlns:a16="http://schemas.microsoft.com/office/drawing/2014/main" id="{CCFCEC9E-2807-AF63-B1FE-E12F62146DF3}"/>
              </a:ext>
              <a:ext uri="{C183D7F6-B498-43B3-948B-1728B52AA6E4}">
                <adec:decorative xmlns:adec="http://schemas.microsoft.com/office/drawing/2017/decorative" val="1"/>
              </a:ext>
            </a:extLst>
          </p:cNvPr>
          <p:cNvSpPr>
            <a:spLocks/>
          </p:cNvSpPr>
          <p:nvPr/>
        </p:nvSpPr>
        <p:spPr bwMode="auto">
          <a:xfrm>
            <a:off x="5684519" y="3813181"/>
            <a:ext cx="822960" cy="822960"/>
          </a:xfrm>
          <a:prstGeom prst="ellipse">
            <a:avLst/>
          </a:prstGeom>
          <a:solidFill>
            <a:schemeClr val="bg1"/>
          </a:solidFill>
          <a:ln w="12700">
            <a:solidFill>
              <a:schemeClr val="bg1"/>
            </a:soli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26" name="Oval 25">
            <a:extLst>
              <a:ext uri="{FF2B5EF4-FFF2-40B4-BE49-F238E27FC236}">
                <a16:creationId xmlns:a16="http://schemas.microsoft.com/office/drawing/2014/main" id="{6FF024ED-AEE9-596C-9D1A-2D64C4F13D47}"/>
              </a:ext>
              <a:ext uri="{C183D7F6-B498-43B3-948B-1728B52AA6E4}">
                <adec:decorative xmlns:adec="http://schemas.microsoft.com/office/drawing/2017/decorative" val="1"/>
              </a:ext>
            </a:extLst>
          </p:cNvPr>
          <p:cNvSpPr>
            <a:spLocks/>
          </p:cNvSpPr>
          <p:nvPr/>
        </p:nvSpPr>
        <p:spPr bwMode="auto">
          <a:xfrm>
            <a:off x="5730239" y="3858901"/>
            <a:ext cx="731520" cy="73152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36" name="Graphic 34" descr="Caret Up with solid fill">
            <a:extLst>
              <a:ext uri="{FF2B5EF4-FFF2-40B4-BE49-F238E27FC236}">
                <a16:creationId xmlns:a16="http://schemas.microsoft.com/office/drawing/2014/main" id="{5CC4B97F-6042-0891-2A95-CD2F30F8D0B2}"/>
              </a:ext>
            </a:extLst>
          </p:cNvPr>
          <p:cNvSpPr/>
          <p:nvPr/>
        </p:nvSpPr>
        <p:spPr>
          <a:xfrm rot="5400000">
            <a:off x="5917285" y="4111533"/>
            <a:ext cx="393453" cy="226256"/>
          </a:xfrm>
          <a:custGeom>
            <a:avLst/>
            <a:gdLst>
              <a:gd name="connsiteX0" fmla="*/ 29537 w 393453"/>
              <a:gd name="connsiteY0" fmla="*/ 226257 h 226256"/>
              <a:gd name="connsiteX1" fmla="*/ 0 w 393453"/>
              <a:gd name="connsiteY1" fmla="*/ 196706 h 226256"/>
              <a:gd name="connsiteX2" fmla="*/ 196747 w 393453"/>
              <a:gd name="connsiteY2" fmla="*/ 0 h 226256"/>
              <a:gd name="connsiteX3" fmla="*/ 393453 w 393453"/>
              <a:gd name="connsiteY3" fmla="*/ 196706 h 226256"/>
              <a:gd name="connsiteX4" fmla="*/ 363916 w 393453"/>
              <a:gd name="connsiteY4" fmla="*/ 226250 h 226256"/>
              <a:gd name="connsiteX5" fmla="*/ 196747 w 393453"/>
              <a:gd name="connsiteY5" fmla="*/ 59074 h 226256"/>
              <a:gd name="connsiteX6" fmla="*/ 29537 w 393453"/>
              <a:gd name="connsiteY6" fmla="*/ 226257 h 22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453" h="226256">
                <a:moveTo>
                  <a:pt x="29537" y="226257"/>
                </a:moveTo>
                <a:lnTo>
                  <a:pt x="0" y="196706"/>
                </a:lnTo>
                <a:lnTo>
                  <a:pt x="196747" y="0"/>
                </a:lnTo>
                <a:lnTo>
                  <a:pt x="393453" y="196706"/>
                </a:lnTo>
                <a:lnTo>
                  <a:pt x="363916" y="226250"/>
                </a:lnTo>
                <a:lnTo>
                  <a:pt x="196747" y="59074"/>
                </a:lnTo>
                <a:lnTo>
                  <a:pt x="29537" y="226257"/>
                </a:lnTo>
                <a:close/>
              </a:path>
            </a:pathLst>
          </a:custGeom>
          <a:gradFill flip="none" rotWithShape="1">
            <a:gsLst>
              <a:gs pos="0">
                <a:srgbClr val="0179D4"/>
              </a:gs>
              <a:gs pos="17000">
                <a:srgbClr val="1494E7"/>
              </a:gs>
              <a:gs pos="52000">
                <a:srgbClr val="8A89FF"/>
              </a:gs>
              <a:gs pos="33000">
                <a:srgbClr val="2CB6FF"/>
              </a:gs>
              <a:gs pos="98131">
                <a:srgbClr val="FEA973"/>
              </a:gs>
              <a:gs pos="90000">
                <a:srgbClr val="EA83BB"/>
              </a:gs>
              <a:gs pos="71000">
                <a:srgbClr val="BC6DFE"/>
              </a:gs>
            </a:gsLst>
            <a:lin ang="5400000" scaled="1"/>
            <a:tileRect/>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Display"/>
              <a:cs typeface="Segoe UI" pitchFamily="34" charset="0"/>
            </a:endParaRPr>
          </a:p>
        </p:txBody>
      </p:sp>
    </p:spTree>
    <p:extLst>
      <p:ext uri="{BB962C8B-B14F-4D97-AF65-F5344CB8AC3E}">
        <p14:creationId xmlns:p14="http://schemas.microsoft.com/office/powerpoint/2010/main" val="57800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D263-53AB-D743-56D2-F91AE5F0AE39}"/>
            </a:ext>
          </a:extLst>
        </p:cNvPr>
        <p:cNvGrpSpPr/>
        <p:nvPr/>
      </p:nvGrpSpPr>
      <p:grpSpPr>
        <a:xfrm>
          <a:off x="0" y="0"/>
          <a:ext cx="0" cy="0"/>
          <a:chOff x="0" y="0"/>
          <a:chExt cx="0" cy="0"/>
        </a:xfrm>
      </p:grpSpPr>
      <p:pic>
        <p:nvPicPr>
          <p:cNvPr id="2" name="Picture 1" descr="A white and pink background&#10;&#10;AI-generated content may be incorrect.">
            <a:extLst>
              <a:ext uri="{FF2B5EF4-FFF2-40B4-BE49-F238E27FC236}">
                <a16:creationId xmlns:a16="http://schemas.microsoft.com/office/drawing/2014/main" id="{E8C36552-FF93-F5CC-D1F9-2A1E3D1F810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27" y="0"/>
            <a:ext cx="12192627" cy="6858352"/>
          </a:xfrm>
          <a:prstGeom prst="rect">
            <a:avLst/>
          </a:prstGeom>
        </p:spPr>
      </p:pic>
      <p:sp>
        <p:nvSpPr>
          <p:cNvPr id="3" name="Rectangle 2">
            <a:extLst>
              <a:ext uri="{FF2B5EF4-FFF2-40B4-BE49-F238E27FC236}">
                <a16:creationId xmlns:a16="http://schemas.microsoft.com/office/drawing/2014/main" id="{8291E4F3-A778-4EA9-5B48-3A682C51CEB5}"/>
              </a:ext>
            </a:extLst>
          </p:cNvPr>
          <p:cNvSpPr/>
          <p:nvPr/>
        </p:nvSpPr>
        <p:spPr bwMode="auto">
          <a:xfrm>
            <a:off x="0" y="1937656"/>
            <a:ext cx="12192000" cy="2823030"/>
          </a:xfrm>
          <a:prstGeom prst="rect">
            <a:avLst/>
          </a:prstGeom>
          <a:gradFill flip="none" rotWithShape="1">
            <a:gsLst>
              <a:gs pos="59000">
                <a:schemeClr val="bg1">
                  <a:alpha val="3000"/>
                </a:schemeClr>
              </a:gs>
              <a:gs pos="99000">
                <a:schemeClr val="bg1">
                  <a:alpha val="55000"/>
                </a:schemeClr>
              </a:gs>
              <a:gs pos="99000">
                <a:schemeClr val="bg1">
                  <a:alpha val="36000"/>
                </a:schemeClr>
              </a:gs>
              <a:gs pos="100000">
                <a:schemeClr val="bg1"/>
              </a:gs>
            </a:gsLst>
            <a:path path="shape">
              <a:fillToRect l="50000" t="50000" r="50000" b="50000"/>
            </a:path>
            <a:tileRect/>
          </a:gradFill>
          <a:ln>
            <a:noFill/>
            <a:headEnd type="none" w="med" len="med"/>
            <a:tailEnd type="none" w="med" len="med"/>
          </a:ln>
          <a:effectLst>
            <a:outerShdw blurRad="152400" algn="ctr" rotWithShape="0">
              <a:schemeClr val="bg2">
                <a:lumMod val="75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4" name="Title 1">
            <a:extLst>
              <a:ext uri="{FF2B5EF4-FFF2-40B4-BE49-F238E27FC236}">
                <a16:creationId xmlns:a16="http://schemas.microsoft.com/office/drawing/2014/main" id="{70F8B9AE-7AF3-29F7-64D5-EE23295AB5C8}"/>
              </a:ext>
            </a:extLst>
          </p:cNvPr>
          <p:cNvSpPr txBox="1">
            <a:spLocks/>
          </p:cNvSpPr>
          <p:nvPr/>
        </p:nvSpPr>
        <p:spPr>
          <a:xfrm>
            <a:off x="644073" y="3016772"/>
            <a:ext cx="5245100" cy="66479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2874">
                      <a:srgbClr val="0078D4"/>
                    </a:gs>
                    <a:gs pos="71000">
                      <a:srgbClr val="8661C5"/>
                    </a:gs>
                    <a:gs pos="100000">
                      <a:srgbClr val="C03BC4"/>
                    </a:gs>
                  </a:gsLst>
                  <a:lin ang="0" scaled="1"/>
                </a:gradFill>
                <a:effectLst/>
                <a:uLnTx/>
                <a:uFillTx/>
                <a:latin typeface="Segoe Sans Display Semibold"/>
                <a:ea typeface="+mn-ea"/>
                <a:cs typeface="Segoe Sans Display" pitchFamily="2" charset="0"/>
              </a:rPr>
              <a:t>Product overview</a:t>
            </a:r>
          </a:p>
        </p:txBody>
      </p:sp>
      <p:pic>
        <p:nvPicPr>
          <p:cNvPr id="5" name="Picture 4">
            <a:extLst>
              <a:ext uri="{FF2B5EF4-FFF2-40B4-BE49-F238E27FC236}">
                <a16:creationId xmlns:a16="http://schemas.microsoft.com/office/drawing/2014/main" id="{EE1E0045-BB42-7CB0-BEBF-6F6263D266BC}"/>
              </a:ext>
            </a:extLst>
          </p:cNvPr>
          <p:cNvPicPr>
            <a:picLocks noChangeAspect="1"/>
          </p:cNvPicPr>
          <p:nvPr/>
        </p:nvPicPr>
        <p:blipFill>
          <a:blip r:embed="rId4">
            <a:alphaModFix amt="37000"/>
            <a:extLst>
              <a:ext uri="{28A0092B-C50C-407E-A947-70E740481C1C}">
                <a14:useLocalDpi xmlns:a14="http://schemas.microsoft.com/office/drawing/2010/main" val="0"/>
              </a:ext>
            </a:extLst>
          </a:blip>
          <a:srcRect b="43330"/>
          <a:stretch>
            <a:fillRect/>
          </a:stretch>
        </p:blipFill>
        <p:spPr>
          <a:xfrm>
            <a:off x="3587044" y="2017713"/>
            <a:ext cx="8604956" cy="2742973"/>
          </a:xfrm>
          <a:custGeom>
            <a:avLst/>
            <a:gdLst>
              <a:gd name="connsiteX0" fmla="*/ 0 w 8604956"/>
              <a:gd name="connsiteY0" fmla="*/ 0 h 2742973"/>
              <a:gd name="connsiteX1" fmla="*/ 8604956 w 8604956"/>
              <a:gd name="connsiteY1" fmla="*/ 0 h 2742973"/>
              <a:gd name="connsiteX2" fmla="*/ 8604956 w 8604956"/>
              <a:gd name="connsiteY2" fmla="*/ 2742973 h 2742973"/>
              <a:gd name="connsiteX3" fmla="*/ 0 w 8604956"/>
              <a:gd name="connsiteY3" fmla="*/ 2742973 h 2742973"/>
            </a:gdLst>
            <a:ahLst/>
            <a:cxnLst>
              <a:cxn ang="0">
                <a:pos x="connsiteX0" y="connsiteY0"/>
              </a:cxn>
              <a:cxn ang="0">
                <a:pos x="connsiteX1" y="connsiteY1"/>
              </a:cxn>
              <a:cxn ang="0">
                <a:pos x="connsiteX2" y="connsiteY2"/>
              </a:cxn>
              <a:cxn ang="0">
                <a:pos x="connsiteX3" y="connsiteY3"/>
              </a:cxn>
            </a:cxnLst>
            <a:rect l="l" t="t" r="r" b="b"/>
            <a:pathLst>
              <a:path w="8604956" h="2742973">
                <a:moveTo>
                  <a:pt x="0" y="0"/>
                </a:moveTo>
                <a:lnTo>
                  <a:pt x="8604956" y="0"/>
                </a:lnTo>
                <a:lnTo>
                  <a:pt x="8604956" y="2742973"/>
                </a:lnTo>
                <a:lnTo>
                  <a:pt x="0" y="2742973"/>
                </a:lnTo>
                <a:close/>
              </a:path>
            </a:pathLst>
          </a:custGeom>
        </p:spPr>
      </p:pic>
      <p:pic>
        <p:nvPicPr>
          <p:cNvPr id="13" name="Picture 12">
            <a:extLst>
              <a:ext uri="{FF2B5EF4-FFF2-40B4-BE49-F238E27FC236}">
                <a16:creationId xmlns:a16="http://schemas.microsoft.com/office/drawing/2014/main" id="{EBC87E80-047C-73FF-E16F-C321C52AA1EB}"/>
              </a:ext>
            </a:extLst>
          </p:cNvPr>
          <p:cNvPicPr>
            <a:picLocks noChangeAspect="1"/>
          </p:cNvPicPr>
          <p:nvPr/>
        </p:nvPicPr>
        <p:blipFill>
          <a:blip r:embed="rId4">
            <a:alphaModFix amt="60000"/>
            <a:extLst>
              <a:ext uri="{28A0092B-C50C-407E-A947-70E740481C1C}">
                <a14:useLocalDpi xmlns:a14="http://schemas.microsoft.com/office/drawing/2010/main" val="0"/>
              </a:ext>
            </a:extLst>
          </a:blip>
          <a:srcRect t="56670"/>
          <a:stretch>
            <a:fillRect/>
          </a:stretch>
        </p:blipFill>
        <p:spPr>
          <a:xfrm>
            <a:off x="3587044" y="4760686"/>
            <a:ext cx="8604956" cy="2097314"/>
          </a:xfrm>
          <a:custGeom>
            <a:avLst/>
            <a:gdLst>
              <a:gd name="connsiteX0" fmla="*/ 0 w 8604956"/>
              <a:gd name="connsiteY0" fmla="*/ 0 h 2097314"/>
              <a:gd name="connsiteX1" fmla="*/ 8604956 w 8604956"/>
              <a:gd name="connsiteY1" fmla="*/ 0 h 2097314"/>
              <a:gd name="connsiteX2" fmla="*/ 8604956 w 8604956"/>
              <a:gd name="connsiteY2" fmla="*/ 2097314 h 2097314"/>
              <a:gd name="connsiteX3" fmla="*/ 0 w 8604956"/>
              <a:gd name="connsiteY3" fmla="*/ 2097314 h 2097314"/>
            </a:gdLst>
            <a:ahLst/>
            <a:cxnLst>
              <a:cxn ang="0">
                <a:pos x="connsiteX0" y="connsiteY0"/>
              </a:cxn>
              <a:cxn ang="0">
                <a:pos x="connsiteX1" y="connsiteY1"/>
              </a:cxn>
              <a:cxn ang="0">
                <a:pos x="connsiteX2" y="connsiteY2"/>
              </a:cxn>
              <a:cxn ang="0">
                <a:pos x="connsiteX3" y="connsiteY3"/>
              </a:cxn>
            </a:cxnLst>
            <a:rect l="l" t="t" r="r" b="b"/>
            <a:pathLst>
              <a:path w="8604956" h="2097314">
                <a:moveTo>
                  <a:pt x="0" y="0"/>
                </a:moveTo>
                <a:lnTo>
                  <a:pt x="8604956" y="0"/>
                </a:lnTo>
                <a:lnTo>
                  <a:pt x="8604956" y="2097314"/>
                </a:lnTo>
                <a:lnTo>
                  <a:pt x="0" y="2097314"/>
                </a:lnTo>
                <a:close/>
              </a:path>
            </a:pathLst>
          </a:custGeom>
        </p:spPr>
      </p:pic>
      <p:sp>
        <p:nvSpPr>
          <p:cNvPr id="14" name="Freeform: Shape 13">
            <a:extLst>
              <a:ext uri="{FF2B5EF4-FFF2-40B4-BE49-F238E27FC236}">
                <a16:creationId xmlns:a16="http://schemas.microsoft.com/office/drawing/2014/main" id="{D7351254-CC05-58C7-77D3-277823E21818}"/>
              </a:ext>
            </a:extLst>
          </p:cNvPr>
          <p:cNvSpPr/>
          <p:nvPr/>
        </p:nvSpPr>
        <p:spPr bwMode="auto">
          <a:xfrm>
            <a:off x="330200" y="1651000"/>
            <a:ext cx="11861800" cy="3396342"/>
          </a:xfrm>
          <a:custGeom>
            <a:avLst/>
            <a:gdLst>
              <a:gd name="connsiteX0" fmla="*/ 295957 w 11861800"/>
              <a:gd name="connsiteY0" fmla="*/ 0 h 3396342"/>
              <a:gd name="connsiteX1" fmla="*/ 11861800 w 11861800"/>
              <a:gd name="connsiteY1" fmla="*/ 0 h 3396342"/>
              <a:gd name="connsiteX2" fmla="*/ 11861800 w 11861800"/>
              <a:gd name="connsiteY2" fmla="*/ 3396342 h 3396342"/>
              <a:gd name="connsiteX3" fmla="*/ 295957 w 11861800"/>
              <a:gd name="connsiteY3" fmla="*/ 3396342 h 3396342"/>
              <a:gd name="connsiteX4" fmla="*/ 0 w 11861800"/>
              <a:gd name="connsiteY4" fmla="*/ 3100385 h 3396342"/>
              <a:gd name="connsiteX5" fmla="*/ 0 w 11861800"/>
              <a:gd name="connsiteY5" fmla="*/ 295957 h 3396342"/>
              <a:gd name="connsiteX6" fmla="*/ 295957 w 11861800"/>
              <a:gd name="connsiteY6" fmla="*/ 0 h 33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1800" h="3396342">
                <a:moveTo>
                  <a:pt x="295957" y="0"/>
                </a:moveTo>
                <a:lnTo>
                  <a:pt x="11861800" y="0"/>
                </a:lnTo>
                <a:lnTo>
                  <a:pt x="11861800" y="3396342"/>
                </a:lnTo>
                <a:lnTo>
                  <a:pt x="295957" y="3396342"/>
                </a:lnTo>
                <a:cubicBezTo>
                  <a:pt x="132504" y="3396342"/>
                  <a:pt x="0" y="3263838"/>
                  <a:pt x="0" y="3100385"/>
                </a:cubicBezTo>
                <a:lnTo>
                  <a:pt x="0" y="295957"/>
                </a:lnTo>
                <a:cubicBezTo>
                  <a:pt x="0" y="132504"/>
                  <a:pt x="132504" y="0"/>
                  <a:pt x="295957" y="0"/>
                </a:cubicBezTo>
                <a:close/>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58DB067D-2229-3643-82F1-6E70DBC81202}"/>
              </a:ext>
            </a:extLst>
          </p:cNvPr>
          <p:cNvSpPr/>
          <p:nvPr/>
        </p:nvSpPr>
        <p:spPr bwMode="auto">
          <a:xfrm>
            <a:off x="644072" y="1598500"/>
            <a:ext cx="1028698" cy="113619"/>
          </a:xfrm>
          <a:prstGeom prst="roundRect">
            <a:avLst>
              <a:gd name="adj" fmla="val 50000"/>
            </a:avLst>
          </a:pr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ct val="0"/>
              </a:spcBef>
              <a:spcAft>
                <a:spcPts val="800"/>
              </a:spcAft>
              <a:buClrTx/>
              <a:buSzTx/>
              <a:buFontTx/>
              <a:buNone/>
              <a:tabLst/>
              <a:defRPr/>
            </a:pPr>
            <a:endParaRPr kumimoji="0" lang="en-IN" sz="2000" b="0" i="0" u="none" strike="noStrike" kern="1200" cap="none" spc="-50" normalizeH="0" baseline="0" noProof="0">
              <a:ln w="3175">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31066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4A533-F238-837F-981D-6096FCAD489D}"/>
            </a:ext>
          </a:extLst>
        </p:cNvPr>
        <p:cNvGrpSpPr/>
        <p:nvPr/>
      </p:nvGrpSpPr>
      <p:grpSpPr>
        <a:xfrm>
          <a:off x="0" y="0"/>
          <a:ext cx="0" cy="0"/>
          <a:chOff x="0" y="0"/>
          <a:chExt cx="0" cy="0"/>
        </a:xfrm>
      </p:grpSpPr>
      <p:pic>
        <p:nvPicPr>
          <p:cNvPr id="56" name="Picture 55">
            <a:extLst>
              <a:ext uri="{FF2B5EF4-FFF2-40B4-BE49-F238E27FC236}">
                <a16:creationId xmlns:a16="http://schemas.microsoft.com/office/drawing/2014/main" id="{C450B783-A9FE-35DC-0E1B-D7D22F63B1ED}"/>
              </a:ext>
              <a:ext uri="{C183D7F6-B498-43B3-948B-1728B52AA6E4}">
                <adec:decorative xmlns:adec="http://schemas.microsoft.com/office/drawing/2017/decorative" val="1"/>
              </a:ext>
            </a:extLst>
          </p:cNvPr>
          <p:cNvPicPr>
            <a:picLocks/>
          </p:cNvPicPr>
          <p:nvPr/>
        </p:nvPicPr>
        <p:blipFill rotWithShape="1">
          <a:blip r:embed="rId3">
            <a:alphaModFix amt="9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2" name="Title 1">
            <a:extLst>
              <a:ext uri="{FF2B5EF4-FFF2-40B4-BE49-F238E27FC236}">
                <a16:creationId xmlns:a16="http://schemas.microsoft.com/office/drawing/2014/main" id="{33277722-D305-4D82-9818-134563AAD696}"/>
              </a:ext>
            </a:extLst>
          </p:cNvPr>
          <p:cNvSpPr>
            <a:spLocks noGrp="1"/>
          </p:cNvSpPr>
          <p:nvPr>
            <p:ph type="title"/>
          </p:nvPr>
        </p:nvSpPr>
        <p:spPr>
          <a:xfrm>
            <a:off x="588263" y="457200"/>
            <a:ext cx="11018520" cy="492443"/>
          </a:xfrm>
        </p:spPr>
        <p:txBody>
          <a:bodyPr>
            <a:normAutofit fontScale="90000"/>
          </a:bodyPr>
          <a:lstStyle/>
          <a:p>
            <a:r>
              <a:rPr lang="en-US"/>
              <a:t>Knowledge Agent: AI-ready content starts with SharePoint</a:t>
            </a:r>
          </a:p>
        </p:txBody>
      </p:sp>
      <p:sp>
        <p:nvSpPr>
          <p:cNvPr id="5" name="TextBox 4">
            <a:extLst>
              <a:ext uri="{FF2B5EF4-FFF2-40B4-BE49-F238E27FC236}">
                <a16:creationId xmlns:a16="http://schemas.microsoft.com/office/drawing/2014/main" id="{5DE50511-AF09-A597-C48A-4F5BFC7059C4}"/>
              </a:ext>
            </a:extLst>
          </p:cNvPr>
          <p:cNvSpPr txBox="1"/>
          <p:nvPr/>
        </p:nvSpPr>
        <p:spPr>
          <a:xfrm>
            <a:off x="590681" y="1034989"/>
            <a:ext cx="11238462"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Sans Display Semibold"/>
                <a:ea typeface="+mn-ea"/>
                <a:cs typeface="Segoe UI" pitchFamily="34" charset="0"/>
              </a:rPr>
              <a:t>Your intelligent content curator, backed by enterprise-grade security &amp; compliance</a:t>
            </a:r>
          </a:p>
        </p:txBody>
      </p:sp>
      <p:sp>
        <p:nvSpPr>
          <p:cNvPr id="6" name="Rectangle 5">
            <a:extLst>
              <a:ext uri="{FF2B5EF4-FFF2-40B4-BE49-F238E27FC236}">
                <a16:creationId xmlns:a16="http://schemas.microsoft.com/office/drawing/2014/main" id="{A523FE66-7143-8A6F-D5AC-C71969A9D9A8}"/>
              </a:ext>
              <a:ext uri="{C183D7F6-B498-43B3-948B-1728B52AA6E4}">
                <adec:decorative xmlns:adec="http://schemas.microsoft.com/office/drawing/2017/decorative" val="1"/>
              </a:ext>
            </a:extLst>
          </p:cNvPr>
          <p:cNvSpPr>
            <a:spLocks/>
          </p:cNvSpPr>
          <p:nvPr/>
        </p:nvSpPr>
        <p:spPr bwMode="auto">
          <a:xfrm>
            <a:off x="0" y="1819249"/>
            <a:ext cx="4508765" cy="457427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2" name="Picture 11">
            <a:extLst>
              <a:ext uri="{FF2B5EF4-FFF2-40B4-BE49-F238E27FC236}">
                <a16:creationId xmlns:a16="http://schemas.microsoft.com/office/drawing/2014/main" id="{6336AC9B-19CD-A2A0-A957-6213E413FAAB}"/>
              </a:ext>
              <a:ext uri="{C183D7F6-B498-43B3-948B-1728B52AA6E4}">
                <adec:decorative xmlns:adec="http://schemas.microsoft.com/office/drawing/2017/decorative" val="1"/>
              </a:ext>
            </a:extLst>
          </p:cNvPr>
          <p:cNvPicPr>
            <a:picLocks noChangeAspect="1"/>
          </p:cNvPicPr>
          <p:nvPr/>
        </p:nvPicPr>
        <p:blipFill rotWithShape="1">
          <a:blip r:embed="rId5">
            <a:alphaModFix amt="24000"/>
          </a:blip>
          <a:srcRect l="7587" t="2670" r="-7587" b="38590"/>
          <a:stretch>
            <a:fillRect/>
          </a:stretch>
        </p:blipFill>
        <p:spPr>
          <a:xfrm>
            <a:off x="3485576" y="5173820"/>
            <a:ext cx="2076450" cy="1219702"/>
          </a:xfrm>
          <a:prstGeom prst="rect">
            <a:avLst/>
          </a:prstGeom>
        </p:spPr>
      </p:pic>
      <p:sp>
        <p:nvSpPr>
          <p:cNvPr id="14" name="Rectangle: Rounded Corners 13">
            <a:extLst>
              <a:ext uri="{FF2B5EF4-FFF2-40B4-BE49-F238E27FC236}">
                <a16:creationId xmlns:a16="http://schemas.microsoft.com/office/drawing/2014/main" id="{9D6053FD-5B5E-0D5E-2BE0-19C134E5A5DA}"/>
              </a:ext>
              <a:ext uri="{C183D7F6-B498-43B3-948B-1728B52AA6E4}">
                <adec:decorative xmlns:adec="http://schemas.microsoft.com/office/drawing/2017/decorative" val="1"/>
              </a:ext>
            </a:extLst>
          </p:cNvPr>
          <p:cNvSpPr>
            <a:spLocks/>
          </p:cNvSpPr>
          <p:nvPr/>
        </p:nvSpPr>
        <p:spPr bwMode="auto">
          <a:xfrm>
            <a:off x="4508765" y="1682092"/>
            <a:ext cx="7094909"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cxnSp>
        <p:nvCxnSpPr>
          <p:cNvPr id="16" name="Straight Connector 15">
            <a:extLst>
              <a:ext uri="{FF2B5EF4-FFF2-40B4-BE49-F238E27FC236}">
                <a16:creationId xmlns:a16="http://schemas.microsoft.com/office/drawing/2014/main" id="{A1D5459F-29D9-5E3B-B7F4-E88EF1FC2BFD}"/>
              </a:ext>
            </a:extLst>
          </p:cNvPr>
          <p:cNvCxnSpPr>
            <a:cxnSpLocks/>
          </p:cNvCxnSpPr>
          <p:nvPr/>
        </p:nvCxnSpPr>
        <p:spPr>
          <a:xfrm>
            <a:off x="1375929" y="3541496"/>
            <a:ext cx="286587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42CCD3-581A-3FF0-E263-A406B25BED04}"/>
              </a:ext>
            </a:extLst>
          </p:cNvPr>
          <p:cNvCxnSpPr>
            <a:cxnSpLocks/>
          </p:cNvCxnSpPr>
          <p:nvPr/>
        </p:nvCxnSpPr>
        <p:spPr>
          <a:xfrm>
            <a:off x="1375929" y="4886716"/>
            <a:ext cx="286587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DEAF0F8-F28F-3808-1DB3-2994290D4A17}"/>
              </a:ext>
              <a:ext uri="{C183D7F6-B498-43B3-948B-1728B52AA6E4}">
                <adec:decorative xmlns:adec="http://schemas.microsoft.com/office/drawing/2017/decorative" val="1"/>
              </a:ext>
            </a:extLst>
          </p:cNvPr>
          <p:cNvSpPr>
            <a:spLocks/>
          </p:cNvSpPr>
          <p:nvPr/>
        </p:nvSpPr>
        <p:spPr bwMode="auto">
          <a:xfrm>
            <a:off x="588964" y="5207948"/>
            <a:ext cx="520700" cy="5207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pic>
        <p:nvPicPr>
          <p:cNvPr id="4" name="Picture 3">
            <a:extLst>
              <a:ext uri="{FF2B5EF4-FFF2-40B4-BE49-F238E27FC236}">
                <a16:creationId xmlns:a16="http://schemas.microsoft.com/office/drawing/2014/main" id="{6F50C56E-53FA-542E-E201-CF4A9EEBAEDE}"/>
              </a:ext>
            </a:extLst>
          </p:cNvPr>
          <p:cNvPicPr>
            <a:picLocks noChangeAspect="1"/>
          </p:cNvPicPr>
          <p:nvPr/>
        </p:nvPicPr>
        <p:blipFill rotWithShape="1">
          <a:blip r:embed="rId6">
            <a:extLst>
              <a:ext uri="{28A0092B-C50C-407E-A947-70E740481C1C}">
                <a14:useLocalDpi xmlns:a14="http://schemas.microsoft.com/office/drawing/2010/main" val="0"/>
              </a:ext>
            </a:extLst>
          </a:blip>
          <a:srcRect t="-11399" b="-14545"/>
          <a:stretch>
            <a:fillRect/>
          </a:stretch>
        </p:blipFill>
        <p:spPr>
          <a:xfrm>
            <a:off x="4645925" y="1819251"/>
            <a:ext cx="6820589" cy="4574272"/>
          </a:xfrm>
          <a:prstGeom prst="roundRect">
            <a:avLst>
              <a:gd name="adj" fmla="val 1914"/>
            </a:avLst>
          </a:prstGeom>
          <a:solidFill>
            <a:schemeClr val="bg1"/>
          </a:solidFill>
          <a:ln w="6350">
            <a:solidFill>
              <a:schemeClr val="bg1"/>
            </a:solidFill>
          </a:ln>
          <a:effectLst>
            <a:outerShdw blurRad="101600" algn="ctr" rotWithShape="0">
              <a:schemeClr val="bg1">
                <a:lumMod val="50000"/>
                <a:alpha val="5000"/>
              </a:schemeClr>
            </a:outerShdw>
          </a:effectLst>
        </p:spPr>
      </p:pic>
      <p:sp>
        <p:nvSpPr>
          <p:cNvPr id="22" name="Text ">
            <a:extLst>
              <a:ext uri="{FF2B5EF4-FFF2-40B4-BE49-F238E27FC236}">
                <a16:creationId xmlns:a16="http://schemas.microsoft.com/office/drawing/2014/main" id="{BF83FEEE-6E24-C71E-597F-B38830196799}"/>
              </a:ext>
            </a:extLst>
          </p:cNvPr>
          <p:cNvSpPr>
            <a:spLocks/>
          </p:cNvSpPr>
          <p:nvPr/>
        </p:nvSpPr>
        <p:spPr>
          <a:xfrm>
            <a:off x="1375930" y="2086620"/>
            <a:ext cx="2865870" cy="1133644"/>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6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Improve AI responses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Make every Copilot response smarter with structured, enriched, and context-aware SharePoint content.</a:t>
            </a:r>
          </a:p>
        </p:txBody>
      </p:sp>
      <p:sp>
        <p:nvSpPr>
          <p:cNvPr id="23" name="Oval 22">
            <a:extLst>
              <a:ext uri="{FF2B5EF4-FFF2-40B4-BE49-F238E27FC236}">
                <a16:creationId xmlns:a16="http://schemas.microsoft.com/office/drawing/2014/main" id="{A4CF13D8-9BEF-4623-A8B0-DFEEB8DC1B7D}"/>
              </a:ext>
              <a:ext uri="{C183D7F6-B498-43B3-948B-1728B52AA6E4}">
                <adec:decorative xmlns:adec="http://schemas.microsoft.com/office/drawing/2017/decorative" val="1"/>
              </a:ext>
            </a:extLst>
          </p:cNvPr>
          <p:cNvSpPr>
            <a:spLocks/>
          </p:cNvSpPr>
          <p:nvPr/>
        </p:nvSpPr>
        <p:spPr bwMode="auto">
          <a:xfrm>
            <a:off x="588263" y="2086620"/>
            <a:ext cx="520700" cy="5207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25" name="Oval 24">
            <a:extLst>
              <a:ext uri="{FF2B5EF4-FFF2-40B4-BE49-F238E27FC236}">
                <a16:creationId xmlns:a16="http://schemas.microsoft.com/office/drawing/2014/main" id="{E8F9B262-C332-A390-CCDD-2B7DE944A118}"/>
              </a:ext>
              <a:ext uri="{C183D7F6-B498-43B3-948B-1728B52AA6E4}">
                <adec:decorative xmlns:adec="http://schemas.microsoft.com/office/drawing/2017/decorative" val="1"/>
              </a:ext>
            </a:extLst>
          </p:cNvPr>
          <p:cNvSpPr>
            <a:spLocks/>
          </p:cNvSpPr>
          <p:nvPr/>
        </p:nvSpPr>
        <p:spPr bwMode="auto">
          <a:xfrm>
            <a:off x="588964" y="3953756"/>
            <a:ext cx="520700" cy="5207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38" name="Text ">
            <a:extLst>
              <a:ext uri="{FF2B5EF4-FFF2-40B4-BE49-F238E27FC236}">
                <a16:creationId xmlns:a16="http://schemas.microsoft.com/office/drawing/2014/main" id="{F80F182F-2133-4F18-83BD-9AE6C6963FE0}"/>
              </a:ext>
            </a:extLst>
          </p:cNvPr>
          <p:cNvSpPr>
            <a:spLocks/>
          </p:cNvSpPr>
          <p:nvPr/>
        </p:nvSpPr>
        <p:spPr>
          <a:xfrm>
            <a:off x="1375929" y="3862728"/>
            <a:ext cx="2865870" cy="702756"/>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6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Drive Business Processes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Streamline workflows and automate tasks at scale using natural language.</a:t>
            </a:r>
          </a:p>
        </p:txBody>
      </p:sp>
      <p:sp>
        <p:nvSpPr>
          <p:cNvPr id="42" name="Text ">
            <a:extLst>
              <a:ext uri="{FF2B5EF4-FFF2-40B4-BE49-F238E27FC236}">
                <a16:creationId xmlns:a16="http://schemas.microsoft.com/office/drawing/2014/main" id="{77F92058-BBBA-E9C0-2448-09F366B15DAA}"/>
              </a:ext>
            </a:extLst>
          </p:cNvPr>
          <p:cNvSpPr>
            <a:spLocks/>
          </p:cNvSpPr>
          <p:nvPr/>
        </p:nvSpPr>
        <p:spPr>
          <a:xfrm>
            <a:off x="1375929" y="5207948"/>
            <a:ext cx="2733363" cy="918200"/>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6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Keep Content Fresh</a:t>
            </a:r>
          </a:p>
          <a:p>
            <a:pPr marL="0" marR="0" lvl="0" indent="0" algn="l" defTabSz="914400"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Proactively monitor and improve content quality across your intranet.</a:t>
            </a:r>
          </a:p>
        </p:txBody>
      </p:sp>
      <p:sp>
        <p:nvSpPr>
          <p:cNvPr id="55" name="Freeform: Shape 54">
            <a:extLst>
              <a:ext uri="{FF2B5EF4-FFF2-40B4-BE49-F238E27FC236}">
                <a16:creationId xmlns:a16="http://schemas.microsoft.com/office/drawing/2014/main" id="{AAD1EA88-D8AA-6472-A7FD-17EAC5A32E67}"/>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8" name="Graphic 6">
            <a:extLst>
              <a:ext uri="{FF2B5EF4-FFF2-40B4-BE49-F238E27FC236}">
                <a16:creationId xmlns:a16="http://schemas.microsoft.com/office/drawing/2014/main" id="{780C4AE7-A6D7-04C4-3BA3-54AB8811A939}"/>
              </a:ext>
            </a:extLst>
          </p:cNvPr>
          <p:cNvSpPr>
            <a:spLocks noChangeAspect="1"/>
          </p:cNvSpPr>
          <p:nvPr/>
        </p:nvSpPr>
        <p:spPr>
          <a:xfrm>
            <a:off x="738824" y="4076946"/>
            <a:ext cx="198892" cy="274320"/>
          </a:xfrm>
          <a:custGeom>
            <a:avLst/>
            <a:gdLst>
              <a:gd name="connsiteX0" fmla="*/ 164409 w 220980"/>
              <a:gd name="connsiteY0" fmla="*/ 259050 h 304784"/>
              <a:gd name="connsiteX1" fmla="*/ 159990 w 220980"/>
              <a:gd name="connsiteY1" fmla="*/ 278237 h 304784"/>
              <a:gd name="connsiteX2" fmla="*/ 129205 w 220980"/>
              <a:gd name="connsiteY2" fmla="*/ 304678 h 304784"/>
              <a:gd name="connsiteX3" fmla="*/ 126568 w 220980"/>
              <a:gd name="connsiteY3" fmla="*/ 304785 h 304784"/>
              <a:gd name="connsiteX4" fmla="*/ 94397 w 220980"/>
              <a:gd name="connsiteY4" fmla="*/ 304785 h 304784"/>
              <a:gd name="connsiteX5" fmla="*/ 61676 w 220980"/>
              <a:gd name="connsiteY5" fmla="*/ 280751 h 304784"/>
              <a:gd name="connsiteX6" fmla="*/ 60975 w 220980"/>
              <a:gd name="connsiteY6" fmla="*/ 278206 h 304784"/>
              <a:gd name="connsiteX7" fmla="*/ 56556 w 220980"/>
              <a:gd name="connsiteY7" fmla="*/ 259050 h 304784"/>
              <a:gd name="connsiteX8" fmla="*/ 164409 w 220980"/>
              <a:gd name="connsiteY8" fmla="*/ 259050 h 304784"/>
              <a:gd name="connsiteX9" fmla="*/ 110490 w 220980"/>
              <a:gd name="connsiteY9" fmla="*/ 0 h 304784"/>
              <a:gd name="connsiteX10" fmla="*/ 220980 w 220980"/>
              <a:gd name="connsiteY10" fmla="*/ 110490 h 304784"/>
              <a:gd name="connsiteX11" fmla="*/ 178841 w 220980"/>
              <a:gd name="connsiteY11" fmla="*/ 199492 h 304784"/>
              <a:gd name="connsiteX12" fmla="*/ 177759 w 220980"/>
              <a:gd name="connsiteY12" fmla="*/ 201397 h 304784"/>
              <a:gd name="connsiteX13" fmla="*/ 169713 w 220980"/>
              <a:gd name="connsiteY13" fmla="*/ 236190 h 304784"/>
              <a:gd name="connsiteX14" fmla="*/ 121920 w 220980"/>
              <a:gd name="connsiteY14" fmla="*/ 236190 h 304784"/>
              <a:gd name="connsiteX15" fmla="*/ 121920 w 220980"/>
              <a:gd name="connsiteY15" fmla="*/ 133335 h 304784"/>
              <a:gd name="connsiteX16" fmla="*/ 110490 w 220980"/>
              <a:gd name="connsiteY16" fmla="*/ 121905 h 304784"/>
              <a:gd name="connsiteX17" fmla="*/ 99060 w 220980"/>
              <a:gd name="connsiteY17" fmla="*/ 133335 h 304784"/>
              <a:gd name="connsiteX18" fmla="*/ 99060 w 220980"/>
              <a:gd name="connsiteY18" fmla="*/ 236205 h 304784"/>
              <a:gd name="connsiteX19" fmla="*/ 51267 w 220980"/>
              <a:gd name="connsiteY19" fmla="*/ 236205 h 304784"/>
              <a:gd name="connsiteX20" fmla="*/ 43251 w 220980"/>
              <a:gd name="connsiteY20" fmla="*/ 201412 h 304784"/>
              <a:gd name="connsiteX21" fmla="*/ 42169 w 220980"/>
              <a:gd name="connsiteY21" fmla="*/ 199522 h 304784"/>
              <a:gd name="connsiteX22" fmla="*/ 0 w 220980"/>
              <a:gd name="connsiteY22" fmla="*/ 110475 h 304784"/>
              <a:gd name="connsiteX23" fmla="*/ 110490 w 220980"/>
              <a:gd name="connsiteY23" fmla="*/ 0 h 304784"/>
              <a:gd name="connsiteX24" fmla="*/ 99060 w 220980"/>
              <a:gd name="connsiteY24" fmla="*/ 72390 h 304784"/>
              <a:gd name="connsiteX25" fmla="*/ 99060 w 220980"/>
              <a:gd name="connsiteY25" fmla="*/ 95250 h 304784"/>
              <a:gd name="connsiteX26" fmla="*/ 110490 w 220980"/>
              <a:gd name="connsiteY26" fmla="*/ 106680 h 304784"/>
              <a:gd name="connsiteX27" fmla="*/ 121920 w 220980"/>
              <a:gd name="connsiteY27" fmla="*/ 95250 h 304784"/>
              <a:gd name="connsiteX28" fmla="*/ 121920 w 220980"/>
              <a:gd name="connsiteY28" fmla="*/ 72390 h 304784"/>
              <a:gd name="connsiteX29" fmla="*/ 110490 w 220980"/>
              <a:gd name="connsiteY29" fmla="*/ 60960 h 304784"/>
              <a:gd name="connsiteX30" fmla="*/ 99060 w 220980"/>
              <a:gd name="connsiteY30" fmla="*/ 72390 h 304784"/>
              <a:gd name="connsiteX31" fmla="*/ 175717 w 220980"/>
              <a:gd name="connsiteY31" fmla="*/ 94717 h 304784"/>
              <a:gd name="connsiteX32" fmla="*/ 159563 w 220980"/>
              <a:gd name="connsiteY32" fmla="*/ 94717 h 304784"/>
              <a:gd name="connsiteX33" fmla="*/ 143393 w 220980"/>
              <a:gd name="connsiteY33" fmla="*/ 110871 h 304784"/>
              <a:gd name="connsiteX34" fmla="*/ 143105 w 220980"/>
              <a:gd name="connsiteY34" fmla="*/ 127033 h 304784"/>
              <a:gd name="connsiteX35" fmla="*/ 159267 w 220980"/>
              <a:gd name="connsiteY35" fmla="*/ 127321 h 304784"/>
              <a:gd name="connsiteX36" fmla="*/ 159548 w 220980"/>
              <a:gd name="connsiteY36" fmla="*/ 127041 h 304784"/>
              <a:gd name="connsiteX37" fmla="*/ 175717 w 220980"/>
              <a:gd name="connsiteY37" fmla="*/ 110886 h 304784"/>
              <a:gd name="connsiteX38" fmla="*/ 175717 w 220980"/>
              <a:gd name="connsiteY38" fmla="*/ 94732 h 304784"/>
              <a:gd name="connsiteX39" fmla="*/ 61417 w 220980"/>
              <a:gd name="connsiteY39" fmla="*/ 94717 h 304784"/>
              <a:gd name="connsiteX40" fmla="*/ 45263 w 220980"/>
              <a:gd name="connsiteY40" fmla="*/ 95287 h 304784"/>
              <a:gd name="connsiteX41" fmla="*/ 45263 w 220980"/>
              <a:gd name="connsiteY41" fmla="*/ 110871 h 304784"/>
              <a:gd name="connsiteX42" fmla="*/ 61417 w 220980"/>
              <a:gd name="connsiteY42" fmla="*/ 127041 h 304784"/>
              <a:gd name="connsiteX43" fmla="*/ 77579 w 220980"/>
              <a:gd name="connsiteY43" fmla="*/ 127329 h 304784"/>
              <a:gd name="connsiteX44" fmla="*/ 77868 w 220980"/>
              <a:gd name="connsiteY44" fmla="*/ 111167 h 304784"/>
              <a:gd name="connsiteX45" fmla="*/ 77587 w 220980"/>
              <a:gd name="connsiteY45" fmla="*/ 110886 h 304784"/>
              <a:gd name="connsiteX46" fmla="*/ 61432 w 220980"/>
              <a:gd name="connsiteY46" fmla="*/ 94732 h 30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980" h="304784">
                <a:moveTo>
                  <a:pt x="164409" y="259050"/>
                </a:moveTo>
                <a:lnTo>
                  <a:pt x="159990" y="278237"/>
                </a:lnTo>
                <a:cubicBezTo>
                  <a:pt x="156605" y="292829"/>
                  <a:pt x="144140" y="303534"/>
                  <a:pt x="129205" y="304678"/>
                </a:cubicBezTo>
                <a:lnTo>
                  <a:pt x="126568" y="304785"/>
                </a:lnTo>
                <a:lnTo>
                  <a:pt x="94397" y="304785"/>
                </a:lnTo>
                <a:cubicBezTo>
                  <a:pt x="79410" y="304785"/>
                  <a:pt x="66159" y="295053"/>
                  <a:pt x="61676" y="280751"/>
                </a:cubicBezTo>
                <a:lnTo>
                  <a:pt x="60975" y="278206"/>
                </a:lnTo>
                <a:lnTo>
                  <a:pt x="56556" y="259050"/>
                </a:lnTo>
                <a:lnTo>
                  <a:pt x="164409" y="259050"/>
                </a:lnTo>
                <a:close/>
                <a:moveTo>
                  <a:pt x="110490" y="0"/>
                </a:moveTo>
                <a:cubicBezTo>
                  <a:pt x="171513" y="0"/>
                  <a:pt x="220980" y="49468"/>
                  <a:pt x="220980" y="110490"/>
                </a:cubicBezTo>
                <a:cubicBezTo>
                  <a:pt x="220980" y="143043"/>
                  <a:pt x="206715" y="172867"/>
                  <a:pt x="178841" y="199492"/>
                </a:cubicBezTo>
                <a:cubicBezTo>
                  <a:pt x="178302" y="200007"/>
                  <a:pt x="177925" y="200670"/>
                  <a:pt x="177759" y="201397"/>
                </a:cubicBezTo>
                <a:lnTo>
                  <a:pt x="169713" y="236190"/>
                </a:lnTo>
                <a:lnTo>
                  <a:pt x="121920" y="236190"/>
                </a:lnTo>
                <a:lnTo>
                  <a:pt x="121920" y="133335"/>
                </a:lnTo>
                <a:cubicBezTo>
                  <a:pt x="121920" y="127022"/>
                  <a:pt x="116802" y="121905"/>
                  <a:pt x="110490" y="121905"/>
                </a:cubicBezTo>
                <a:cubicBezTo>
                  <a:pt x="104178" y="121905"/>
                  <a:pt x="99060" y="127022"/>
                  <a:pt x="99060" y="133335"/>
                </a:cubicBezTo>
                <a:lnTo>
                  <a:pt x="99060" y="236205"/>
                </a:lnTo>
                <a:lnTo>
                  <a:pt x="51267" y="236205"/>
                </a:lnTo>
                <a:lnTo>
                  <a:pt x="43251" y="201412"/>
                </a:lnTo>
                <a:cubicBezTo>
                  <a:pt x="43082" y="200689"/>
                  <a:pt x="42706" y="200033"/>
                  <a:pt x="42169" y="199522"/>
                </a:cubicBezTo>
                <a:cubicBezTo>
                  <a:pt x="14280" y="172867"/>
                  <a:pt x="0" y="143043"/>
                  <a:pt x="0" y="110475"/>
                </a:cubicBezTo>
                <a:cubicBezTo>
                  <a:pt x="8" y="49459"/>
                  <a:pt x="49474" y="0"/>
                  <a:pt x="110490" y="0"/>
                </a:cubicBezTo>
                <a:close/>
                <a:moveTo>
                  <a:pt x="99060" y="72390"/>
                </a:moveTo>
                <a:lnTo>
                  <a:pt x="99060" y="95250"/>
                </a:lnTo>
                <a:cubicBezTo>
                  <a:pt x="99060" y="101563"/>
                  <a:pt x="104178" y="106680"/>
                  <a:pt x="110490" y="106680"/>
                </a:cubicBezTo>
                <a:cubicBezTo>
                  <a:pt x="116802" y="106680"/>
                  <a:pt x="121920" y="101563"/>
                  <a:pt x="121920" y="95250"/>
                </a:cubicBezTo>
                <a:lnTo>
                  <a:pt x="121920" y="72390"/>
                </a:lnTo>
                <a:cubicBezTo>
                  <a:pt x="121920" y="66077"/>
                  <a:pt x="116802" y="60960"/>
                  <a:pt x="110490" y="60960"/>
                </a:cubicBezTo>
                <a:cubicBezTo>
                  <a:pt x="104178" y="60960"/>
                  <a:pt x="99060" y="66077"/>
                  <a:pt x="99060" y="72390"/>
                </a:cubicBezTo>
                <a:close/>
                <a:moveTo>
                  <a:pt x="175717" y="94717"/>
                </a:moveTo>
                <a:cubicBezTo>
                  <a:pt x="171255" y="90260"/>
                  <a:pt x="164025" y="90260"/>
                  <a:pt x="159563" y="94717"/>
                </a:cubicBezTo>
                <a:lnTo>
                  <a:pt x="143393" y="110871"/>
                </a:lnTo>
                <a:cubicBezTo>
                  <a:pt x="138850" y="115254"/>
                  <a:pt x="138722" y="122490"/>
                  <a:pt x="143105" y="127033"/>
                </a:cubicBezTo>
                <a:cubicBezTo>
                  <a:pt x="147488" y="131576"/>
                  <a:pt x="154724" y="131704"/>
                  <a:pt x="159267" y="127321"/>
                </a:cubicBezTo>
                <a:cubicBezTo>
                  <a:pt x="159362" y="127230"/>
                  <a:pt x="159456" y="127135"/>
                  <a:pt x="159548" y="127041"/>
                </a:cubicBezTo>
                <a:lnTo>
                  <a:pt x="175717" y="110886"/>
                </a:lnTo>
                <a:cubicBezTo>
                  <a:pt x="180175" y="106424"/>
                  <a:pt x="180175" y="99194"/>
                  <a:pt x="175717" y="94732"/>
                </a:cubicBezTo>
                <a:close/>
                <a:moveTo>
                  <a:pt x="61417" y="94717"/>
                </a:moveTo>
                <a:cubicBezTo>
                  <a:pt x="56799" y="90413"/>
                  <a:pt x="49566" y="90668"/>
                  <a:pt x="45263" y="95287"/>
                </a:cubicBezTo>
                <a:cubicBezTo>
                  <a:pt x="41173" y="99676"/>
                  <a:pt x="41173" y="106481"/>
                  <a:pt x="45263" y="110871"/>
                </a:cubicBezTo>
                <a:lnTo>
                  <a:pt x="61417" y="127041"/>
                </a:lnTo>
                <a:cubicBezTo>
                  <a:pt x="65801" y="131584"/>
                  <a:pt x="73036" y="131712"/>
                  <a:pt x="77579" y="127329"/>
                </a:cubicBezTo>
                <a:cubicBezTo>
                  <a:pt x="82122" y="122946"/>
                  <a:pt x="82250" y="115710"/>
                  <a:pt x="77868" y="111167"/>
                </a:cubicBezTo>
                <a:cubicBezTo>
                  <a:pt x="77776" y="111072"/>
                  <a:pt x="77682" y="110978"/>
                  <a:pt x="77587" y="110886"/>
                </a:cubicBezTo>
                <a:lnTo>
                  <a:pt x="61432" y="94732"/>
                </a:ln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9" name="Graphic 21">
            <a:extLst>
              <a:ext uri="{FF2B5EF4-FFF2-40B4-BE49-F238E27FC236}">
                <a16:creationId xmlns:a16="http://schemas.microsoft.com/office/drawing/2014/main" id="{82BC8125-8E1C-0CC7-016B-D5BA7C43B39A}"/>
              </a:ext>
            </a:extLst>
          </p:cNvPr>
          <p:cNvSpPr>
            <a:spLocks noChangeAspect="1"/>
          </p:cNvSpPr>
          <p:nvPr/>
        </p:nvSpPr>
        <p:spPr>
          <a:xfrm>
            <a:off x="741928" y="5331138"/>
            <a:ext cx="214773" cy="274320"/>
          </a:xfrm>
          <a:custGeom>
            <a:avLst/>
            <a:gdLst>
              <a:gd name="connsiteX0" fmla="*/ 198908 w 274324"/>
              <a:gd name="connsiteY0" fmla="*/ 69072 h 350382"/>
              <a:gd name="connsiteX1" fmla="*/ 201788 w 274324"/>
              <a:gd name="connsiteY1" fmla="*/ 90423 h 350382"/>
              <a:gd name="connsiteX2" fmla="*/ 222004 w 274324"/>
              <a:gd name="connsiteY2" fmla="*/ 239974 h 350382"/>
              <a:gd name="connsiteX3" fmla="*/ 153675 w 274324"/>
              <a:gd name="connsiteY3" fmla="*/ 280725 h 350382"/>
              <a:gd name="connsiteX4" fmla="*/ 164480 w 274324"/>
              <a:gd name="connsiteY4" fmla="*/ 269904 h 350382"/>
              <a:gd name="connsiteX5" fmla="*/ 164105 w 274324"/>
              <a:gd name="connsiteY5" fmla="*/ 248355 h 350382"/>
              <a:gd name="connsiteX6" fmla="*/ 142931 w 274324"/>
              <a:gd name="connsiteY6" fmla="*/ 248355 h 350382"/>
              <a:gd name="connsiteX7" fmla="*/ 104831 w 274324"/>
              <a:gd name="connsiteY7" fmla="*/ 286455 h 350382"/>
              <a:gd name="connsiteX8" fmla="*/ 104831 w 274324"/>
              <a:gd name="connsiteY8" fmla="*/ 308004 h 350382"/>
              <a:gd name="connsiteX9" fmla="*/ 142931 w 274324"/>
              <a:gd name="connsiteY9" fmla="*/ 346104 h 350382"/>
              <a:gd name="connsiteX10" fmla="*/ 164480 w 274324"/>
              <a:gd name="connsiteY10" fmla="*/ 345729 h 350382"/>
              <a:gd name="connsiteX11" fmla="*/ 164480 w 274324"/>
              <a:gd name="connsiteY11" fmla="*/ 324555 h 350382"/>
              <a:gd name="connsiteX12" fmla="*/ 151633 w 274324"/>
              <a:gd name="connsiteY12" fmla="*/ 311723 h 350382"/>
              <a:gd name="connsiteX13" fmla="*/ 273545 w 274324"/>
              <a:gd name="connsiteY13" fmla="*/ 160821 h 350382"/>
              <a:gd name="connsiteX14" fmla="*/ 220259 w 274324"/>
              <a:gd name="connsiteY14" fmla="*/ 66191 h 350382"/>
              <a:gd name="connsiteX15" fmla="*/ 198908 w 274324"/>
              <a:gd name="connsiteY15" fmla="*/ 69072 h 350382"/>
              <a:gd name="connsiteX16" fmla="*/ 169494 w 274324"/>
              <a:gd name="connsiteY16" fmla="*/ 42615 h 350382"/>
              <a:gd name="connsiteX17" fmla="*/ 131394 w 274324"/>
              <a:gd name="connsiteY17" fmla="*/ 4515 h 350382"/>
              <a:gd name="connsiteX18" fmla="*/ 109842 w 274324"/>
              <a:gd name="connsiteY18" fmla="*/ 4413 h 350382"/>
              <a:gd name="connsiteX19" fmla="*/ 108565 w 274324"/>
              <a:gd name="connsiteY19" fmla="*/ 24632 h 350382"/>
              <a:gd name="connsiteX20" fmla="*/ 109830 w 274324"/>
              <a:gd name="connsiteY20" fmla="*/ 26064 h 350382"/>
              <a:gd name="connsiteX21" fmla="*/ 122677 w 274324"/>
              <a:gd name="connsiteY21" fmla="*/ 38912 h 350382"/>
              <a:gd name="connsiteX22" fmla="*/ 781 w 274324"/>
              <a:gd name="connsiteY22" fmla="*/ 189827 h 350382"/>
              <a:gd name="connsiteX23" fmla="*/ 49860 w 274324"/>
              <a:gd name="connsiteY23" fmla="*/ 281106 h 350382"/>
              <a:gd name="connsiteX24" fmla="*/ 71268 w 274324"/>
              <a:gd name="connsiteY24" fmla="*/ 278612 h 350382"/>
              <a:gd name="connsiteX25" fmla="*/ 69261 w 274324"/>
              <a:gd name="connsiteY25" fmla="*/ 257606 h 350382"/>
              <a:gd name="connsiteX26" fmla="*/ 54925 w 274324"/>
              <a:gd name="connsiteY26" fmla="*/ 107377 h 350382"/>
              <a:gd name="connsiteX27" fmla="*/ 120620 w 274324"/>
              <a:gd name="connsiteY27" fmla="*/ 69910 h 350382"/>
              <a:gd name="connsiteX28" fmla="*/ 109830 w 274324"/>
              <a:gd name="connsiteY28" fmla="*/ 80715 h 350382"/>
              <a:gd name="connsiteX29" fmla="*/ 109866 w 274324"/>
              <a:gd name="connsiteY29" fmla="*/ 102268 h 350382"/>
              <a:gd name="connsiteX30" fmla="*/ 129947 w 274324"/>
              <a:gd name="connsiteY30" fmla="*/ 103529 h 350382"/>
              <a:gd name="connsiteX31" fmla="*/ 131379 w 274324"/>
              <a:gd name="connsiteY31" fmla="*/ 102264 h 350382"/>
              <a:gd name="connsiteX32" fmla="*/ 169479 w 274324"/>
              <a:gd name="connsiteY32" fmla="*/ 64164 h 350382"/>
              <a:gd name="connsiteX33" fmla="*/ 170744 w 274324"/>
              <a:gd name="connsiteY33" fmla="*/ 44048 h 350382"/>
              <a:gd name="connsiteX34" fmla="*/ 169479 w 274324"/>
              <a:gd name="connsiteY34" fmla="*/ 42615 h 35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4324" h="350382">
                <a:moveTo>
                  <a:pt x="198908" y="69072"/>
                </a:moveTo>
                <a:cubicBezTo>
                  <a:pt x="193810" y="75764"/>
                  <a:pt x="195099" y="85321"/>
                  <a:pt x="201788" y="90423"/>
                </a:cubicBezTo>
                <a:cubicBezTo>
                  <a:pt x="248668" y="126138"/>
                  <a:pt x="257719" y="193095"/>
                  <a:pt x="222004" y="239974"/>
                </a:cubicBezTo>
                <a:cubicBezTo>
                  <a:pt x="205331" y="261858"/>
                  <a:pt x="180853" y="276456"/>
                  <a:pt x="153675" y="280725"/>
                </a:cubicBezTo>
                <a:lnTo>
                  <a:pt x="164480" y="269904"/>
                </a:lnTo>
                <a:cubicBezTo>
                  <a:pt x="170328" y="263850"/>
                  <a:pt x="170160" y="254203"/>
                  <a:pt x="164105" y="248355"/>
                </a:cubicBezTo>
                <a:cubicBezTo>
                  <a:pt x="158200" y="242651"/>
                  <a:pt x="148837" y="242651"/>
                  <a:pt x="142931" y="248355"/>
                </a:cubicBezTo>
                <a:lnTo>
                  <a:pt x="104831" y="286455"/>
                </a:lnTo>
                <a:cubicBezTo>
                  <a:pt x="98882" y="292406"/>
                  <a:pt x="98882" y="302053"/>
                  <a:pt x="104831" y="308004"/>
                </a:cubicBezTo>
                <a:lnTo>
                  <a:pt x="142931" y="346104"/>
                </a:lnTo>
                <a:cubicBezTo>
                  <a:pt x="148986" y="351952"/>
                  <a:pt x="158633" y="351784"/>
                  <a:pt x="164480" y="345729"/>
                </a:cubicBezTo>
                <a:cubicBezTo>
                  <a:pt x="170185" y="339824"/>
                  <a:pt x="170185" y="330460"/>
                  <a:pt x="164480" y="324555"/>
                </a:cubicBezTo>
                <a:lnTo>
                  <a:pt x="151633" y="311723"/>
                </a:lnTo>
                <a:cubicBezTo>
                  <a:pt x="226969" y="303717"/>
                  <a:pt x="281551" y="236157"/>
                  <a:pt x="273545" y="160821"/>
                </a:cubicBezTo>
                <a:cubicBezTo>
                  <a:pt x="269559" y="123290"/>
                  <a:pt x="250283" y="89061"/>
                  <a:pt x="220259" y="66191"/>
                </a:cubicBezTo>
                <a:cubicBezTo>
                  <a:pt x="213567" y="61094"/>
                  <a:pt x="204010" y="62383"/>
                  <a:pt x="198908" y="69072"/>
                </a:cubicBezTo>
                <a:close/>
                <a:moveTo>
                  <a:pt x="169494" y="42615"/>
                </a:moveTo>
                <a:lnTo>
                  <a:pt x="131394" y="4515"/>
                </a:lnTo>
                <a:cubicBezTo>
                  <a:pt x="125471" y="-1465"/>
                  <a:pt x="115822" y="-1511"/>
                  <a:pt x="109842" y="4413"/>
                </a:cubicBezTo>
                <a:cubicBezTo>
                  <a:pt x="104350" y="9853"/>
                  <a:pt x="103801" y="18544"/>
                  <a:pt x="108565" y="24632"/>
                </a:cubicBezTo>
                <a:lnTo>
                  <a:pt x="109830" y="26064"/>
                </a:lnTo>
                <a:lnTo>
                  <a:pt x="122677" y="38912"/>
                </a:lnTo>
                <a:cubicBezTo>
                  <a:pt x="47342" y="46925"/>
                  <a:pt x="-7233" y="114492"/>
                  <a:pt x="781" y="189827"/>
                </a:cubicBezTo>
                <a:cubicBezTo>
                  <a:pt x="4575" y="225501"/>
                  <a:pt x="22194" y="258267"/>
                  <a:pt x="49860" y="281106"/>
                </a:cubicBezTo>
                <a:cubicBezTo>
                  <a:pt x="56460" y="286329"/>
                  <a:pt x="66045" y="285213"/>
                  <a:pt x="71268" y="278612"/>
                </a:cubicBezTo>
                <a:cubicBezTo>
                  <a:pt x="76340" y="272204"/>
                  <a:pt x="75454" y="262937"/>
                  <a:pt x="69261" y="257606"/>
                </a:cubicBezTo>
                <a:cubicBezTo>
                  <a:pt x="23817" y="220080"/>
                  <a:pt x="17399" y="152820"/>
                  <a:pt x="54925" y="107377"/>
                </a:cubicBezTo>
                <a:cubicBezTo>
                  <a:pt x="71515" y="87286"/>
                  <a:pt x="94882" y="73960"/>
                  <a:pt x="120620" y="69910"/>
                </a:cubicBezTo>
                <a:lnTo>
                  <a:pt x="109830" y="80715"/>
                </a:lnTo>
                <a:cubicBezTo>
                  <a:pt x="103888" y="86677"/>
                  <a:pt x="103905" y="96326"/>
                  <a:pt x="109866" y="102268"/>
                </a:cubicBezTo>
                <a:cubicBezTo>
                  <a:pt x="115292" y="107675"/>
                  <a:pt x="123887" y="108214"/>
                  <a:pt x="129947" y="103529"/>
                </a:cubicBezTo>
                <a:lnTo>
                  <a:pt x="131379" y="102264"/>
                </a:lnTo>
                <a:lnTo>
                  <a:pt x="169479" y="64164"/>
                </a:lnTo>
                <a:cubicBezTo>
                  <a:pt x="174908" y="58735"/>
                  <a:pt x="175450" y="50114"/>
                  <a:pt x="170744" y="44048"/>
                </a:cubicBezTo>
                <a:lnTo>
                  <a:pt x="169479" y="42615"/>
                </a:ln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13" name="Graphic 10">
            <a:extLst>
              <a:ext uri="{FF2B5EF4-FFF2-40B4-BE49-F238E27FC236}">
                <a16:creationId xmlns:a16="http://schemas.microsoft.com/office/drawing/2014/main" id="{FD0B5552-F16E-8B48-FA32-04995E8C3E10}"/>
              </a:ext>
            </a:extLst>
          </p:cNvPr>
          <p:cNvSpPr/>
          <p:nvPr/>
        </p:nvSpPr>
        <p:spPr>
          <a:xfrm>
            <a:off x="745688" y="2244074"/>
            <a:ext cx="205791" cy="205740"/>
          </a:xfrm>
          <a:custGeom>
            <a:avLst/>
            <a:gdLst>
              <a:gd name="connsiteX0" fmla="*/ 64794 w 205791"/>
              <a:gd name="connsiteY0" fmla="*/ 145587 h 205740"/>
              <a:gd name="connsiteX1" fmla="*/ 74349 w 205791"/>
              <a:gd name="connsiteY1" fmla="*/ 148604 h 205740"/>
              <a:gd name="connsiteX2" fmla="*/ 74349 w 205791"/>
              <a:gd name="connsiteY2" fmla="*/ 148558 h 205740"/>
              <a:gd name="connsiteX3" fmla="*/ 89517 w 205791"/>
              <a:gd name="connsiteY3" fmla="*/ 138591 h 205740"/>
              <a:gd name="connsiteX4" fmla="*/ 96523 w 205791"/>
              <a:gd name="connsiteY4" fmla="*/ 117286 h 205740"/>
              <a:gd name="connsiteX5" fmla="*/ 117292 w 205791"/>
              <a:gd name="connsiteY5" fmla="*/ 96575 h 205740"/>
              <a:gd name="connsiteX6" fmla="*/ 137614 w 205791"/>
              <a:gd name="connsiteY6" fmla="*/ 89968 h 205740"/>
              <a:gd name="connsiteX7" fmla="*/ 147708 w 205791"/>
              <a:gd name="connsiteY7" fmla="*/ 68940 h 205740"/>
              <a:gd name="connsiteX8" fmla="*/ 137020 w 205791"/>
              <a:gd name="connsiteY8" fmla="*/ 58650 h 205740"/>
              <a:gd name="connsiteX9" fmla="*/ 116960 w 205791"/>
              <a:gd name="connsiteY9" fmla="*/ 52135 h 205740"/>
              <a:gd name="connsiteX10" fmla="*/ 96135 w 205791"/>
              <a:gd name="connsiteY10" fmla="*/ 31298 h 205740"/>
              <a:gd name="connsiteX11" fmla="*/ 89528 w 205791"/>
              <a:gd name="connsiteY11" fmla="*/ 10987 h 205740"/>
              <a:gd name="connsiteX12" fmla="*/ 68413 w 205791"/>
              <a:gd name="connsiteY12" fmla="*/ 963 h 205740"/>
              <a:gd name="connsiteX13" fmla="*/ 58302 w 205791"/>
              <a:gd name="connsiteY13" fmla="*/ 11238 h 205740"/>
              <a:gd name="connsiteX14" fmla="*/ 51638 w 205791"/>
              <a:gd name="connsiteY14" fmla="*/ 31721 h 205740"/>
              <a:gd name="connsiteX15" fmla="*/ 31407 w 205791"/>
              <a:gd name="connsiteY15" fmla="*/ 52135 h 205740"/>
              <a:gd name="connsiteX16" fmla="*/ 11096 w 205791"/>
              <a:gd name="connsiteY16" fmla="*/ 58662 h 205740"/>
              <a:gd name="connsiteX17" fmla="*/ 918 w 205791"/>
              <a:gd name="connsiteY17" fmla="*/ 79667 h 205740"/>
              <a:gd name="connsiteX18" fmla="*/ 11290 w 205791"/>
              <a:gd name="connsiteY18" fmla="*/ 89911 h 205740"/>
              <a:gd name="connsiteX19" fmla="*/ 31338 w 205791"/>
              <a:gd name="connsiteY19" fmla="*/ 96415 h 205740"/>
              <a:gd name="connsiteX20" fmla="*/ 52164 w 205791"/>
              <a:gd name="connsiteY20" fmla="*/ 117286 h 205740"/>
              <a:gd name="connsiteX21" fmla="*/ 58770 w 205791"/>
              <a:gd name="connsiteY21" fmla="*/ 137574 h 205740"/>
              <a:gd name="connsiteX22" fmla="*/ 64794 w 205791"/>
              <a:gd name="connsiteY22" fmla="*/ 145575 h 205740"/>
              <a:gd name="connsiteX23" fmla="*/ 152428 w 205791"/>
              <a:gd name="connsiteY23" fmla="*/ 203274 h 205740"/>
              <a:gd name="connsiteX24" fmla="*/ 147741 w 205791"/>
              <a:gd name="connsiteY24" fmla="*/ 196999 h 205740"/>
              <a:gd name="connsiteX25" fmla="*/ 143992 w 205791"/>
              <a:gd name="connsiteY25" fmla="*/ 185489 h 205740"/>
              <a:gd name="connsiteX26" fmla="*/ 134608 w 205791"/>
              <a:gd name="connsiteY26" fmla="*/ 176082 h 205740"/>
              <a:gd name="connsiteX27" fmla="*/ 123281 w 205791"/>
              <a:gd name="connsiteY27" fmla="*/ 172390 h 205740"/>
              <a:gd name="connsiteX28" fmla="*/ 114354 w 205791"/>
              <a:gd name="connsiteY28" fmla="*/ 160011 h 205740"/>
              <a:gd name="connsiteX29" fmla="*/ 123167 w 205791"/>
              <a:gd name="connsiteY29" fmla="*/ 147667 h 205740"/>
              <a:gd name="connsiteX30" fmla="*/ 134665 w 205791"/>
              <a:gd name="connsiteY30" fmla="*/ 143941 h 205740"/>
              <a:gd name="connsiteX31" fmla="*/ 143809 w 205791"/>
              <a:gd name="connsiteY31" fmla="*/ 134580 h 205740"/>
              <a:gd name="connsiteX32" fmla="*/ 147513 w 205791"/>
              <a:gd name="connsiteY32" fmla="*/ 123241 h 205740"/>
              <a:gd name="connsiteX33" fmla="*/ 164087 w 205791"/>
              <a:gd name="connsiteY33" fmla="*/ 115077 h 205740"/>
              <a:gd name="connsiteX34" fmla="*/ 172167 w 205791"/>
              <a:gd name="connsiteY34" fmla="*/ 123001 h 205740"/>
              <a:gd name="connsiteX35" fmla="*/ 175928 w 205791"/>
              <a:gd name="connsiteY35" fmla="*/ 134591 h 205740"/>
              <a:gd name="connsiteX36" fmla="*/ 185300 w 205791"/>
              <a:gd name="connsiteY36" fmla="*/ 143918 h 205740"/>
              <a:gd name="connsiteX37" fmla="*/ 196639 w 205791"/>
              <a:gd name="connsiteY37" fmla="*/ 147610 h 205740"/>
              <a:gd name="connsiteX38" fmla="*/ 205193 w 205791"/>
              <a:gd name="connsiteY38" fmla="*/ 163950 h 205740"/>
              <a:gd name="connsiteX39" fmla="*/ 197085 w 205791"/>
              <a:gd name="connsiteY39" fmla="*/ 172356 h 205740"/>
              <a:gd name="connsiteX40" fmla="*/ 185495 w 205791"/>
              <a:gd name="connsiteY40" fmla="*/ 176116 h 205740"/>
              <a:gd name="connsiteX41" fmla="*/ 176145 w 205791"/>
              <a:gd name="connsiteY41" fmla="*/ 185512 h 205740"/>
              <a:gd name="connsiteX42" fmla="*/ 172464 w 205791"/>
              <a:gd name="connsiteY42" fmla="*/ 196816 h 205740"/>
              <a:gd name="connsiteX43" fmla="*/ 167607 w 205791"/>
              <a:gd name="connsiteY43" fmla="*/ 203331 h 205740"/>
              <a:gd name="connsiteX44" fmla="*/ 152428 w 205791"/>
              <a:gd name="connsiteY44" fmla="*/ 203274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5791" h="205740">
                <a:moveTo>
                  <a:pt x="64794" y="145587"/>
                </a:moveTo>
                <a:cubicBezTo>
                  <a:pt x="67594" y="147564"/>
                  <a:pt x="70932" y="148616"/>
                  <a:pt x="74349" y="148604"/>
                </a:cubicBezTo>
                <a:lnTo>
                  <a:pt x="74349" y="148558"/>
                </a:lnTo>
                <a:cubicBezTo>
                  <a:pt x="80943" y="148570"/>
                  <a:pt x="86910" y="144649"/>
                  <a:pt x="89517" y="138591"/>
                </a:cubicBezTo>
                <a:lnTo>
                  <a:pt x="96523" y="117286"/>
                </a:lnTo>
                <a:cubicBezTo>
                  <a:pt x="99806" y="107502"/>
                  <a:pt x="107499" y="99830"/>
                  <a:pt x="117292" y="96575"/>
                </a:cubicBezTo>
                <a:lnTo>
                  <a:pt x="137614" y="89968"/>
                </a:lnTo>
                <a:cubicBezTo>
                  <a:pt x="146209" y="86948"/>
                  <a:pt x="150728" y="77534"/>
                  <a:pt x="147708" y="68940"/>
                </a:cubicBezTo>
                <a:cubicBezTo>
                  <a:pt x="145976" y="64011"/>
                  <a:pt x="142011" y="60194"/>
                  <a:pt x="137020" y="58650"/>
                </a:cubicBezTo>
                <a:lnTo>
                  <a:pt x="116960" y="52135"/>
                </a:lnTo>
                <a:cubicBezTo>
                  <a:pt x="107120" y="48863"/>
                  <a:pt x="99402" y="41140"/>
                  <a:pt x="96135" y="31298"/>
                </a:cubicBezTo>
                <a:lnTo>
                  <a:pt x="89528" y="10987"/>
                </a:lnTo>
                <a:cubicBezTo>
                  <a:pt x="86466" y="2388"/>
                  <a:pt x="77012" y="-2100"/>
                  <a:pt x="68413" y="963"/>
                </a:cubicBezTo>
                <a:cubicBezTo>
                  <a:pt x="63648" y="2660"/>
                  <a:pt x="59922" y="6446"/>
                  <a:pt x="58302" y="11238"/>
                </a:cubicBezTo>
                <a:lnTo>
                  <a:pt x="51638" y="31721"/>
                </a:lnTo>
                <a:cubicBezTo>
                  <a:pt x="48382" y="41268"/>
                  <a:pt x="40924" y="48793"/>
                  <a:pt x="31407" y="52135"/>
                </a:cubicBezTo>
                <a:lnTo>
                  <a:pt x="11096" y="58662"/>
                </a:lnTo>
                <a:cubicBezTo>
                  <a:pt x="2484" y="61651"/>
                  <a:pt x="-2072" y="71056"/>
                  <a:pt x="918" y="79667"/>
                </a:cubicBezTo>
                <a:cubicBezTo>
                  <a:pt x="2598" y="84506"/>
                  <a:pt x="6430" y="88291"/>
                  <a:pt x="11290" y="89911"/>
                </a:cubicBezTo>
                <a:lnTo>
                  <a:pt x="31338" y="96415"/>
                </a:lnTo>
                <a:cubicBezTo>
                  <a:pt x="41175" y="99711"/>
                  <a:pt x="48889" y="107442"/>
                  <a:pt x="52164" y="117286"/>
                </a:cubicBezTo>
                <a:lnTo>
                  <a:pt x="58770" y="137574"/>
                </a:lnTo>
                <a:cubicBezTo>
                  <a:pt x="59902" y="140809"/>
                  <a:pt x="62005" y="143609"/>
                  <a:pt x="64794" y="145575"/>
                </a:cubicBezTo>
                <a:close/>
                <a:moveTo>
                  <a:pt x="152428" y="203274"/>
                </a:moveTo>
                <a:cubicBezTo>
                  <a:pt x="150250" y="201722"/>
                  <a:pt x="148611" y="199527"/>
                  <a:pt x="147741" y="196999"/>
                </a:cubicBezTo>
                <a:lnTo>
                  <a:pt x="143992" y="185489"/>
                </a:lnTo>
                <a:cubicBezTo>
                  <a:pt x="142529" y="181045"/>
                  <a:pt x="139049" y="177555"/>
                  <a:pt x="134608" y="176082"/>
                </a:cubicBezTo>
                <a:lnTo>
                  <a:pt x="123281" y="172390"/>
                </a:lnTo>
                <a:cubicBezTo>
                  <a:pt x="117965" y="170597"/>
                  <a:pt x="114377" y="165621"/>
                  <a:pt x="114354" y="160011"/>
                </a:cubicBezTo>
                <a:cubicBezTo>
                  <a:pt x="114358" y="154438"/>
                  <a:pt x="117896" y="149481"/>
                  <a:pt x="123167" y="147667"/>
                </a:cubicBezTo>
                <a:lnTo>
                  <a:pt x="134665" y="143941"/>
                </a:lnTo>
                <a:cubicBezTo>
                  <a:pt x="138997" y="142402"/>
                  <a:pt x="142374" y="138946"/>
                  <a:pt x="143809" y="134580"/>
                </a:cubicBezTo>
                <a:lnTo>
                  <a:pt x="147513" y="123241"/>
                </a:lnTo>
                <a:cubicBezTo>
                  <a:pt x="149835" y="116409"/>
                  <a:pt x="157256" y="112754"/>
                  <a:pt x="164087" y="115077"/>
                </a:cubicBezTo>
                <a:cubicBezTo>
                  <a:pt x="167844" y="116353"/>
                  <a:pt x="170817" y="119269"/>
                  <a:pt x="172167" y="123001"/>
                </a:cubicBezTo>
                <a:lnTo>
                  <a:pt x="175928" y="134591"/>
                </a:lnTo>
                <a:cubicBezTo>
                  <a:pt x="177420" y="138995"/>
                  <a:pt x="180888" y="142447"/>
                  <a:pt x="185300" y="143918"/>
                </a:cubicBezTo>
                <a:lnTo>
                  <a:pt x="196639" y="147610"/>
                </a:lnTo>
                <a:cubicBezTo>
                  <a:pt x="203513" y="149760"/>
                  <a:pt x="207343" y="157075"/>
                  <a:pt x="205193" y="163950"/>
                </a:cubicBezTo>
                <a:cubicBezTo>
                  <a:pt x="203967" y="167873"/>
                  <a:pt x="200962" y="170989"/>
                  <a:pt x="197085" y="172356"/>
                </a:cubicBezTo>
                <a:lnTo>
                  <a:pt x="185495" y="176116"/>
                </a:lnTo>
                <a:cubicBezTo>
                  <a:pt x="181077" y="177608"/>
                  <a:pt x="177615" y="181086"/>
                  <a:pt x="176145" y="185512"/>
                </a:cubicBezTo>
                <a:lnTo>
                  <a:pt x="172464" y="196816"/>
                </a:lnTo>
                <a:cubicBezTo>
                  <a:pt x="171573" y="199445"/>
                  <a:pt x="169881" y="201731"/>
                  <a:pt x="167607" y="203331"/>
                </a:cubicBezTo>
                <a:cubicBezTo>
                  <a:pt x="163057" y="206566"/>
                  <a:pt x="156953" y="206542"/>
                  <a:pt x="152428" y="203274"/>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8658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296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50DF5DDB-5FAF-5359-C07C-7BFB8642355F}"/>
              </a:ext>
              <a:ext uri="{C183D7F6-B498-43B3-948B-1728B52AA6E4}">
                <adec:decorative xmlns:adec="http://schemas.microsoft.com/office/drawing/2017/decorative" val="1"/>
              </a:ext>
            </a:extLst>
          </p:cNvPr>
          <p:cNvPicPr>
            <a:picLocks/>
          </p:cNvPicPr>
          <p:nvPr/>
        </p:nvPicPr>
        <p:blipFill rotWithShape="1">
          <a:blip r:embed="rId5">
            <a:alphaModFix amt="9000"/>
            <a:extLst>
              <a:ext uri="{BEBA8EAE-BF5A-486C-A8C5-ECC9F3942E4B}">
                <a14:imgProps xmlns:a14="http://schemas.microsoft.com/office/drawing/2010/main">
                  <a14:imgLayer r:embed="rId6">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3" name="Title 2">
            <a:extLst>
              <a:ext uri="{FF2B5EF4-FFF2-40B4-BE49-F238E27FC236}">
                <a16:creationId xmlns:a16="http://schemas.microsoft.com/office/drawing/2014/main" id="{CE6F84EA-686D-A162-625A-6086C18BECD9}"/>
              </a:ext>
            </a:extLst>
          </p:cNvPr>
          <p:cNvSpPr>
            <a:spLocks noGrp="1"/>
          </p:cNvSpPr>
          <p:nvPr>
            <p:ph type="title"/>
          </p:nvPr>
        </p:nvSpPr>
        <p:spPr>
          <a:xfrm>
            <a:off x="588263" y="457200"/>
            <a:ext cx="11018520" cy="492443"/>
          </a:xfrm>
        </p:spPr>
        <p:txBody>
          <a:bodyPr>
            <a:normAutofit fontScale="90000"/>
          </a:bodyPr>
          <a:lstStyle/>
          <a:p>
            <a:r>
              <a:rPr lang="en-US"/>
              <a:t>Improve AI responses</a:t>
            </a:r>
          </a:p>
        </p:txBody>
      </p:sp>
      <p:sp>
        <p:nvSpPr>
          <p:cNvPr id="2" name="Rectangle 1">
            <a:extLst>
              <a:ext uri="{FF2B5EF4-FFF2-40B4-BE49-F238E27FC236}">
                <a16:creationId xmlns:a16="http://schemas.microsoft.com/office/drawing/2014/main" id="{1E74CC51-3560-FF45-3726-098973DCD176}"/>
              </a:ext>
              <a:ext uri="{C183D7F6-B498-43B3-948B-1728B52AA6E4}">
                <adec:decorative xmlns:adec="http://schemas.microsoft.com/office/drawing/2017/decorative" val="1"/>
              </a:ext>
            </a:extLst>
          </p:cNvPr>
          <p:cNvSpPr>
            <a:spLocks/>
          </p:cNvSpPr>
          <p:nvPr/>
        </p:nvSpPr>
        <p:spPr bwMode="auto">
          <a:xfrm>
            <a:off x="0" y="1819249"/>
            <a:ext cx="4508765" cy="457427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4" name="Picture 3">
            <a:extLst>
              <a:ext uri="{FF2B5EF4-FFF2-40B4-BE49-F238E27FC236}">
                <a16:creationId xmlns:a16="http://schemas.microsoft.com/office/drawing/2014/main" id="{BF327DB4-35EB-B3BC-0A4A-09E0A5F09AC7}"/>
              </a:ext>
              <a:ext uri="{C183D7F6-B498-43B3-948B-1728B52AA6E4}">
                <adec:decorative xmlns:adec="http://schemas.microsoft.com/office/drawing/2017/decorative" val="1"/>
              </a:ext>
            </a:extLst>
          </p:cNvPr>
          <p:cNvPicPr>
            <a:picLocks noChangeAspect="1"/>
          </p:cNvPicPr>
          <p:nvPr/>
        </p:nvPicPr>
        <p:blipFill rotWithShape="1">
          <a:blip r:embed="rId7">
            <a:alphaModFix amt="24000"/>
          </a:blip>
          <a:srcRect l="7587" t="2670" r="-7587" b="38590"/>
          <a:stretch>
            <a:fillRect/>
          </a:stretch>
        </p:blipFill>
        <p:spPr>
          <a:xfrm>
            <a:off x="3485576" y="5173820"/>
            <a:ext cx="2076450" cy="1219702"/>
          </a:xfrm>
          <a:prstGeom prst="rect">
            <a:avLst/>
          </a:prstGeom>
        </p:spPr>
      </p:pic>
      <p:sp>
        <p:nvSpPr>
          <p:cNvPr id="11" name="Rectangle: Rounded Corners 10">
            <a:extLst>
              <a:ext uri="{FF2B5EF4-FFF2-40B4-BE49-F238E27FC236}">
                <a16:creationId xmlns:a16="http://schemas.microsoft.com/office/drawing/2014/main" id="{0FDB0A88-38A3-6002-A716-D4ADF60A02E1}"/>
              </a:ext>
              <a:ext uri="{C183D7F6-B498-43B3-948B-1728B52AA6E4}">
                <adec:decorative xmlns:adec="http://schemas.microsoft.com/office/drawing/2017/decorative" val="1"/>
              </a:ext>
            </a:extLst>
          </p:cNvPr>
          <p:cNvSpPr>
            <a:spLocks/>
          </p:cNvSpPr>
          <p:nvPr/>
        </p:nvSpPr>
        <p:spPr bwMode="auto">
          <a:xfrm>
            <a:off x="4508765" y="1682092"/>
            <a:ext cx="7094909"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31" name="Rectangle: Rounded Corners 30">
            <a:extLst>
              <a:ext uri="{FF2B5EF4-FFF2-40B4-BE49-F238E27FC236}">
                <a16:creationId xmlns:a16="http://schemas.microsoft.com/office/drawing/2014/main" id="{58EEB8EF-D62B-D3D3-A740-E95AACF71FE3}"/>
              </a:ext>
            </a:extLst>
          </p:cNvPr>
          <p:cNvSpPr>
            <a:spLocks/>
          </p:cNvSpPr>
          <p:nvPr/>
        </p:nvSpPr>
        <p:spPr bwMode="auto">
          <a:xfrm>
            <a:off x="4645925" y="1819251"/>
            <a:ext cx="6820589" cy="4574272"/>
          </a:xfrm>
          <a:prstGeom prst="roundRect">
            <a:avLst>
              <a:gd name="adj" fmla="val 2841"/>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8" name="Text ">
            <a:extLst>
              <a:ext uri="{FF2B5EF4-FFF2-40B4-BE49-F238E27FC236}">
                <a16:creationId xmlns:a16="http://schemas.microsoft.com/office/drawing/2014/main" id="{4BDCA6FD-22D5-6F3C-6688-2140F3FB6470}"/>
              </a:ext>
            </a:extLst>
          </p:cNvPr>
          <p:cNvSpPr>
            <a:spLocks/>
          </p:cNvSpPr>
          <p:nvPr/>
        </p:nvSpPr>
        <p:spPr>
          <a:xfrm>
            <a:off x="1375930" y="2111302"/>
            <a:ext cx="2865870" cy="1595309"/>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6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Gives AI the context it needs – without effort</a:t>
            </a:r>
          </a:p>
          <a:p>
            <a:pPr marL="0" marR="0" lvl="0" indent="0" algn="l" defTabSz="914400"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Knowledge Agent suggests metadata for SharePoint files, which Copilot and agents can use to better distinguish documents and improve response quality.</a:t>
            </a:r>
          </a:p>
        </p:txBody>
      </p:sp>
      <p:sp>
        <p:nvSpPr>
          <p:cNvPr id="19" name="Oval 18">
            <a:extLst>
              <a:ext uri="{FF2B5EF4-FFF2-40B4-BE49-F238E27FC236}">
                <a16:creationId xmlns:a16="http://schemas.microsoft.com/office/drawing/2014/main" id="{C84E7D86-7D70-39FB-1B0C-96BEF16CCD23}"/>
              </a:ext>
              <a:ext uri="{C183D7F6-B498-43B3-948B-1728B52AA6E4}">
                <adec:decorative xmlns:adec="http://schemas.microsoft.com/office/drawing/2017/decorative" val="1"/>
              </a:ext>
            </a:extLst>
          </p:cNvPr>
          <p:cNvSpPr>
            <a:spLocks/>
          </p:cNvSpPr>
          <p:nvPr/>
        </p:nvSpPr>
        <p:spPr bwMode="auto">
          <a:xfrm>
            <a:off x="588263" y="2111302"/>
            <a:ext cx="520700" cy="5207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20" name="Oval 19">
            <a:extLst>
              <a:ext uri="{FF2B5EF4-FFF2-40B4-BE49-F238E27FC236}">
                <a16:creationId xmlns:a16="http://schemas.microsoft.com/office/drawing/2014/main" id="{39BD63A4-F530-9CB6-9A9B-DC1C1D4045F4}"/>
              </a:ext>
              <a:ext uri="{C183D7F6-B498-43B3-948B-1728B52AA6E4}">
                <adec:decorative xmlns:adec="http://schemas.microsoft.com/office/drawing/2017/decorative" val="1"/>
              </a:ext>
            </a:extLst>
          </p:cNvPr>
          <p:cNvSpPr>
            <a:spLocks/>
          </p:cNvSpPr>
          <p:nvPr/>
        </p:nvSpPr>
        <p:spPr bwMode="auto">
          <a:xfrm>
            <a:off x="588964" y="4290717"/>
            <a:ext cx="520700" cy="5207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21" name="Text ">
            <a:extLst>
              <a:ext uri="{FF2B5EF4-FFF2-40B4-BE49-F238E27FC236}">
                <a16:creationId xmlns:a16="http://schemas.microsoft.com/office/drawing/2014/main" id="{36B6C4D1-8B30-864E-EE15-DDD09A0253D6}"/>
              </a:ext>
            </a:extLst>
          </p:cNvPr>
          <p:cNvSpPr>
            <a:spLocks/>
          </p:cNvSpPr>
          <p:nvPr/>
        </p:nvSpPr>
        <p:spPr>
          <a:xfrm>
            <a:off x="1375929" y="4290717"/>
            <a:ext cx="2716011" cy="1810752"/>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6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Makes organized content immediately useful</a:t>
            </a:r>
          </a:p>
          <a:p>
            <a:pPr marL="0" marR="0" lvl="0" indent="0" algn="l" defTabSz="914400"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By suggesting autofill columns based on content and user input, Knowledge Agent ensures consistent organization and better discoverability – no more spending hours tagging.</a:t>
            </a:r>
          </a:p>
        </p:txBody>
      </p:sp>
      <p:pic>
        <p:nvPicPr>
          <p:cNvPr id="32" name="KA_minivideo">
            <a:hlinkClick r:id="" action="ppaction://media"/>
            <a:extLst>
              <a:ext uri="{FF2B5EF4-FFF2-40B4-BE49-F238E27FC236}">
                <a16:creationId xmlns:a16="http://schemas.microsoft.com/office/drawing/2014/main" id="{76408CBB-6997-5929-B508-17DAB9BBD549}"/>
              </a:ext>
            </a:extLst>
          </p:cNvPr>
          <p:cNvPicPr>
            <a:picLocks noChangeAspect="1"/>
          </p:cNvPicPr>
          <p:nvPr>
            <a:videoFile r:link="rId2"/>
            <p:extLst>
              <p:ext uri="{DAA4B4D4-6D71-4841-9C94-3DE7FCFB9230}">
                <p14:media xmlns:p14="http://schemas.microsoft.com/office/powerpoint/2010/main" r:embed="rId1"/>
              </p:ext>
            </p:extLst>
          </p:nvPr>
        </p:nvPicPr>
        <p:blipFill>
          <a:blip r:embed="rId8"/>
          <a:srcRect l="275" t="275" r="275" b="275"/>
          <a:stretch>
            <a:fillRect/>
          </a:stretch>
        </p:blipFill>
        <p:spPr>
          <a:xfrm>
            <a:off x="4783084" y="1956409"/>
            <a:ext cx="6546274" cy="3682278"/>
          </a:xfrm>
          <a:prstGeom prst="roundRect">
            <a:avLst>
              <a:gd name="adj" fmla="val 1914"/>
            </a:avLst>
          </a:prstGeom>
          <a:solidFill>
            <a:schemeClr val="bg1"/>
          </a:solidFill>
          <a:ln w="6350">
            <a:solidFill>
              <a:schemeClr val="bg1">
                <a:lumMod val="95000"/>
              </a:schemeClr>
            </a:solidFill>
          </a:ln>
          <a:effectLst/>
        </p:spPr>
      </p:pic>
      <p:sp>
        <p:nvSpPr>
          <p:cNvPr id="34" name="Text Placeholder 3">
            <a:extLst>
              <a:ext uri="{FF2B5EF4-FFF2-40B4-BE49-F238E27FC236}">
                <a16:creationId xmlns:a16="http://schemas.microsoft.com/office/drawing/2014/main" id="{C5F6377A-484D-CCD8-F76C-6A97CB9EEADA}"/>
              </a:ext>
            </a:extLst>
          </p:cNvPr>
          <p:cNvSpPr txBox="1">
            <a:spLocks/>
          </p:cNvSpPr>
          <p:nvPr/>
        </p:nvSpPr>
        <p:spPr>
          <a:xfrm>
            <a:off x="4783084" y="5768229"/>
            <a:ext cx="6546274" cy="492443"/>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Knowledge Agent enriches a content library by adding autofill columns and populating it with metadata.</a:t>
            </a:r>
            <a:endParaRPr kumimoji="0" lang="en-US" sz="1200" b="0" i="0" u="none" strike="noStrike" kern="1200" cap="none" spc="0" normalizeH="0" baseline="0" noProof="0">
              <a:ln>
                <a:noFill/>
              </a:ln>
              <a:solidFill>
                <a:srgbClr val="091F2C"/>
              </a:solidFill>
              <a:effectLst/>
              <a:uLnTx/>
              <a:uFillTx/>
              <a:latin typeface="Segoe Sans Display"/>
              <a:ea typeface="+mn-ea"/>
              <a:cs typeface="Segoe Sans Display" pitchFamily="2" charset="0"/>
            </a:endParaRPr>
          </a:p>
        </p:txBody>
      </p:sp>
      <p:cxnSp>
        <p:nvCxnSpPr>
          <p:cNvPr id="14" name="Straight Connector 13">
            <a:extLst>
              <a:ext uri="{FF2B5EF4-FFF2-40B4-BE49-F238E27FC236}">
                <a16:creationId xmlns:a16="http://schemas.microsoft.com/office/drawing/2014/main" id="{D5271930-E5A7-FD3B-6EBF-FBFDA74F17B5}"/>
              </a:ext>
            </a:extLst>
          </p:cNvPr>
          <p:cNvCxnSpPr>
            <a:cxnSpLocks/>
          </p:cNvCxnSpPr>
          <p:nvPr/>
        </p:nvCxnSpPr>
        <p:spPr>
          <a:xfrm>
            <a:off x="1375929" y="3998664"/>
            <a:ext cx="286587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Freeform: Shape 44">
            <a:extLst>
              <a:ext uri="{FF2B5EF4-FFF2-40B4-BE49-F238E27FC236}">
                <a16:creationId xmlns:a16="http://schemas.microsoft.com/office/drawing/2014/main" id="{7675EA8C-A87E-2288-7F8F-B86098DD9C02}"/>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7" name="Graphic 5">
            <a:extLst>
              <a:ext uri="{FF2B5EF4-FFF2-40B4-BE49-F238E27FC236}">
                <a16:creationId xmlns:a16="http://schemas.microsoft.com/office/drawing/2014/main" id="{B18E05E0-EF5D-D6A7-96F3-26D1CF8353F3}"/>
              </a:ext>
            </a:extLst>
          </p:cNvPr>
          <p:cNvSpPr>
            <a:spLocks noChangeAspect="1"/>
          </p:cNvSpPr>
          <p:nvPr/>
        </p:nvSpPr>
        <p:spPr>
          <a:xfrm>
            <a:off x="711384" y="2234492"/>
            <a:ext cx="274458" cy="274320"/>
          </a:xfrm>
          <a:custGeom>
            <a:avLst/>
            <a:gdLst>
              <a:gd name="connsiteX0" fmla="*/ 93040 w 228600"/>
              <a:gd name="connsiteY0" fmla="*/ 0 h 228485"/>
              <a:gd name="connsiteX1" fmla="*/ 105728 w 228600"/>
              <a:gd name="connsiteY1" fmla="*/ 16128 h 228485"/>
              <a:gd name="connsiteX2" fmla="*/ 105728 w 228600"/>
              <a:gd name="connsiteY2" fmla="*/ 65654 h 228485"/>
              <a:gd name="connsiteX3" fmla="*/ 95498 w 228600"/>
              <a:gd name="connsiteY3" fmla="*/ 65654 h 228485"/>
              <a:gd name="connsiteX4" fmla="*/ 65733 w 228600"/>
              <a:gd name="connsiteY4" fmla="*/ 53035 h 228485"/>
              <a:gd name="connsiteX5" fmla="*/ 53114 w 228600"/>
              <a:gd name="connsiteY5" fmla="*/ 82799 h 228485"/>
              <a:gd name="connsiteX6" fmla="*/ 82878 w 228600"/>
              <a:gd name="connsiteY6" fmla="*/ 95418 h 228485"/>
              <a:gd name="connsiteX7" fmla="*/ 95498 w 228600"/>
              <a:gd name="connsiteY7" fmla="*/ 82799 h 228485"/>
              <a:gd name="connsiteX8" fmla="*/ 105728 w 228600"/>
              <a:gd name="connsiteY8" fmla="*/ 82799 h 228485"/>
              <a:gd name="connsiteX9" fmla="*/ 105728 w 228600"/>
              <a:gd name="connsiteY9" fmla="*/ 207363 h 228485"/>
              <a:gd name="connsiteX10" fmla="*/ 96778 w 228600"/>
              <a:gd name="connsiteY10" fmla="*/ 224051 h 228485"/>
              <a:gd name="connsiteX11" fmla="*/ 78947 w 228600"/>
              <a:gd name="connsiteY11" fmla="*/ 228486 h 228485"/>
              <a:gd name="connsiteX12" fmla="*/ 40588 w 228600"/>
              <a:gd name="connsiteY12" fmla="*/ 209420 h 228485"/>
              <a:gd name="connsiteX13" fmla="*/ 28929 w 228600"/>
              <a:gd name="connsiteY13" fmla="*/ 184995 h 228485"/>
              <a:gd name="connsiteX14" fmla="*/ 14425 w 228600"/>
              <a:gd name="connsiteY14" fmla="*/ 177108 h 228485"/>
              <a:gd name="connsiteX15" fmla="*/ 0 w 228600"/>
              <a:gd name="connsiteY15" fmla="*/ 142418 h 228485"/>
              <a:gd name="connsiteX16" fmla="*/ 2172 w 228600"/>
              <a:gd name="connsiteY16" fmla="*/ 119946 h 228485"/>
              <a:gd name="connsiteX17" fmla="*/ 50292 w 228600"/>
              <a:gd name="connsiteY17" fmla="*/ 119946 h 228485"/>
              <a:gd name="connsiteX18" fmla="*/ 65551 w 228600"/>
              <a:gd name="connsiteY18" fmla="*/ 133102 h 228485"/>
              <a:gd name="connsiteX19" fmla="*/ 53166 w 228600"/>
              <a:gd name="connsiteY19" fmla="*/ 162966 h 228485"/>
              <a:gd name="connsiteX20" fmla="*/ 83029 w 228600"/>
              <a:gd name="connsiteY20" fmla="*/ 175350 h 228485"/>
              <a:gd name="connsiteX21" fmla="*/ 95414 w 228600"/>
              <a:gd name="connsiteY21" fmla="*/ 145487 h 228485"/>
              <a:gd name="connsiteX22" fmla="*/ 82776 w 228600"/>
              <a:gd name="connsiteY22" fmla="*/ 132999 h 228485"/>
              <a:gd name="connsiteX23" fmla="*/ 50292 w 228600"/>
              <a:gd name="connsiteY23" fmla="*/ 102801 h 228485"/>
              <a:gd name="connsiteX24" fmla="*/ 11887 w 228600"/>
              <a:gd name="connsiteY24" fmla="*/ 102801 h 228485"/>
              <a:gd name="connsiteX25" fmla="*/ 17545 w 228600"/>
              <a:gd name="connsiteY25" fmla="*/ 99350 h 228485"/>
              <a:gd name="connsiteX26" fmla="*/ 15511 w 228600"/>
              <a:gd name="connsiteY26" fmla="*/ 86468 h 228485"/>
              <a:gd name="connsiteX27" fmla="*/ 18882 w 228600"/>
              <a:gd name="connsiteY27" fmla="*/ 61539 h 228485"/>
              <a:gd name="connsiteX28" fmla="*/ 30747 w 228600"/>
              <a:gd name="connsiteY28" fmla="*/ 41262 h 228485"/>
              <a:gd name="connsiteX29" fmla="*/ 43274 w 228600"/>
              <a:gd name="connsiteY29" fmla="*/ 34781 h 228485"/>
              <a:gd name="connsiteX30" fmla="*/ 58739 w 228600"/>
              <a:gd name="connsiteY30" fmla="*/ 11499 h 228485"/>
              <a:gd name="connsiteX31" fmla="*/ 93029 w 228600"/>
              <a:gd name="connsiteY31" fmla="*/ 0 h 228485"/>
              <a:gd name="connsiteX32" fmla="*/ 122873 w 228600"/>
              <a:gd name="connsiteY32" fmla="*/ 171381 h 228485"/>
              <a:gd name="connsiteX33" fmla="*/ 141732 w 228600"/>
              <a:gd name="connsiteY33" fmla="*/ 171381 h 228485"/>
              <a:gd name="connsiteX34" fmla="*/ 174308 w 228600"/>
              <a:gd name="connsiteY34" fmla="*/ 138806 h 228485"/>
              <a:gd name="connsiteX35" fmla="*/ 174308 w 228600"/>
              <a:gd name="connsiteY35" fmla="*/ 118289 h 228485"/>
              <a:gd name="connsiteX36" fmla="*/ 186926 w 228600"/>
              <a:gd name="connsiteY36" fmla="*/ 88525 h 228485"/>
              <a:gd name="connsiteX37" fmla="*/ 157163 w 228600"/>
              <a:gd name="connsiteY37" fmla="*/ 75905 h 228485"/>
              <a:gd name="connsiteX38" fmla="*/ 144544 w 228600"/>
              <a:gd name="connsiteY38" fmla="*/ 105669 h 228485"/>
              <a:gd name="connsiteX39" fmla="*/ 157163 w 228600"/>
              <a:gd name="connsiteY39" fmla="*/ 118289 h 228485"/>
              <a:gd name="connsiteX40" fmla="*/ 157163 w 228600"/>
              <a:gd name="connsiteY40" fmla="*/ 138806 h 228485"/>
              <a:gd name="connsiteX41" fmla="*/ 141732 w 228600"/>
              <a:gd name="connsiteY41" fmla="*/ 154236 h 228485"/>
              <a:gd name="connsiteX42" fmla="*/ 122873 w 228600"/>
              <a:gd name="connsiteY42" fmla="*/ 154236 h 228485"/>
              <a:gd name="connsiteX43" fmla="*/ 122873 w 228600"/>
              <a:gd name="connsiteY43" fmla="*/ 16128 h 228485"/>
              <a:gd name="connsiteX44" fmla="*/ 135560 w 228600"/>
              <a:gd name="connsiteY44" fmla="*/ 0 h 228485"/>
              <a:gd name="connsiteX45" fmla="*/ 169861 w 228600"/>
              <a:gd name="connsiteY45" fmla="*/ 11499 h 228485"/>
              <a:gd name="connsiteX46" fmla="*/ 185326 w 228600"/>
              <a:gd name="connsiteY46" fmla="*/ 34781 h 228485"/>
              <a:gd name="connsiteX47" fmla="*/ 197853 w 228600"/>
              <a:gd name="connsiteY47" fmla="*/ 41262 h 228485"/>
              <a:gd name="connsiteX48" fmla="*/ 209718 w 228600"/>
              <a:gd name="connsiteY48" fmla="*/ 61539 h 228485"/>
              <a:gd name="connsiteX49" fmla="*/ 213089 w 228600"/>
              <a:gd name="connsiteY49" fmla="*/ 86468 h 228485"/>
              <a:gd name="connsiteX50" fmla="*/ 211055 w 228600"/>
              <a:gd name="connsiteY50" fmla="*/ 99350 h 228485"/>
              <a:gd name="connsiteX51" fmla="*/ 211809 w 228600"/>
              <a:gd name="connsiteY51" fmla="*/ 99692 h 228485"/>
              <a:gd name="connsiteX52" fmla="*/ 222028 w 228600"/>
              <a:gd name="connsiteY52" fmla="*/ 108951 h 228485"/>
              <a:gd name="connsiteX53" fmla="*/ 228600 w 228600"/>
              <a:gd name="connsiteY53" fmla="*/ 142418 h 228485"/>
              <a:gd name="connsiteX54" fmla="*/ 214175 w 228600"/>
              <a:gd name="connsiteY54" fmla="*/ 177108 h 228485"/>
              <a:gd name="connsiteX55" fmla="*/ 199659 w 228600"/>
              <a:gd name="connsiteY55" fmla="*/ 184995 h 228485"/>
              <a:gd name="connsiteX56" fmla="*/ 188012 w 228600"/>
              <a:gd name="connsiteY56" fmla="*/ 209420 h 228485"/>
              <a:gd name="connsiteX57" fmla="*/ 149642 w 228600"/>
              <a:gd name="connsiteY57" fmla="*/ 228486 h 228485"/>
              <a:gd name="connsiteX58" fmla="*/ 131811 w 228600"/>
              <a:gd name="connsiteY58" fmla="*/ 224062 h 228485"/>
              <a:gd name="connsiteX59" fmla="*/ 122873 w 228600"/>
              <a:gd name="connsiteY59" fmla="*/ 207363 h 228485"/>
              <a:gd name="connsiteX60" fmla="*/ 122873 w 228600"/>
              <a:gd name="connsiteY60" fmla="*/ 171381 h 228485"/>
              <a:gd name="connsiteX61" fmla="*/ 68580 w 228600"/>
              <a:gd name="connsiteY61" fmla="*/ 74226 h 228485"/>
              <a:gd name="connsiteX62" fmla="*/ 74295 w 228600"/>
              <a:gd name="connsiteY62" fmla="*/ 68511 h 228485"/>
              <a:gd name="connsiteX63" fmla="*/ 80010 w 228600"/>
              <a:gd name="connsiteY63" fmla="*/ 74226 h 228485"/>
              <a:gd name="connsiteX64" fmla="*/ 74295 w 228600"/>
              <a:gd name="connsiteY64" fmla="*/ 79941 h 228485"/>
              <a:gd name="connsiteX65" fmla="*/ 68580 w 228600"/>
              <a:gd name="connsiteY65" fmla="*/ 74226 h 228485"/>
              <a:gd name="connsiteX66" fmla="*/ 74295 w 228600"/>
              <a:gd name="connsiteY66" fmla="*/ 148521 h 228485"/>
              <a:gd name="connsiteX67" fmla="*/ 68580 w 228600"/>
              <a:gd name="connsiteY67" fmla="*/ 154236 h 228485"/>
              <a:gd name="connsiteX68" fmla="*/ 74295 w 228600"/>
              <a:gd name="connsiteY68" fmla="*/ 159951 h 228485"/>
              <a:gd name="connsiteX69" fmla="*/ 80010 w 228600"/>
              <a:gd name="connsiteY69" fmla="*/ 154236 h 228485"/>
              <a:gd name="connsiteX70" fmla="*/ 74295 w 228600"/>
              <a:gd name="connsiteY70" fmla="*/ 148521 h 228485"/>
              <a:gd name="connsiteX71" fmla="*/ 160020 w 228600"/>
              <a:gd name="connsiteY71" fmla="*/ 97086 h 228485"/>
              <a:gd name="connsiteX72" fmla="*/ 165735 w 228600"/>
              <a:gd name="connsiteY72" fmla="*/ 102801 h 228485"/>
              <a:gd name="connsiteX73" fmla="*/ 171450 w 228600"/>
              <a:gd name="connsiteY73" fmla="*/ 97086 h 228485"/>
              <a:gd name="connsiteX74" fmla="*/ 165735 w 228600"/>
              <a:gd name="connsiteY74" fmla="*/ 91371 h 228485"/>
              <a:gd name="connsiteX75" fmla="*/ 160020 w 228600"/>
              <a:gd name="connsiteY75" fmla="*/ 97086 h 22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28600" h="228485">
                <a:moveTo>
                  <a:pt x="93040" y="0"/>
                </a:moveTo>
                <a:cubicBezTo>
                  <a:pt x="101121" y="0"/>
                  <a:pt x="105728" y="8047"/>
                  <a:pt x="105728" y="16128"/>
                </a:cubicBezTo>
                <a:lnTo>
                  <a:pt x="105728" y="65654"/>
                </a:lnTo>
                <a:lnTo>
                  <a:pt x="95498" y="65654"/>
                </a:lnTo>
                <a:cubicBezTo>
                  <a:pt x="90763" y="53950"/>
                  <a:pt x="77437" y="48300"/>
                  <a:pt x="65733" y="53035"/>
                </a:cubicBezTo>
                <a:cubicBezTo>
                  <a:pt x="54030" y="57769"/>
                  <a:pt x="48380" y="71095"/>
                  <a:pt x="53114" y="82799"/>
                </a:cubicBezTo>
                <a:cubicBezTo>
                  <a:pt x="57848" y="94503"/>
                  <a:pt x="71174" y="100153"/>
                  <a:pt x="82878" y="95418"/>
                </a:cubicBezTo>
                <a:cubicBezTo>
                  <a:pt x="88621" y="93095"/>
                  <a:pt x="93175" y="88541"/>
                  <a:pt x="95498" y="82799"/>
                </a:cubicBezTo>
                <a:lnTo>
                  <a:pt x="105728" y="82799"/>
                </a:lnTo>
                <a:lnTo>
                  <a:pt x="105728" y="207363"/>
                </a:lnTo>
                <a:cubicBezTo>
                  <a:pt x="105728" y="214175"/>
                  <a:pt x="102847" y="220953"/>
                  <a:pt x="96778" y="224051"/>
                </a:cubicBezTo>
                <a:cubicBezTo>
                  <a:pt x="91274" y="226934"/>
                  <a:pt x="85160" y="228455"/>
                  <a:pt x="78947" y="228486"/>
                </a:cubicBezTo>
                <a:cubicBezTo>
                  <a:pt x="61688" y="228486"/>
                  <a:pt x="48852" y="219753"/>
                  <a:pt x="40588" y="209420"/>
                </a:cubicBezTo>
                <a:cubicBezTo>
                  <a:pt x="34865" y="202290"/>
                  <a:pt x="30874" y="193928"/>
                  <a:pt x="28929" y="184995"/>
                </a:cubicBezTo>
                <a:cubicBezTo>
                  <a:pt x="23592" y="183420"/>
                  <a:pt x="18648" y="180731"/>
                  <a:pt x="14425" y="177108"/>
                </a:cubicBezTo>
                <a:cubicBezTo>
                  <a:pt x="6309" y="170124"/>
                  <a:pt x="0" y="158923"/>
                  <a:pt x="0" y="142418"/>
                </a:cubicBezTo>
                <a:cubicBezTo>
                  <a:pt x="0" y="133788"/>
                  <a:pt x="617" y="126267"/>
                  <a:pt x="2172" y="119946"/>
                </a:cubicBezTo>
                <a:lnTo>
                  <a:pt x="50292" y="119946"/>
                </a:lnTo>
                <a:cubicBezTo>
                  <a:pt x="58042" y="119946"/>
                  <a:pt x="64465" y="125661"/>
                  <a:pt x="65551" y="133102"/>
                </a:cubicBezTo>
                <a:cubicBezTo>
                  <a:pt x="53885" y="137929"/>
                  <a:pt x="48340" y="151299"/>
                  <a:pt x="53166" y="162966"/>
                </a:cubicBezTo>
                <a:cubicBezTo>
                  <a:pt x="57993" y="174631"/>
                  <a:pt x="71363" y="180176"/>
                  <a:pt x="83029" y="175350"/>
                </a:cubicBezTo>
                <a:cubicBezTo>
                  <a:pt x="94695" y="170523"/>
                  <a:pt x="100240" y="157153"/>
                  <a:pt x="95414" y="145487"/>
                </a:cubicBezTo>
                <a:cubicBezTo>
                  <a:pt x="93057" y="139791"/>
                  <a:pt x="88500" y="135288"/>
                  <a:pt x="82776" y="132999"/>
                </a:cubicBezTo>
                <a:cubicBezTo>
                  <a:pt x="81531" y="115978"/>
                  <a:pt x="67359" y="102804"/>
                  <a:pt x="50292" y="102801"/>
                </a:cubicBezTo>
                <a:lnTo>
                  <a:pt x="11887" y="102801"/>
                </a:lnTo>
                <a:cubicBezTo>
                  <a:pt x="13599" y="101386"/>
                  <a:pt x="15504" y="100224"/>
                  <a:pt x="17545" y="99350"/>
                </a:cubicBezTo>
                <a:cubicBezTo>
                  <a:pt x="16367" y="95150"/>
                  <a:pt x="15684" y="90826"/>
                  <a:pt x="15511" y="86468"/>
                </a:cubicBezTo>
                <a:cubicBezTo>
                  <a:pt x="15133" y="78067"/>
                  <a:pt x="16391" y="69323"/>
                  <a:pt x="18882" y="61539"/>
                </a:cubicBezTo>
                <a:cubicBezTo>
                  <a:pt x="21351" y="53881"/>
                  <a:pt x="25260" y="46417"/>
                  <a:pt x="30747" y="41262"/>
                </a:cubicBezTo>
                <a:cubicBezTo>
                  <a:pt x="34188" y="37909"/>
                  <a:pt x="38548" y="35653"/>
                  <a:pt x="43274" y="34781"/>
                </a:cubicBezTo>
                <a:cubicBezTo>
                  <a:pt x="45549" y="25180"/>
                  <a:pt x="51344" y="17248"/>
                  <a:pt x="58739" y="11499"/>
                </a:cubicBezTo>
                <a:cubicBezTo>
                  <a:pt x="68237" y="4092"/>
                  <a:pt x="80684" y="0"/>
                  <a:pt x="93029" y="0"/>
                </a:cubicBezTo>
                <a:close/>
                <a:moveTo>
                  <a:pt x="122873" y="171381"/>
                </a:moveTo>
                <a:lnTo>
                  <a:pt x="141732" y="171381"/>
                </a:lnTo>
                <a:cubicBezTo>
                  <a:pt x="159723" y="171381"/>
                  <a:pt x="174308" y="156797"/>
                  <a:pt x="174308" y="138806"/>
                </a:cubicBezTo>
                <a:lnTo>
                  <a:pt x="174308" y="118289"/>
                </a:lnTo>
                <a:cubicBezTo>
                  <a:pt x="186012" y="113555"/>
                  <a:pt x="191662" y="100229"/>
                  <a:pt x="186926" y="88525"/>
                </a:cubicBezTo>
                <a:cubicBezTo>
                  <a:pt x="182192" y="76821"/>
                  <a:pt x="168867" y="71171"/>
                  <a:pt x="157163" y="75905"/>
                </a:cubicBezTo>
                <a:cubicBezTo>
                  <a:pt x="145458" y="80640"/>
                  <a:pt x="139808" y="93966"/>
                  <a:pt x="144544" y="105669"/>
                </a:cubicBezTo>
                <a:cubicBezTo>
                  <a:pt x="146866" y="111413"/>
                  <a:pt x="151420" y="115966"/>
                  <a:pt x="157163" y="118289"/>
                </a:cubicBezTo>
                <a:lnTo>
                  <a:pt x="157163" y="138806"/>
                </a:lnTo>
                <a:cubicBezTo>
                  <a:pt x="157163" y="147328"/>
                  <a:pt x="150254" y="154236"/>
                  <a:pt x="141732" y="154236"/>
                </a:cubicBezTo>
                <a:lnTo>
                  <a:pt x="122873" y="154236"/>
                </a:lnTo>
                <a:lnTo>
                  <a:pt x="122873" y="16128"/>
                </a:lnTo>
                <a:cubicBezTo>
                  <a:pt x="122873" y="8047"/>
                  <a:pt x="127479" y="0"/>
                  <a:pt x="135560" y="0"/>
                </a:cubicBezTo>
                <a:cubicBezTo>
                  <a:pt x="147927" y="0"/>
                  <a:pt x="160363" y="4092"/>
                  <a:pt x="169861" y="11499"/>
                </a:cubicBezTo>
                <a:cubicBezTo>
                  <a:pt x="177256" y="17248"/>
                  <a:pt x="183051" y="25192"/>
                  <a:pt x="185326" y="34781"/>
                </a:cubicBezTo>
                <a:cubicBezTo>
                  <a:pt x="190127" y="35582"/>
                  <a:pt x="194401" y="38028"/>
                  <a:pt x="197853" y="41262"/>
                </a:cubicBezTo>
                <a:cubicBezTo>
                  <a:pt x="203340" y="46417"/>
                  <a:pt x="207249" y="53870"/>
                  <a:pt x="209718" y="61539"/>
                </a:cubicBezTo>
                <a:cubicBezTo>
                  <a:pt x="212209" y="69323"/>
                  <a:pt x="213467" y="78067"/>
                  <a:pt x="213089" y="86468"/>
                </a:cubicBezTo>
                <a:cubicBezTo>
                  <a:pt x="212895" y="90766"/>
                  <a:pt x="212267" y="95155"/>
                  <a:pt x="211055" y="99350"/>
                </a:cubicBezTo>
                <a:lnTo>
                  <a:pt x="211809" y="99692"/>
                </a:lnTo>
                <a:cubicBezTo>
                  <a:pt x="216038" y="101681"/>
                  <a:pt x="219467" y="104802"/>
                  <a:pt x="222028" y="108951"/>
                </a:cubicBezTo>
                <a:cubicBezTo>
                  <a:pt x="226886" y="116780"/>
                  <a:pt x="228600" y="128050"/>
                  <a:pt x="228600" y="142418"/>
                </a:cubicBezTo>
                <a:cubicBezTo>
                  <a:pt x="228600" y="158934"/>
                  <a:pt x="222291" y="170147"/>
                  <a:pt x="214175" y="177108"/>
                </a:cubicBezTo>
                <a:cubicBezTo>
                  <a:pt x="209949" y="180733"/>
                  <a:pt x="205000" y="183421"/>
                  <a:pt x="199659" y="184995"/>
                </a:cubicBezTo>
                <a:cubicBezTo>
                  <a:pt x="197717" y="193927"/>
                  <a:pt x="193731" y="202288"/>
                  <a:pt x="188012" y="209420"/>
                </a:cubicBezTo>
                <a:cubicBezTo>
                  <a:pt x="179748" y="219753"/>
                  <a:pt x="166912" y="228486"/>
                  <a:pt x="149642" y="228486"/>
                </a:cubicBezTo>
                <a:cubicBezTo>
                  <a:pt x="143429" y="228458"/>
                  <a:pt x="137315" y="226942"/>
                  <a:pt x="131811" y="224062"/>
                </a:cubicBezTo>
                <a:cubicBezTo>
                  <a:pt x="125753" y="220953"/>
                  <a:pt x="122873" y="214175"/>
                  <a:pt x="122873" y="207363"/>
                </a:cubicBezTo>
                <a:lnTo>
                  <a:pt x="122873" y="171381"/>
                </a:lnTo>
                <a:close/>
                <a:moveTo>
                  <a:pt x="68580" y="74226"/>
                </a:moveTo>
                <a:cubicBezTo>
                  <a:pt x="68580" y="71070"/>
                  <a:pt x="71139" y="68511"/>
                  <a:pt x="74295" y="68511"/>
                </a:cubicBezTo>
                <a:cubicBezTo>
                  <a:pt x="77451" y="68511"/>
                  <a:pt x="80010" y="71070"/>
                  <a:pt x="80010" y="74226"/>
                </a:cubicBezTo>
                <a:cubicBezTo>
                  <a:pt x="80010" y="77383"/>
                  <a:pt x="77451" y="79941"/>
                  <a:pt x="74295" y="79941"/>
                </a:cubicBezTo>
                <a:cubicBezTo>
                  <a:pt x="71139" y="79941"/>
                  <a:pt x="68580" y="77383"/>
                  <a:pt x="68580" y="74226"/>
                </a:cubicBezTo>
                <a:close/>
                <a:moveTo>
                  <a:pt x="74295" y="148521"/>
                </a:moveTo>
                <a:cubicBezTo>
                  <a:pt x="71139" y="148521"/>
                  <a:pt x="68580" y="151081"/>
                  <a:pt x="68580" y="154236"/>
                </a:cubicBezTo>
                <a:cubicBezTo>
                  <a:pt x="68580" y="157392"/>
                  <a:pt x="71139" y="159951"/>
                  <a:pt x="74295" y="159951"/>
                </a:cubicBezTo>
                <a:cubicBezTo>
                  <a:pt x="77451" y="159951"/>
                  <a:pt x="80010" y="157392"/>
                  <a:pt x="80010" y="154236"/>
                </a:cubicBezTo>
                <a:cubicBezTo>
                  <a:pt x="80010" y="151081"/>
                  <a:pt x="77451" y="148521"/>
                  <a:pt x="74295" y="148521"/>
                </a:cubicBezTo>
                <a:close/>
                <a:moveTo>
                  <a:pt x="160020" y="97086"/>
                </a:moveTo>
                <a:cubicBezTo>
                  <a:pt x="160020" y="100242"/>
                  <a:pt x="162579" y="102801"/>
                  <a:pt x="165735" y="102801"/>
                </a:cubicBezTo>
                <a:cubicBezTo>
                  <a:pt x="168891" y="102801"/>
                  <a:pt x="171450" y="100242"/>
                  <a:pt x="171450" y="97086"/>
                </a:cubicBezTo>
                <a:cubicBezTo>
                  <a:pt x="171450" y="93931"/>
                  <a:pt x="168891" y="91371"/>
                  <a:pt x="165735" y="91371"/>
                </a:cubicBezTo>
                <a:cubicBezTo>
                  <a:pt x="162579" y="91371"/>
                  <a:pt x="160020" y="93931"/>
                  <a:pt x="160020" y="97086"/>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grpSp>
        <p:nvGrpSpPr>
          <p:cNvPr id="15" name="Group 14">
            <a:extLst>
              <a:ext uri="{FF2B5EF4-FFF2-40B4-BE49-F238E27FC236}">
                <a16:creationId xmlns:a16="http://schemas.microsoft.com/office/drawing/2014/main" id="{0D0D07AB-0850-C5A4-E95C-C50C23CC6360}"/>
              </a:ext>
            </a:extLst>
          </p:cNvPr>
          <p:cNvGrpSpPr>
            <a:grpSpLocks noChangeAspect="1"/>
          </p:cNvGrpSpPr>
          <p:nvPr/>
        </p:nvGrpSpPr>
        <p:grpSpPr>
          <a:xfrm>
            <a:off x="689457" y="4413907"/>
            <a:ext cx="319714" cy="274320"/>
            <a:chOff x="736696" y="4409785"/>
            <a:chExt cx="240034" cy="205953"/>
          </a:xfrm>
        </p:grpSpPr>
        <p:sp>
          <p:nvSpPr>
            <p:cNvPr id="12" name="Freeform: Shape 11">
              <a:extLst>
                <a:ext uri="{FF2B5EF4-FFF2-40B4-BE49-F238E27FC236}">
                  <a16:creationId xmlns:a16="http://schemas.microsoft.com/office/drawing/2014/main" id="{70B412C8-895D-83B4-6F84-B60C836CE31B}"/>
                </a:ext>
              </a:extLst>
            </p:cNvPr>
            <p:cNvSpPr/>
            <p:nvPr/>
          </p:nvSpPr>
          <p:spPr>
            <a:xfrm>
              <a:off x="748130" y="4409785"/>
              <a:ext cx="228600" cy="182880"/>
            </a:xfrm>
            <a:custGeom>
              <a:avLst/>
              <a:gdLst>
                <a:gd name="connsiteX0" fmla="*/ 0 w 228600"/>
                <a:gd name="connsiteY0" fmla="*/ 31433 h 182880"/>
                <a:gd name="connsiteX1" fmla="*/ 31433 w 228600"/>
                <a:gd name="connsiteY1" fmla="*/ 0 h 182880"/>
                <a:gd name="connsiteX2" fmla="*/ 197168 w 228600"/>
                <a:gd name="connsiteY2" fmla="*/ 0 h 182880"/>
                <a:gd name="connsiteX3" fmla="*/ 228600 w 228600"/>
                <a:gd name="connsiteY3" fmla="*/ 31433 h 182880"/>
                <a:gd name="connsiteX4" fmla="*/ 228600 w 228600"/>
                <a:gd name="connsiteY4" fmla="*/ 151448 h 182880"/>
                <a:gd name="connsiteX5" fmla="*/ 197168 w 228600"/>
                <a:gd name="connsiteY5" fmla="*/ 182880 h 182880"/>
                <a:gd name="connsiteX6" fmla="*/ 119729 w 228600"/>
                <a:gd name="connsiteY6" fmla="*/ 182880 h 182880"/>
                <a:gd name="connsiteX7" fmla="*/ 96298 w 228600"/>
                <a:gd name="connsiteY7" fmla="*/ 159449 h 182880"/>
                <a:gd name="connsiteX8" fmla="*/ 102870 w 228600"/>
                <a:gd name="connsiteY8" fmla="*/ 131445 h 182880"/>
                <a:gd name="connsiteX9" fmla="*/ 151448 w 228600"/>
                <a:gd name="connsiteY9" fmla="*/ 131445 h 182880"/>
                <a:gd name="connsiteX10" fmla="*/ 160020 w 228600"/>
                <a:gd name="connsiteY10" fmla="*/ 122873 h 182880"/>
                <a:gd name="connsiteX11" fmla="*/ 151448 w 228600"/>
                <a:gd name="connsiteY11" fmla="*/ 114300 h 182880"/>
                <a:gd name="connsiteX12" fmla="*/ 100504 w 228600"/>
                <a:gd name="connsiteY12" fmla="*/ 114300 h 182880"/>
                <a:gd name="connsiteX13" fmla="*/ 92709 w 228600"/>
                <a:gd name="connsiteY13" fmla="*/ 97155 h 182880"/>
                <a:gd name="connsiteX14" fmla="*/ 174308 w 228600"/>
                <a:gd name="connsiteY14" fmla="*/ 97155 h 182880"/>
                <a:gd name="connsiteX15" fmla="*/ 182880 w 228600"/>
                <a:gd name="connsiteY15" fmla="*/ 88583 h 182880"/>
                <a:gd name="connsiteX16" fmla="*/ 174308 w 228600"/>
                <a:gd name="connsiteY16" fmla="*/ 80010 h 182880"/>
                <a:gd name="connsiteX17" fmla="*/ 76158 w 228600"/>
                <a:gd name="connsiteY17" fmla="*/ 80010 h 182880"/>
                <a:gd name="connsiteX18" fmla="*/ 40005 w 228600"/>
                <a:gd name="connsiteY18" fmla="*/ 68580 h 182880"/>
                <a:gd name="connsiteX19" fmla="*/ 0 w 228600"/>
                <a:gd name="connsiteY19" fmla="*/ 82948 h 182880"/>
                <a:gd name="connsiteX20" fmla="*/ 0 w 228600"/>
                <a:gd name="connsiteY20" fmla="*/ 31433 h 182880"/>
                <a:gd name="connsiteX21" fmla="*/ 54293 w 228600"/>
                <a:gd name="connsiteY21" fmla="*/ 45720 h 182880"/>
                <a:gd name="connsiteX22" fmla="*/ 45720 w 228600"/>
                <a:gd name="connsiteY22" fmla="*/ 54293 h 182880"/>
                <a:gd name="connsiteX23" fmla="*/ 54293 w 228600"/>
                <a:gd name="connsiteY23" fmla="*/ 62865 h 182880"/>
                <a:gd name="connsiteX24" fmla="*/ 128588 w 228600"/>
                <a:gd name="connsiteY24" fmla="*/ 62865 h 182880"/>
                <a:gd name="connsiteX25" fmla="*/ 137160 w 228600"/>
                <a:gd name="connsiteY25" fmla="*/ 54293 h 182880"/>
                <a:gd name="connsiteX26" fmla="*/ 128588 w 228600"/>
                <a:gd name="connsiteY26" fmla="*/ 45720 h 182880"/>
                <a:gd name="connsiteX27" fmla="*/ 54293 w 228600"/>
                <a:gd name="connsiteY27" fmla="*/ 4572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8600" h="182880">
                  <a:moveTo>
                    <a:pt x="0" y="31433"/>
                  </a:moveTo>
                  <a:cubicBezTo>
                    <a:pt x="0" y="14073"/>
                    <a:pt x="14073" y="0"/>
                    <a:pt x="31433" y="0"/>
                  </a:cubicBezTo>
                  <a:lnTo>
                    <a:pt x="197168" y="0"/>
                  </a:lnTo>
                  <a:cubicBezTo>
                    <a:pt x="214527" y="0"/>
                    <a:pt x="228600" y="14073"/>
                    <a:pt x="228600" y="31433"/>
                  </a:cubicBezTo>
                  <a:lnTo>
                    <a:pt x="228600" y="151448"/>
                  </a:lnTo>
                  <a:cubicBezTo>
                    <a:pt x="228600" y="168807"/>
                    <a:pt x="214527" y="182880"/>
                    <a:pt x="197168" y="182880"/>
                  </a:cubicBezTo>
                  <a:lnTo>
                    <a:pt x="119729" y="182880"/>
                  </a:lnTo>
                  <a:lnTo>
                    <a:pt x="96298" y="159449"/>
                  </a:lnTo>
                  <a:cubicBezTo>
                    <a:pt x="100504" y="151025"/>
                    <a:pt x="102870" y="141503"/>
                    <a:pt x="102870" y="131445"/>
                  </a:cubicBezTo>
                  <a:lnTo>
                    <a:pt x="151448" y="131445"/>
                  </a:lnTo>
                  <a:cubicBezTo>
                    <a:pt x="156182" y="131445"/>
                    <a:pt x="160020" y="127607"/>
                    <a:pt x="160020" y="122873"/>
                  </a:cubicBezTo>
                  <a:cubicBezTo>
                    <a:pt x="160020" y="118138"/>
                    <a:pt x="156182" y="114300"/>
                    <a:pt x="151448" y="114300"/>
                  </a:cubicBezTo>
                  <a:lnTo>
                    <a:pt x="100504" y="114300"/>
                  </a:lnTo>
                  <a:cubicBezTo>
                    <a:pt x="98786" y="108224"/>
                    <a:pt x="96158" y="102444"/>
                    <a:pt x="92709" y="97155"/>
                  </a:cubicBezTo>
                  <a:lnTo>
                    <a:pt x="174308" y="97155"/>
                  </a:lnTo>
                  <a:cubicBezTo>
                    <a:pt x="179042" y="97155"/>
                    <a:pt x="182880" y="93317"/>
                    <a:pt x="182880" y="88583"/>
                  </a:cubicBezTo>
                  <a:cubicBezTo>
                    <a:pt x="182880" y="83848"/>
                    <a:pt x="179042" y="80010"/>
                    <a:pt x="174308" y="80010"/>
                  </a:cubicBezTo>
                  <a:lnTo>
                    <a:pt x="76158" y="80010"/>
                  </a:lnTo>
                  <a:cubicBezTo>
                    <a:pt x="65928" y="72809"/>
                    <a:pt x="53458" y="68580"/>
                    <a:pt x="40005" y="68580"/>
                  </a:cubicBezTo>
                  <a:cubicBezTo>
                    <a:pt x="24803" y="68580"/>
                    <a:pt x="10859" y="73975"/>
                    <a:pt x="0" y="82948"/>
                  </a:cubicBezTo>
                  <a:lnTo>
                    <a:pt x="0" y="31433"/>
                  </a:lnTo>
                  <a:close/>
                  <a:moveTo>
                    <a:pt x="54293" y="45720"/>
                  </a:moveTo>
                  <a:cubicBezTo>
                    <a:pt x="49558" y="45720"/>
                    <a:pt x="45720" y="49558"/>
                    <a:pt x="45720" y="54293"/>
                  </a:cubicBezTo>
                  <a:cubicBezTo>
                    <a:pt x="45720" y="59027"/>
                    <a:pt x="49558" y="62865"/>
                    <a:pt x="54293" y="62865"/>
                  </a:cubicBezTo>
                  <a:lnTo>
                    <a:pt x="128588" y="62865"/>
                  </a:lnTo>
                  <a:cubicBezTo>
                    <a:pt x="133322" y="62865"/>
                    <a:pt x="137160" y="59027"/>
                    <a:pt x="137160" y="54293"/>
                  </a:cubicBezTo>
                  <a:cubicBezTo>
                    <a:pt x="137160" y="49558"/>
                    <a:pt x="133322" y="45720"/>
                    <a:pt x="128588" y="45720"/>
                  </a:cubicBezTo>
                  <a:lnTo>
                    <a:pt x="54293" y="45720"/>
                  </a:ln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13" name="Freeform: Shape 12">
              <a:extLst>
                <a:ext uri="{FF2B5EF4-FFF2-40B4-BE49-F238E27FC236}">
                  <a16:creationId xmlns:a16="http://schemas.microsoft.com/office/drawing/2014/main" id="{70F72FE4-8C3B-AB23-ABE9-D5056BBDE18D}"/>
                </a:ext>
              </a:extLst>
            </p:cNvPr>
            <p:cNvSpPr/>
            <p:nvPr/>
          </p:nvSpPr>
          <p:spPr>
            <a:xfrm>
              <a:off x="736696" y="4489791"/>
              <a:ext cx="125946" cy="125947"/>
            </a:xfrm>
            <a:custGeom>
              <a:avLst/>
              <a:gdLst>
                <a:gd name="connsiteX0" fmla="*/ 51438 w 125946"/>
                <a:gd name="connsiteY0" fmla="*/ 102874 h 125947"/>
                <a:gd name="connsiteX1" fmla="*/ 81236 w 125946"/>
                <a:gd name="connsiteY1" fmla="*/ 93364 h 125947"/>
                <a:gd name="connsiteX2" fmla="*/ 111103 w 125946"/>
                <a:gd name="connsiteY2" fmla="*/ 123219 h 125947"/>
                <a:gd name="connsiteX3" fmla="*/ 123218 w 125946"/>
                <a:gd name="connsiteY3" fmla="*/ 123647 h 125947"/>
                <a:gd name="connsiteX4" fmla="*/ 123646 w 125946"/>
                <a:gd name="connsiteY4" fmla="*/ 111531 h 125947"/>
                <a:gd name="connsiteX5" fmla="*/ 123218 w 125946"/>
                <a:gd name="connsiteY5" fmla="*/ 111104 h 125947"/>
                <a:gd name="connsiteX6" fmla="*/ 93363 w 125946"/>
                <a:gd name="connsiteY6" fmla="*/ 81237 h 125947"/>
                <a:gd name="connsiteX7" fmla="*/ 81237 w 125946"/>
                <a:gd name="connsiteY7" fmla="*/ 9515 h 125947"/>
                <a:gd name="connsiteX8" fmla="*/ 9515 w 125946"/>
                <a:gd name="connsiteY8" fmla="*/ 21641 h 125947"/>
                <a:gd name="connsiteX9" fmla="*/ 21641 w 125946"/>
                <a:gd name="connsiteY9" fmla="*/ 93363 h 125947"/>
                <a:gd name="connsiteX10" fmla="*/ 51438 w 125946"/>
                <a:gd name="connsiteY10" fmla="*/ 102874 h 125947"/>
                <a:gd name="connsiteX11" fmla="*/ 51438 w 125946"/>
                <a:gd name="connsiteY11" fmla="*/ 85729 h 125947"/>
                <a:gd name="connsiteX12" fmla="*/ 17148 w 125946"/>
                <a:gd name="connsiteY12" fmla="*/ 51439 h 125947"/>
                <a:gd name="connsiteX13" fmla="*/ 51438 w 125946"/>
                <a:gd name="connsiteY13" fmla="*/ 17149 h 125947"/>
                <a:gd name="connsiteX14" fmla="*/ 85728 w 125946"/>
                <a:gd name="connsiteY14" fmla="*/ 51439 h 125947"/>
                <a:gd name="connsiteX15" fmla="*/ 51438 w 125946"/>
                <a:gd name="connsiteY15" fmla="*/ 85729 h 12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946" h="125947">
                  <a:moveTo>
                    <a:pt x="51438" y="102874"/>
                  </a:moveTo>
                  <a:cubicBezTo>
                    <a:pt x="62120" y="102890"/>
                    <a:pt x="72538" y="99564"/>
                    <a:pt x="81236" y="93364"/>
                  </a:cubicBezTo>
                  <a:lnTo>
                    <a:pt x="111103" y="123219"/>
                  </a:lnTo>
                  <a:cubicBezTo>
                    <a:pt x="114330" y="126683"/>
                    <a:pt x="119755" y="126875"/>
                    <a:pt x="123218" y="123647"/>
                  </a:cubicBezTo>
                  <a:cubicBezTo>
                    <a:pt x="126682" y="120419"/>
                    <a:pt x="126874" y="114995"/>
                    <a:pt x="123646" y="111531"/>
                  </a:cubicBezTo>
                  <a:cubicBezTo>
                    <a:pt x="123509" y="111384"/>
                    <a:pt x="123366" y="111241"/>
                    <a:pt x="123218" y="111104"/>
                  </a:cubicBezTo>
                  <a:lnTo>
                    <a:pt x="93363" y="81237"/>
                  </a:lnTo>
                  <a:cubicBezTo>
                    <a:pt x="109820" y="58083"/>
                    <a:pt x="104391" y="25972"/>
                    <a:pt x="81237" y="9515"/>
                  </a:cubicBezTo>
                  <a:cubicBezTo>
                    <a:pt x="58083" y="-6942"/>
                    <a:pt x="25972" y="-1513"/>
                    <a:pt x="9515" y="21641"/>
                  </a:cubicBezTo>
                  <a:cubicBezTo>
                    <a:pt x="-6942" y="44795"/>
                    <a:pt x="-1513" y="76906"/>
                    <a:pt x="21641" y="93363"/>
                  </a:cubicBezTo>
                  <a:cubicBezTo>
                    <a:pt x="30345" y="99550"/>
                    <a:pt x="40759" y="102874"/>
                    <a:pt x="51438" y="102874"/>
                  </a:cubicBezTo>
                  <a:close/>
                  <a:moveTo>
                    <a:pt x="51438" y="85729"/>
                  </a:moveTo>
                  <a:cubicBezTo>
                    <a:pt x="32500" y="85729"/>
                    <a:pt x="17148" y="70377"/>
                    <a:pt x="17148" y="51439"/>
                  </a:cubicBezTo>
                  <a:cubicBezTo>
                    <a:pt x="17148" y="32501"/>
                    <a:pt x="32500" y="17149"/>
                    <a:pt x="51438" y="17149"/>
                  </a:cubicBezTo>
                  <a:cubicBezTo>
                    <a:pt x="70376" y="17149"/>
                    <a:pt x="85728" y="32501"/>
                    <a:pt x="85728" y="51439"/>
                  </a:cubicBezTo>
                  <a:cubicBezTo>
                    <a:pt x="85728" y="70377"/>
                    <a:pt x="70376" y="85729"/>
                    <a:pt x="51438" y="85729"/>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grpSp>
      <p:sp>
        <p:nvSpPr>
          <p:cNvPr id="5" name="TextBox 4">
            <a:extLst>
              <a:ext uri="{FF2B5EF4-FFF2-40B4-BE49-F238E27FC236}">
                <a16:creationId xmlns:a16="http://schemas.microsoft.com/office/drawing/2014/main" id="{18C620C5-940A-3E49-89DF-614CC009CD5C}"/>
              </a:ext>
            </a:extLst>
          </p:cNvPr>
          <p:cNvSpPr txBox="1"/>
          <p:nvPr/>
        </p:nvSpPr>
        <p:spPr>
          <a:xfrm>
            <a:off x="590681" y="1034989"/>
            <a:ext cx="11238462"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Sans Display Semibold"/>
                <a:ea typeface="+mn-ea"/>
                <a:cs typeface="Segoe UI" pitchFamily="34" charset="0"/>
              </a:rPr>
              <a:t>Enriching content to make it “Copilot-ready”</a:t>
            </a:r>
          </a:p>
        </p:txBody>
      </p:sp>
    </p:spTree>
    <p:extLst>
      <p:ext uri="{BB962C8B-B14F-4D97-AF65-F5344CB8AC3E}">
        <p14:creationId xmlns:p14="http://schemas.microsoft.com/office/powerpoint/2010/main" val="404106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0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ADF13-326D-4551-5DAE-20DAE54F2596}"/>
            </a:ext>
          </a:extLst>
        </p:cNvPr>
        <p:cNvGrpSpPr/>
        <p:nvPr/>
      </p:nvGrpSpPr>
      <p:grpSpPr>
        <a:xfrm>
          <a:off x="0" y="0"/>
          <a:ext cx="0" cy="0"/>
          <a:chOff x="0" y="0"/>
          <a:chExt cx="0" cy="0"/>
        </a:xfrm>
      </p:grpSpPr>
      <p:pic>
        <p:nvPicPr>
          <p:cNvPr id="31" name="Picture 30">
            <a:extLst>
              <a:ext uri="{FF2B5EF4-FFF2-40B4-BE49-F238E27FC236}">
                <a16:creationId xmlns:a16="http://schemas.microsoft.com/office/drawing/2014/main" id="{CAE88A59-1D32-2053-C7C4-2A3CA3CBFFDD}"/>
              </a:ext>
              <a:ext uri="{C183D7F6-B498-43B3-948B-1728B52AA6E4}">
                <adec:decorative xmlns:adec="http://schemas.microsoft.com/office/drawing/2017/decorative" val="1"/>
              </a:ext>
            </a:extLst>
          </p:cNvPr>
          <p:cNvPicPr>
            <a:picLocks/>
          </p:cNvPicPr>
          <p:nvPr/>
        </p:nvPicPr>
        <p:blipFill rotWithShape="1">
          <a:blip r:embed="rId5">
            <a:alphaModFix amt="9000"/>
            <a:extLst>
              <a:ext uri="{BEBA8EAE-BF5A-486C-A8C5-ECC9F3942E4B}">
                <a14:imgProps xmlns:a14="http://schemas.microsoft.com/office/drawing/2010/main">
                  <a14:imgLayer r:embed="rId6">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3" name="Title 2">
            <a:extLst>
              <a:ext uri="{FF2B5EF4-FFF2-40B4-BE49-F238E27FC236}">
                <a16:creationId xmlns:a16="http://schemas.microsoft.com/office/drawing/2014/main" id="{86FE1165-6EB1-34B9-0085-8DA132D29E66}"/>
              </a:ext>
            </a:extLst>
          </p:cNvPr>
          <p:cNvSpPr>
            <a:spLocks noGrp="1"/>
          </p:cNvSpPr>
          <p:nvPr>
            <p:ph type="title"/>
          </p:nvPr>
        </p:nvSpPr>
        <p:spPr>
          <a:xfrm>
            <a:off x="588263" y="457200"/>
            <a:ext cx="11018520" cy="492443"/>
          </a:xfrm>
        </p:spPr>
        <p:txBody>
          <a:bodyPr>
            <a:normAutofit fontScale="90000"/>
          </a:bodyPr>
          <a:lstStyle/>
          <a:p>
            <a:r>
              <a:rPr lang="en-US"/>
              <a:t>Drive business processes</a:t>
            </a:r>
          </a:p>
        </p:txBody>
      </p:sp>
      <p:sp>
        <p:nvSpPr>
          <p:cNvPr id="13" name="Rectangle 12">
            <a:extLst>
              <a:ext uri="{FF2B5EF4-FFF2-40B4-BE49-F238E27FC236}">
                <a16:creationId xmlns:a16="http://schemas.microsoft.com/office/drawing/2014/main" id="{BC1357B2-087B-85B2-1A9A-5D64C93C890E}"/>
              </a:ext>
              <a:ext uri="{C183D7F6-B498-43B3-948B-1728B52AA6E4}">
                <adec:decorative xmlns:adec="http://schemas.microsoft.com/office/drawing/2017/decorative" val="1"/>
              </a:ext>
            </a:extLst>
          </p:cNvPr>
          <p:cNvSpPr>
            <a:spLocks/>
          </p:cNvSpPr>
          <p:nvPr/>
        </p:nvSpPr>
        <p:spPr bwMode="auto">
          <a:xfrm>
            <a:off x="0" y="1819249"/>
            <a:ext cx="4508765" cy="457427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5" name="Picture 14">
            <a:extLst>
              <a:ext uri="{FF2B5EF4-FFF2-40B4-BE49-F238E27FC236}">
                <a16:creationId xmlns:a16="http://schemas.microsoft.com/office/drawing/2014/main" id="{DABB150E-7DBD-9D53-BA3C-E9933828D327}"/>
              </a:ext>
              <a:ext uri="{C183D7F6-B498-43B3-948B-1728B52AA6E4}">
                <adec:decorative xmlns:adec="http://schemas.microsoft.com/office/drawing/2017/decorative" val="1"/>
              </a:ext>
            </a:extLst>
          </p:cNvPr>
          <p:cNvPicPr>
            <a:picLocks noChangeAspect="1"/>
          </p:cNvPicPr>
          <p:nvPr/>
        </p:nvPicPr>
        <p:blipFill rotWithShape="1">
          <a:blip r:embed="rId7">
            <a:alphaModFix amt="24000"/>
          </a:blip>
          <a:srcRect l="7587" t="2670" r="-7587" b="38590"/>
          <a:stretch>
            <a:fillRect/>
          </a:stretch>
        </p:blipFill>
        <p:spPr>
          <a:xfrm>
            <a:off x="3485576" y="5173820"/>
            <a:ext cx="2076450" cy="1219702"/>
          </a:xfrm>
          <a:prstGeom prst="rect">
            <a:avLst/>
          </a:prstGeom>
        </p:spPr>
      </p:pic>
      <p:sp>
        <p:nvSpPr>
          <p:cNvPr id="17" name="Rectangle: Rounded Corners 16">
            <a:extLst>
              <a:ext uri="{FF2B5EF4-FFF2-40B4-BE49-F238E27FC236}">
                <a16:creationId xmlns:a16="http://schemas.microsoft.com/office/drawing/2014/main" id="{A4902571-D333-B80B-7A49-4902BA99D71F}"/>
              </a:ext>
              <a:ext uri="{C183D7F6-B498-43B3-948B-1728B52AA6E4}">
                <adec:decorative xmlns:adec="http://schemas.microsoft.com/office/drawing/2017/decorative" val="1"/>
              </a:ext>
            </a:extLst>
          </p:cNvPr>
          <p:cNvSpPr>
            <a:spLocks/>
          </p:cNvSpPr>
          <p:nvPr/>
        </p:nvSpPr>
        <p:spPr bwMode="auto">
          <a:xfrm>
            <a:off x="4508765" y="1682092"/>
            <a:ext cx="7094909"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18" name="Rectangle: Rounded Corners 17">
            <a:extLst>
              <a:ext uri="{FF2B5EF4-FFF2-40B4-BE49-F238E27FC236}">
                <a16:creationId xmlns:a16="http://schemas.microsoft.com/office/drawing/2014/main" id="{8A3457AE-1537-194E-C3C1-F4D248CD2C92}"/>
              </a:ext>
            </a:extLst>
          </p:cNvPr>
          <p:cNvSpPr>
            <a:spLocks/>
          </p:cNvSpPr>
          <p:nvPr/>
        </p:nvSpPr>
        <p:spPr bwMode="auto">
          <a:xfrm>
            <a:off x="4645925" y="1819251"/>
            <a:ext cx="6820589" cy="4574272"/>
          </a:xfrm>
          <a:prstGeom prst="roundRect">
            <a:avLst>
              <a:gd name="adj" fmla="val 2841"/>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9" name="Text ">
            <a:extLst>
              <a:ext uri="{FF2B5EF4-FFF2-40B4-BE49-F238E27FC236}">
                <a16:creationId xmlns:a16="http://schemas.microsoft.com/office/drawing/2014/main" id="{A055BA9F-BF4B-8E64-14EB-88D820922522}"/>
              </a:ext>
            </a:extLst>
          </p:cNvPr>
          <p:cNvSpPr>
            <a:spLocks/>
          </p:cNvSpPr>
          <p:nvPr/>
        </p:nvSpPr>
        <p:spPr>
          <a:xfrm>
            <a:off x="1375930" y="2111302"/>
            <a:ext cx="2865870" cy="1379865"/>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6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Simplifies automation for everyone</a:t>
            </a:r>
          </a:p>
          <a:p>
            <a:pPr marL="0" marR="0" lvl="0" indent="0" algn="l" defTabSz="914400"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Users can describe what actions they need in natural language (e.g., “notify me when…” and the agent builds a workflow.</a:t>
            </a:r>
          </a:p>
        </p:txBody>
      </p:sp>
      <p:sp>
        <p:nvSpPr>
          <p:cNvPr id="20" name="Oval 19">
            <a:extLst>
              <a:ext uri="{FF2B5EF4-FFF2-40B4-BE49-F238E27FC236}">
                <a16:creationId xmlns:a16="http://schemas.microsoft.com/office/drawing/2014/main" id="{FA6A231C-148F-F3FE-1D14-4E6DFA015704}"/>
              </a:ext>
              <a:ext uri="{C183D7F6-B498-43B3-948B-1728B52AA6E4}">
                <adec:decorative xmlns:adec="http://schemas.microsoft.com/office/drawing/2017/decorative" val="1"/>
              </a:ext>
            </a:extLst>
          </p:cNvPr>
          <p:cNvSpPr>
            <a:spLocks/>
          </p:cNvSpPr>
          <p:nvPr/>
        </p:nvSpPr>
        <p:spPr bwMode="auto">
          <a:xfrm>
            <a:off x="588263" y="2111302"/>
            <a:ext cx="520700" cy="5207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21" name="Oval 20">
            <a:extLst>
              <a:ext uri="{FF2B5EF4-FFF2-40B4-BE49-F238E27FC236}">
                <a16:creationId xmlns:a16="http://schemas.microsoft.com/office/drawing/2014/main" id="{3F6A31D4-5E43-0AEB-6689-F80F5BEFE1C0}"/>
              </a:ext>
              <a:ext uri="{C183D7F6-B498-43B3-948B-1728B52AA6E4}">
                <adec:decorative xmlns:adec="http://schemas.microsoft.com/office/drawing/2017/decorative" val="1"/>
              </a:ext>
            </a:extLst>
          </p:cNvPr>
          <p:cNvSpPr>
            <a:spLocks/>
          </p:cNvSpPr>
          <p:nvPr/>
        </p:nvSpPr>
        <p:spPr bwMode="auto">
          <a:xfrm>
            <a:off x="588964" y="4290717"/>
            <a:ext cx="520700" cy="5207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22" name="Text ">
            <a:extLst>
              <a:ext uri="{FF2B5EF4-FFF2-40B4-BE49-F238E27FC236}">
                <a16:creationId xmlns:a16="http://schemas.microsoft.com/office/drawing/2014/main" id="{63FAE437-1F5C-DF0C-FB77-450E3CE585CE}"/>
              </a:ext>
            </a:extLst>
          </p:cNvPr>
          <p:cNvSpPr>
            <a:spLocks/>
          </p:cNvSpPr>
          <p:nvPr/>
        </p:nvSpPr>
        <p:spPr>
          <a:xfrm>
            <a:off x="1375929" y="4290717"/>
            <a:ext cx="2716011" cy="1133644"/>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6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Get insights instantly</a:t>
            </a:r>
          </a:p>
          <a:p>
            <a:pPr marL="0" marR="0" lvl="0" indent="0" algn="l" defTabSz="914400"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Ask the agent anything about site content without digging through files. Auto-filled metadata enables precise, grounded responses.</a:t>
            </a:r>
          </a:p>
        </p:txBody>
      </p:sp>
      <p:sp>
        <p:nvSpPr>
          <p:cNvPr id="25" name="Text Placeholder 3">
            <a:extLst>
              <a:ext uri="{FF2B5EF4-FFF2-40B4-BE49-F238E27FC236}">
                <a16:creationId xmlns:a16="http://schemas.microsoft.com/office/drawing/2014/main" id="{6EEE7353-5007-9C55-087B-1B9171942304}"/>
              </a:ext>
            </a:extLst>
          </p:cNvPr>
          <p:cNvSpPr txBox="1">
            <a:spLocks/>
          </p:cNvSpPr>
          <p:nvPr/>
        </p:nvSpPr>
        <p:spPr>
          <a:xfrm>
            <a:off x="4783084" y="5768229"/>
            <a:ext cx="6546274" cy="492443"/>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Knowledge Agent answers questions about content, using metadata to provide precise responses.</a:t>
            </a:r>
          </a:p>
        </p:txBody>
      </p:sp>
      <p:cxnSp>
        <p:nvCxnSpPr>
          <p:cNvPr id="26" name="Straight Connector 25">
            <a:extLst>
              <a:ext uri="{FF2B5EF4-FFF2-40B4-BE49-F238E27FC236}">
                <a16:creationId xmlns:a16="http://schemas.microsoft.com/office/drawing/2014/main" id="{72B7A206-6555-8481-B6F8-7C7EE8FA0C64}"/>
              </a:ext>
            </a:extLst>
          </p:cNvPr>
          <p:cNvCxnSpPr>
            <a:cxnSpLocks/>
          </p:cNvCxnSpPr>
          <p:nvPr/>
        </p:nvCxnSpPr>
        <p:spPr>
          <a:xfrm>
            <a:off x="1375929" y="3890942"/>
            <a:ext cx="286587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CF6998D2-6C56-E594-69C3-9471A2C767FF}"/>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5" name="Graphic 3">
            <a:extLst>
              <a:ext uri="{FF2B5EF4-FFF2-40B4-BE49-F238E27FC236}">
                <a16:creationId xmlns:a16="http://schemas.microsoft.com/office/drawing/2014/main" id="{01C91A0C-4F66-6EA1-5E89-04BD5E021076}"/>
              </a:ext>
            </a:extLst>
          </p:cNvPr>
          <p:cNvSpPr/>
          <p:nvPr/>
        </p:nvSpPr>
        <p:spPr>
          <a:xfrm>
            <a:off x="757874" y="4436767"/>
            <a:ext cx="182880" cy="228600"/>
          </a:xfrm>
          <a:custGeom>
            <a:avLst/>
            <a:gdLst>
              <a:gd name="connsiteX0" fmla="*/ 157163 w 182880"/>
              <a:gd name="connsiteY0" fmla="*/ 137160 h 228600"/>
              <a:gd name="connsiteX1" fmla="*/ 182880 w 182880"/>
              <a:gd name="connsiteY1" fmla="*/ 162878 h 228600"/>
              <a:gd name="connsiteX2" fmla="*/ 182880 w 182880"/>
              <a:gd name="connsiteY2" fmla="*/ 173222 h 228600"/>
              <a:gd name="connsiteX3" fmla="*/ 167941 w 182880"/>
              <a:gd name="connsiteY3" fmla="*/ 205751 h 228600"/>
              <a:gd name="connsiteX4" fmla="*/ 91406 w 182880"/>
              <a:gd name="connsiteY4" fmla="*/ 228600 h 228600"/>
              <a:gd name="connsiteX5" fmla="*/ 14928 w 182880"/>
              <a:gd name="connsiteY5" fmla="*/ 205740 h 228600"/>
              <a:gd name="connsiteX6" fmla="*/ 0 w 182880"/>
              <a:gd name="connsiteY6" fmla="*/ 173245 h 228600"/>
              <a:gd name="connsiteX7" fmla="*/ 0 w 182880"/>
              <a:gd name="connsiteY7" fmla="*/ 162866 h 228600"/>
              <a:gd name="connsiteX8" fmla="*/ 25718 w 182880"/>
              <a:gd name="connsiteY8" fmla="*/ 137160 h 228600"/>
              <a:gd name="connsiteX9" fmla="*/ 157163 w 182880"/>
              <a:gd name="connsiteY9" fmla="*/ 137160 h 228600"/>
              <a:gd name="connsiteX10" fmla="*/ 90240 w 182880"/>
              <a:gd name="connsiteY10" fmla="*/ 91 h 228600"/>
              <a:gd name="connsiteX11" fmla="*/ 91406 w 182880"/>
              <a:gd name="connsiteY11" fmla="*/ 0 h 228600"/>
              <a:gd name="connsiteX12" fmla="*/ 99898 w 182880"/>
              <a:gd name="connsiteY12" fmla="*/ 7407 h 228600"/>
              <a:gd name="connsiteX13" fmla="*/ 99978 w 182880"/>
              <a:gd name="connsiteY13" fmla="*/ 8573 h 228600"/>
              <a:gd name="connsiteX14" fmla="*/ 99978 w 182880"/>
              <a:gd name="connsiteY14" fmla="*/ 17145 h 228600"/>
              <a:gd name="connsiteX15" fmla="*/ 139983 w 182880"/>
              <a:gd name="connsiteY15" fmla="*/ 17145 h 228600"/>
              <a:gd name="connsiteX16" fmla="*/ 165701 w 182880"/>
              <a:gd name="connsiteY16" fmla="*/ 42863 h 228600"/>
              <a:gd name="connsiteX17" fmla="*/ 165701 w 182880"/>
              <a:gd name="connsiteY17" fmla="*/ 94355 h 228600"/>
              <a:gd name="connsiteX18" fmla="*/ 139983 w 182880"/>
              <a:gd name="connsiteY18" fmla="*/ 120072 h 228600"/>
              <a:gd name="connsiteX19" fmla="*/ 42828 w 182880"/>
              <a:gd name="connsiteY19" fmla="*/ 120072 h 228600"/>
              <a:gd name="connsiteX20" fmla="*/ 17111 w 182880"/>
              <a:gd name="connsiteY20" fmla="*/ 94355 h 228600"/>
              <a:gd name="connsiteX21" fmla="*/ 17111 w 182880"/>
              <a:gd name="connsiteY21" fmla="*/ 42863 h 228600"/>
              <a:gd name="connsiteX22" fmla="*/ 42828 w 182880"/>
              <a:gd name="connsiteY22" fmla="*/ 17145 h 228600"/>
              <a:gd name="connsiteX23" fmla="*/ 82833 w 182880"/>
              <a:gd name="connsiteY23" fmla="*/ 17145 h 228600"/>
              <a:gd name="connsiteX24" fmla="*/ 82833 w 182880"/>
              <a:gd name="connsiteY24" fmla="*/ 8584 h 228600"/>
              <a:gd name="connsiteX25" fmla="*/ 90240 w 182880"/>
              <a:gd name="connsiteY25" fmla="*/ 91 h 228600"/>
              <a:gd name="connsiteX26" fmla="*/ 91406 w 182880"/>
              <a:gd name="connsiteY26" fmla="*/ 0 h 228600"/>
              <a:gd name="connsiteX27" fmla="*/ 90240 w 182880"/>
              <a:gd name="connsiteY27" fmla="*/ 80 h 228600"/>
              <a:gd name="connsiteX28" fmla="*/ 65688 w 182880"/>
              <a:gd name="connsiteY28" fmla="*/ 51435 h 228600"/>
              <a:gd name="connsiteX29" fmla="*/ 51401 w 182880"/>
              <a:gd name="connsiteY29" fmla="*/ 65723 h 228600"/>
              <a:gd name="connsiteX30" fmla="*/ 65688 w 182880"/>
              <a:gd name="connsiteY30" fmla="*/ 80010 h 228600"/>
              <a:gd name="connsiteX31" fmla="*/ 79976 w 182880"/>
              <a:gd name="connsiteY31" fmla="*/ 65723 h 228600"/>
              <a:gd name="connsiteX32" fmla="*/ 65688 w 182880"/>
              <a:gd name="connsiteY32" fmla="*/ 51435 h 228600"/>
              <a:gd name="connsiteX33" fmla="*/ 117043 w 182880"/>
              <a:gd name="connsiteY33" fmla="*/ 51435 h 228600"/>
              <a:gd name="connsiteX34" fmla="*/ 102357 w 182880"/>
              <a:gd name="connsiteY34" fmla="*/ 65313 h 228600"/>
              <a:gd name="connsiteX35" fmla="*/ 116235 w 182880"/>
              <a:gd name="connsiteY35" fmla="*/ 79999 h 228600"/>
              <a:gd name="connsiteX36" fmla="*/ 117043 w 182880"/>
              <a:gd name="connsiteY36" fmla="*/ 79999 h 228600"/>
              <a:gd name="connsiteX37" fmla="*/ 130920 w 182880"/>
              <a:gd name="connsiteY37" fmla="*/ 65313 h 228600"/>
              <a:gd name="connsiteX38" fmla="*/ 117043 w 182880"/>
              <a:gd name="connsiteY38" fmla="*/ 5143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2880" h="228600">
                <a:moveTo>
                  <a:pt x="157163" y="137160"/>
                </a:moveTo>
                <a:cubicBezTo>
                  <a:pt x="171365" y="137160"/>
                  <a:pt x="182880" y="148675"/>
                  <a:pt x="182880" y="162878"/>
                </a:cubicBezTo>
                <a:lnTo>
                  <a:pt x="182880" y="173222"/>
                </a:lnTo>
                <a:cubicBezTo>
                  <a:pt x="182883" y="185725"/>
                  <a:pt x="177427" y="197606"/>
                  <a:pt x="167941" y="205751"/>
                </a:cubicBezTo>
                <a:cubicBezTo>
                  <a:pt x="150042" y="221113"/>
                  <a:pt x="124438" y="228600"/>
                  <a:pt x="91406" y="228600"/>
                </a:cubicBezTo>
                <a:cubicBezTo>
                  <a:pt x="58373" y="228600"/>
                  <a:pt x="32793" y="221102"/>
                  <a:pt x="14928" y="205740"/>
                </a:cubicBezTo>
                <a:cubicBezTo>
                  <a:pt x="5455" y="197601"/>
                  <a:pt x="4" y="185734"/>
                  <a:pt x="0" y="173245"/>
                </a:cubicBezTo>
                <a:lnTo>
                  <a:pt x="0" y="162866"/>
                </a:lnTo>
                <a:cubicBezTo>
                  <a:pt x="6" y="148668"/>
                  <a:pt x="11519" y="137160"/>
                  <a:pt x="25718" y="137160"/>
                </a:cubicBezTo>
                <a:lnTo>
                  <a:pt x="157163" y="137160"/>
                </a:lnTo>
                <a:close/>
                <a:moveTo>
                  <a:pt x="90240" y="91"/>
                </a:moveTo>
                <a:lnTo>
                  <a:pt x="91406" y="0"/>
                </a:lnTo>
                <a:cubicBezTo>
                  <a:pt x="95690" y="0"/>
                  <a:pt x="99315" y="3163"/>
                  <a:pt x="99898" y="7407"/>
                </a:cubicBezTo>
                <a:lnTo>
                  <a:pt x="99978" y="8573"/>
                </a:lnTo>
                <a:lnTo>
                  <a:pt x="99978" y="17145"/>
                </a:lnTo>
                <a:lnTo>
                  <a:pt x="139983" y="17145"/>
                </a:lnTo>
                <a:cubicBezTo>
                  <a:pt x="154186" y="17145"/>
                  <a:pt x="165701" y="28659"/>
                  <a:pt x="165701" y="42863"/>
                </a:cubicBezTo>
                <a:lnTo>
                  <a:pt x="165701" y="94355"/>
                </a:lnTo>
                <a:cubicBezTo>
                  <a:pt x="165701" y="108558"/>
                  <a:pt x="154186" y="120072"/>
                  <a:pt x="139983" y="120072"/>
                </a:cubicBezTo>
                <a:lnTo>
                  <a:pt x="42828" y="120072"/>
                </a:lnTo>
                <a:cubicBezTo>
                  <a:pt x="28625" y="120072"/>
                  <a:pt x="17111" y="108558"/>
                  <a:pt x="17111" y="94355"/>
                </a:cubicBezTo>
                <a:lnTo>
                  <a:pt x="17111" y="42863"/>
                </a:lnTo>
                <a:cubicBezTo>
                  <a:pt x="17111" y="28659"/>
                  <a:pt x="28625" y="17145"/>
                  <a:pt x="42828" y="17145"/>
                </a:cubicBezTo>
                <a:lnTo>
                  <a:pt x="82833" y="17145"/>
                </a:lnTo>
                <a:lnTo>
                  <a:pt x="82833" y="8584"/>
                </a:lnTo>
                <a:cubicBezTo>
                  <a:pt x="82833" y="4300"/>
                  <a:pt x="85996" y="674"/>
                  <a:pt x="90240" y="91"/>
                </a:cubicBezTo>
                <a:lnTo>
                  <a:pt x="91406" y="0"/>
                </a:lnTo>
                <a:lnTo>
                  <a:pt x="90240" y="80"/>
                </a:lnTo>
                <a:close/>
                <a:moveTo>
                  <a:pt x="65688" y="51435"/>
                </a:moveTo>
                <a:cubicBezTo>
                  <a:pt x="57797" y="51435"/>
                  <a:pt x="51401" y="57832"/>
                  <a:pt x="51401" y="65723"/>
                </a:cubicBezTo>
                <a:cubicBezTo>
                  <a:pt x="51401" y="73613"/>
                  <a:pt x="57797" y="80010"/>
                  <a:pt x="65688" y="80010"/>
                </a:cubicBezTo>
                <a:cubicBezTo>
                  <a:pt x="73579" y="80010"/>
                  <a:pt x="79976" y="73613"/>
                  <a:pt x="79976" y="65723"/>
                </a:cubicBezTo>
                <a:cubicBezTo>
                  <a:pt x="79976" y="57832"/>
                  <a:pt x="73579" y="51435"/>
                  <a:pt x="65688" y="51435"/>
                </a:cubicBezTo>
                <a:close/>
                <a:moveTo>
                  <a:pt x="117043" y="51435"/>
                </a:moveTo>
                <a:cubicBezTo>
                  <a:pt x="109155" y="51212"/>
                  <a:pt x="102581" y="57425"/>
                  <a:pt x="102357" y="65313"/>
                </a:cubicBezTo>
                <a:cubicBezTo>
                  <a:pt x="102134" y="73200"/>
                  <a:pt x="108347" y="79775"/>
                  <a:pt x="116235" y="79999"/>
                </a:cubicBezTo>
                <a:cubicBezTo>
                  <a:pt x="116505" y="80006"/>
                  <a:pt x="116773" y="80006"/>
                  <a:pt x="117043" y="79999"/>
                </a:cubicBezTo>
                <a:cubicBezTo>
                  <a:pt x="124931" y="79775"/>
                  <a:pt x="131144" y="73200"/>
                  <a:pt x="130920" y="65313"/>
                </a:cubicBezTo>
                <a:cubicBezTo>
                  <a:pt x="130707" y="57739"/>
                  <a:pt x="124617" y="51649"/>
                  <a:pt x="117043" y="51435"/>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9" name="Graphic 7">
            <a:extLst>
              <a:ext uri="{FF2B5EF4-FFF2-40B4-BE49-F238E27FC236}">
                <a16:creationId xmlns:a16="http://schemas.microsoft.com/office/drawing/2014/main" id="{5E41A4C2-9E48-A3DB-56E3-4AD5DE70E5EE}"/>
              </a:ext>
            </a:extLst>
          </p:cNvPr>
          <p:cNvSpPr/>
          <p:nvPr/>
        </p:nvSpPr>
        <p:spPr>
          <a:xfrm>
            <a:off x="728731" y="2251616"/>
            <a:ext cx="239764" cy="240072"/>
          </a:xfrm>
          <a:custGeom>
            <a:avLst/>
            <a:gdLst>
              <a:gd name="connsiteX0" fmla="*/ 205740 w 239764"/>
              <a:gd name="connsiteY0" fmla="*/ 31433 h 240072"/>
              <a:gd name="connsiteX1" fmla="*/ 174308 w 239764"/>
              <a:gd name="connsiteY1" fmla="*/ 0 h 240072"/>
              <a:gd name="connsiteX2" fmla="*/ 31433 w 239764"/>
              <a:gd name="connsiteY2" fmla="*/ 0 h 240072"/>
              <a:gd name="connsiteX3" fmla="*/ 0 w 239764"/>
              <a:gd name="connsiteY3" fmla="*/ 31433 h 240072"/>
              <a:gd name="connsiteX4" fmla="*/ 0 w 239764"/>
              <a:gd name="connsiteY4" fmla="*/ 174308 h 240072"/>
              <a:gd name="connsiteX5" fmla="*/ 31433 w 239764"/>
              <a:gd name="connsiteY5" fmla="*/ 205740 h 240072"/>
              <a:gd name="connsiteX6" fmla="*/ 107625 w 239764"/>
              <a:gd name="connsiteY6" fmla="*/ 205740 h 240072"/>
              <a:gd name="connsiteX7" fmla="*/ 108825 w 239764"/>
              <a:gd name="connsiteY7" fmla="*/ 200939 h 240072"/>
              <a:gd name="connsiteX8" fmla="*/ 119912 w 239764"/>
              <a:gd name="connsiteY8" fmla="*/ 181371 h 240072"/>
              <a:gd name="connsiteX9" fmla="*/ 144578 w 239764"/>
              <a:gd name="connsiteY9" fmla="*/ 156694 h 240072"/>
              <a:gd name="connsiteX10" fmla="*/ 142875 w 239764"/>
              <a:gd name="connsiteY10" fmla="*/ 151722 h 240072"/>
              <a:gd name="connsiteX11" fmla="*/ 142875 w 239764"/>
              <a:gd name="connsiteY11" fmla="*/ 54087 h 240072"/>
              <a:gd name="connsiteX12" fmla="*/ 151446 w 239764"/>
              <a:gd name="connsiteY12" fmla="*/ 45743 h 240072"/>
              <a:gd name="connsiteX13" fmla="*/ 151448 w 239764"/>
              <a:gd name="connsiteY13" fmla="*/ 45743 h 240072"/>
              <a:gd name="connsiteX14" fmla="*/ 160020 w 239764"/>
              <a:gd name="connsiteY14" fmla="*/ 54085 h 240072"/>
              <a:gd name="connsiteX15" fmla="*/ 160020 w 239764"/>
              <a:gd name="connsiteY15" fmla="*/ 54087 h 240072"/>
              <a:gd name="connsiteX16" fmla="*/ 160020 w 239764"/>
              <a:gd name="connsiteY16" fmla="*/ 141252 h 240072"/>
              <a:gd name="connsiteX17" fmla="*/ 187372 w 239764"/>
              <a:gd name="connsiteY17" fmla="*/ 113900 h 240072"/>
              <a:gd name="connsiteX18" fmla="*/ 205740 w 239764"/>
              <a:gd name="connsiteY18" fmla="*/ 103819 h 240072"/>
              <a:gd name="connsiteX19" fmla="*/ 205740 w 239764"/>
              <a:gd name="connsiteY19" fmla="*/ 31433 h 240072"/>
              <a:gd name="connsiteX20" fmla="*/ 45720 w 239764"/>
              <a:gd name="connsiteY20" fmla="*/ 77153 h 240072"/>
              <a:gd name="connsiteX21" fmla="*/ 54293 w 239764"/>
              <a:gd name="connsiteY21" fmla="*/ 68614 h 240072"/>
              <a:gd name="connsiteX22" fmla="*/ 62865 w 239764"/>
              <a:gd name="connsiteY22" fmla="*/ 77153 h 240072"/>
              <a:gd name="connsiteX23" fmla="*/ 62865 w 239764"/>
              <a:gd name="connsiteY23" fmla="*/ 151516 h 240072"/>
              <a:gd name="connsiteX24" fmla="*/ 54304 w 239764"/>
              <a:gd name="connsiteY24" fmla="*/ 160054 h 240072"/>
              <a:gd name="connsiteX25" fmla="*/ 54293 w 239764"/>
              <a:gd name="connsiteY25" fmla="*/ 160054 h 240072"/>
              <a:gd name="connsiteX26" fmla="*/ 45720 w 239764"/>
              <a:gd name="connsiteY26" fmla="*/ 151528 h 240072"/>
              <a:gd name="connsiteX27" fmla="*/ 45720 w 239764"/>
              <a:gd name="connsiteY27" fmla="*/ 151516 h 240072"/>
              <a:gd name="connsiteX28" fmla="*/ 45720 w 239764"/>
              <a:gd name="connsiteY28" fmla="*/ 77153 h 240072"/>
              <a:gd name="connsiteX29" fmla="*/ 94298 w 239764"/>
              <a:gd name="connsiteY29" fmla="*/ 111248 h 240072"/>
              <a:gd name="connsiteX30" fmla="*/ 102584 w 239764"/>
              <a:gd name="connsiteY30" fmla="*/ 102870 h 240072"/>
              <a:gd name="connsiteX31" fmla="*/ 111042 w 239764"/>
              <a:gd name="connsiteY31" fmla="*/ 111088 h 240072"/>
              <a:gd name="connsiteX32" fmla="*/ 111443 w 239764"/>
              <a:gd name="connsiteY32" fmla="*/ 151630 h 240072"/>
              <a:gd name="connsiteX33" fmla="*/ 103156 w 239764"/>
              <a:gd name="connsiteY33" fmla="*/ 160020 h 240072"/>
              <a:gd name="connsiteX34" fmla="*/ 94698 w 239764"/>
              <a:gd name="connsiteY34" fmla="*/ 151792 h 240072"/>
              <a:gd name="connsiteX35" fmla="*/ 94698 w 239764"/>
              <a:gd name="connsiteY35" fmla="*/ 151790 h 240072"/>
              <a:gd name="connsiteX36" fmla="*/ 94298 w 239764"/>
              <a:gd name="connsiteY36" fmla="*/ 111248 h 240072"/>
              <a:gd name="connsiteX37" fmla="*/ 195453 w 239764"/>
              <a:gd name="connsiteY37" fmla="*/ 121992 h 240072"/>
              <a:gd name="connsiteX38" fmla="*/ 127982 w 239764"/>
              <a:gd name="connsiteY38" fmla="*/ 189452 h 240072"/>
              <a:gd name="connsiteX39" fmla="*/ 119912 w 239764"/>
              <a:gd name="connsiteY39" fmla="*/ 203705 h 240072"/>
              <a:gd name="connsiteX40" fmla="*/ 114677 w 239764"/>
              <a:gd name="connsiteY40" fmla="*/ 224634 h 240072"/>
              <a:gd name="connsiteX41" fmla="*/ 123717 w 239764"/>
              <a:gd name="connsiteY41" fmla="*/ 239701 h 240072"/>
              <a:gd name="connsiteX42" fmla="*/ 129753 w 239764"/>
              <a:gd name="connsiteY42" fmla="*/ 239699 h 240072"/>
              <a:gd name="connsiteX43" fmla="*/ 150670 w 239764"/>
              <a:gd name="connsiteY43" fmla="*/ 234475 h 240072"/>
              <a:gd name="connsiteX44" fmla="*/ 164935 w 239764"/>
              <a:gd name="connsiteY44" fmla="*/ 226394 h 240072"/>
              <a:gd name="connsiteX45" fmla="*/ 232395 w 239764"/>
              <a:gd name="connsiteY45" fmla="*/ 158934 h 240072"/>
              <a:gd name="connsiteX46" fmla="*/ 231824 w 239764"/>
              <a:gd name="connsiteY46" fmla="*/ 121987 h 240072"/>
              <a:gd name="connsiteX47" fmla="*/ 195453 w 239764"/>
              <a:gd name="connsiteY47" fmla="*/ 121981 h 24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39764" h="240072">
                <a:moveTo>
                  <a:pt x="205740" y="31433"/>
                </a:moveTo>
                <a:cubicBezTo>
                  <a:pt x="205740" y="14073"/>
                  <a:pt x="191667" y="0"/>
                  <a:pt x="174308" y="0"/>
                </a:cubicBezTo>
                <a:lnTo>
                  <a:pt x="31433" y="0"/>
                </a:lnTo>
                <a:cubicBezTo>
                  <a:pt x="14073" y="0"/>
                  <a:pt x="0" y="14073"/>
                  <a:pt x="0" y="31433"/>
                </a:cubicBezTo>
                <a:lnTo>
                  <a:pt x="0" y="174308"/>
                </a:lnTo>
                <a:cubicBezTo>
                  <a:pt x="0" y="191667"/>
                  <a:pt x="14073" y="205740"/>
                  <a:pt x="31433" y="205740"/>
                </a:cubicBezTo>
                <a:lnTo>
                  <a:pt x="107625" y="205740"/>
                </a:lnTo>
                <a:lnTo>
                  <a:pt x="108825" y="200939"/>
                </a:lnTo>
                <a:cubicBezTo>
                  <a:pt x="110677" y="193533"/>
                  <a:pt x="114506" y="186766"/>
                  <a:pt x="119912" y="181371"/>
                </a:cubicBezTo>
                <a:lnTo>
                  <a:pt x="144578" y="156694"/>
                </a:lnTo>
                <a:cubicBezTo>
                  <a:pt x="143477" y="155270"/>
                  <a:pt x="142878" y="153522"/>
                  <a:pt x="142875" y="151722"/>
                </a:cubicBezTo>
                <a:lnTo>
                  <a:pt x="142875" y="54087"/>
                </a:lnTo>
                <a:cubicBezTo>
                  <a:pt x="142938" y="49416"/>
                  <a:pt x="146775" y="45680"/>
                  <a:pt x="151446" y="45743"/>
                </a:cubicBezTo>
                <a:cubicBezTo>
                  <a:pt x="151446" y="45743"/>
                  <a:pt x="151448" y="45743"/>
                  <a:pt x="151448" y="45743"/>
                </a:cubicBezTo>
                <a:cubicBezTo>
                  <a:pt x="156119" y="45679"/>
                  <a:pt x="159956" y="49414"/>
                  <a:pt x="160020" y="54085"/>
                </a:cubicBezTo>
                <a:cubicBezTo>
                  <a:pt x="160020" y="54086"/>
                  <a:pt x="160020" y="54086"/>
                  <a:pt x="160020" y="54087"/>
                </a:cubicBezTo>
                <a:lnTo>
                  <a:pt x="160020" y="141252"/>
                </a:lnTo>
                <a:lnTo>
                  <a:pt x="187372" y="113900"/>
                </a:lnTo>
                <a:cubicBezTo>
                  <a:pt x="192408" y="108857"/>
                  <a:pt x="198781" y="105359"/>
                  <a:pt x="205740" y="103819"/>
                </a:cubicBezTo>
                <a:lnTo>
                  <a:pt x="205740" y="31433"/>
                </a:lnTo>
                <a:close/>
                <a:moveTo>
                  <a:pt x="45720" y="77153"/>
                </a:moveTo>
                <a:cubicBezTo>
                  <a:pt x="45720" y="72432"/>
                  <a:pt x="49560" y="68614"/>
                  <a:pt x="54293" y="68614"/>
                </a:cubicBezTo>
                <a:cubicBezTo>
                  <a:pt x="59025" y="68614"/>
                  <a:pt x="62865" y="72432"/>
                  <a:pt x="62865" y="77153"/>
                </a:cubicBezTo>
                <a:lnTo>
                  <a:pt x="62865" y="151516"/>
                </a:lnTo>
                <a:cubicBezTo>
                  <a:pt x="62859" y="156238"/>
                  <a:pt x="59026" y="160061"/>
                  <a:pt x="54304" y="160054"/>
                </a:cubicBezTo>
                <a:cubicBezTo>
                  <a:pt x="54300" y="160054"/>
                  <a:pt x="54296" y="160054"/>
                  <a:pt x="54293" y="160054"/>
                </a:cubicBezTo>
                <a:cubicBezTo>
                  <a:pt x="49571" y="160067"/>
                  <a:pt x="45733" y="156249"/>
                  <a:pt x="45720" y="151528"/>
                </a:cubicBezTo>
                <a:cubicBezTo>
                  <a:pt x="45720" y="151524"/>
                  <a:pt x="45720" y="151520"/>
                  <a:pt x="45720" y="151516"/>
                </a:cubicBezTo>
                <a:lnTo>
                  <a:pt x="45720" y="77153"/>
                </a:lnTo>
                <a:close/>
                <a:moveTo>
                  <a:pt x="94298" y="111248"/>
                </a:moveTo>
                <a:cubicBezTo>
                  <a:pt x="94278" y="106649"/>
                  <a:pt x="97985" y="102902"/>
                  <a:pt x="102584" y="102870"/>
                </a:cubicBezTo>
                <a:cubicBezTo>
                  <a:pt x="107188" y="102806"/>
                  <a:pt x="110974" y="106484"/>
                  <a:pt x="111042" y="111088"/>
                </a:cubicBezTo>
                <a:lnTo>
                  <a:pt x="111443" y="151630"/>
                </a:lnTo>
                <a:cubicBezTo>
                  <a:pt x="111468" y="156234"/>
                  <a:pt x="107760" y="159988"/>
                  <a:pt x="103156" y="160020"/>
                </a:cubicBezTo>
                <a:cubicBezTo>
                  <a:pt x="98548" y="160084"/>
                  <a:pt x="94762" y="156400"/>
                  <a:pt x="94698" y="151792"/>
                </a:cubicBezTo>
                <a:cubicBezTo>
                  <a:pt x="94698" y="151792"/>
                  <a:pt x="94698" y="151790"/>
                  <a:pt x="94698" y="151790"/>
                </a:cubicBezTo>
                <a:lnTo>
                  <a:pt x="94298" y="111248"/>
                </a:lnTo>
                <a:close/>
                <a:moveTo>
                  <a:pt x="195453" y="121992"/>
                </a:moveTo>
                <a:lnTo>
                  <a:pt x="127982" y="189452"/>
                </a:lnTo>
                <a:cubicBezTo>
                  <a:pt x="124051" y="193385"/>
                  <a:pt x="121262" y="198312"/>
                  <a:pt x="119912" y="203705"/>
                </a:cubicBezTo>
                <a:lnTo>
                  <a:pt x="114677" y="224634"/>
                </a:lnTo>
                <a:cubicBezTo>
                  <a:pt x="113013" y="231291"/>
                  <a:pt x="117060" y="238037"/>
                  <a:pt x="123717" y="239701"/>
                </a:cubicBezTo>
                <a:cubicBezTo>
                  <a:pt x="125699" y="240197"/>
                  <a:pt x="127773" y="240196"/>
                  <a:pt x="129753" y="239699"/>
                </a:cubicBezTo>
                <a:lnTo>
                  <a:pt x="150670" y="234475"/>
                </a:lnTo>
                <a:cubicBezTo>
                  <a:pt x="156070" y="233124"/>
                  <a:pt x="161001" y="230331"/>
                  <a:pt x="164935" y="226394"/>
                </a:cubicBezTo>
                <a:lnTo>
                  <a:pt x="232395" y="158934"/>
                </a:lnTo>
                <a:cubicBezTo>
                  <a:pt x="242441" y="148574"/>
                  <a:pt x="242185" y="132033"/>
                  <a:pt x="231824" y="121987"/>
                </a:cubicBezTo>
                <a:cubicBezTo>
                  <a:pt x="221692" y="112161"/>
                  <a:pt x="205589" y="112159"/>
                  <a:pt x="195453" y="121981"/>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2" name="TextBox 1">
            <a:extLst>
              <a:ext uri="{FF2B5EF4-FFF2-40B4-BE49-F238E27FC236}">
                <a16:creationId xmlns:a16="http://schemas.microsoft.com/office/drawing/2014/main" id="{47CE3651-8C0A-544F-40D6-DD995E51DB6E}"/>
              </a:ext>
            </a:extLst>
          </p:cNvPr>
          <p:cNvSpPr txBox="1"/>
          <p:nvPr/>
        </p:nvSpPr>
        <p:spPr>
          <a:xfrm>
            <a:off x="590681" y="1034989"/>
            <a:ext cx="11238462"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Sans Display Semibold"/>
                <a:ea typeface="+mn-ea"/>
                <a:cs typeface="Segoe UI" pitchFamily="34" charset="0"/>
              </a:rPr>
              <a:t>Drive intuitive, efficient site management &amp; business processes</a:t>
            </a:r>
          </a:p>
        </p:txBody>
      </p:sp>
      <p:pic>
        <p:nvPicPr>
          <p:cNvPr id="7" name="Ask a question_Clip Speed 0.5x">
            <a:hlinkClick r:id="" action="ppaction://media"/>
            <a:extLst>
              <a:ext uri="{FF2B5EF4-FFF2-40B4-BE49-F238E27FC236}">
                <a16:creationId xmlns:a16="http://schemas.microsoft.com/office/drawing/2014/main" id="{8E280960-5B31-526B-E580-E41DA8E8C99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830762" y="1916447"/>
            <a:ext cx="6268140" cy="3525829"/>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341166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B8C14-CE96-6759-433B-131FE3DF18A5}"/>
            </a:ext>
          </a:extLst>
        </p:cNvPr>
        <p:cNvGrpSpPr/>
        <p:nvPr/>
      </p:nvGrpSpPr>
      <p:grpSpPr>
        <a:xfrm>
          <a:off x="0" y="0"/>
          <a:ext cx="0" cy="0"/>
          <a:chOff x="0" y="0"/>
          <a:chExt cx="0" cy="0"/>
        </a:xfrm>
      </p:grpSpPr>
      <p:pic>
        <p:nvPicPr>
          <p:cNvPr id="31" name="Picture 30">
            <a:extLst>
              <a:ext uri="{FF2B5EF4-FFF2-40B4-BE49-F238E27FC236}">
                <a16:creationId xmlns:a16="http://schemas.microsoft.com/office/drawing/2014/main" id="{1811EEAC-0DB3-670F-3C3C-DC9491AB9D74}"/>
              </a:ext>
              <a:ext uri="{C183D7F6-B498-43B3-948B-1728B52AA6E4}">
                <adec:decorative xmlns:adec="http://schemas.microsoft.com/office/drawing/2017/decorative" val="1"/>
              </a:ext>
            </a:extLst>
          </p:cNvPr>
          <p:cNvPicPr>
            <a:picLocks/>
          </p:cNvPicPr>
          <p:nvPr/>
        </p:nvPicPr>
        <p:blipFill rotWithShape="1">
          <a:blip r:embed="rId5">
            <a:alphaModFix amt="9000"/>
            <a:extLst>
              <a:ext uri="{BEBA8EAE-BF5A-486C-A8C5-ECC9F3942E4B}">
                <a14:imgProps xmlns:a14="http://schemas.microsoft.com/office/drawing/2010/main">
                  <a14:imgLayer r:embed="rId6">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3" name="Title 2">
            <a:extLst>
              <a:ext uri="{FF2B5EF4-FFF2-40B4-BE49-F238E27FC236}">
                <a16:creationId xmlns:a16="http://schemas.microsoft.com/office/drawing/2014/main" id="{79D98F5C-56D6-97C7-F513-35004ACC773B}"/>
              </a:ext>
            </a:extLst>
          </p:cNvPr>
          <p:cNvSpPr>
            <a:spLocks noGrp="1"/>
          </p:cNvSpPr>
          <p:nvPr>
            <p:ph type="title"/>
          </p:nvPr>
        </p:nvSpPr>
        <p:spPr/>
        <p:txBody>
          <a:bodyPr>
            <a:normAutofit fontScale="90000"/>
          </a:bodyPr>
          <a:lstStyle/>
          <a:p>
            <a:r>
              <a:rPr lang="en-US"/>
              <a:t>Keeps content fresh</a:t>
            </a:r>
          </a:p>
        </p:txBody>
      </p:sp>
      <p:sp>
        <p:nvSpPr>
          <p:cNvPr id="2" name="Rectangle 1">
            <a:extLst>
              <a:ext uri="{FF2B5EF4-FFF2-40B4-BE49-F238E27FC236}">
                <a16:creationId xmlns:a16="http://schemas.microsoft.com/office/drawing/2014/main" id="{A9779E63-220C-DF4B-B9B5-A02F352B664A}"/>
              </a:ext>
              <a:ext uri="{C183D7F6-B498-43B3-948B-1728B52AA6E4}">
                <adec:decorative xmlns:adec="http://schemas.microsoft.com/office/drawing/2017/decorative" val="1"/>
              </a:ext>
            </a:extLst>
          </p:cNvPr>
          <p:cNvSpPr>
            <a:spLocks/>
          </p:cNvSpPr>
          <p:nvPr/>
        </p:nvSpPr>
        <p:spPr bwMode="auto">
          <a:xfrm>
            <a:off x="0" y="1819249"/>
            <a:ext cx="4508765" cy="457427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5" name="Picture 4">
            <a:extLst>
              <a:ext uri="{FF2B5EF4-FFF2-40B4-BE49-F238E27FC236}">
                <a16:creationId xmlns:a16="http://schemas.microsoft.com/office/drawing/2014/main" id="{7B8BD6F7-E78B-1FE6-0BB6-9B6CD601B9B3}"/>
              </a:ext>
              <a:ext uri="{C183D7F6-B498-43B3-948B-1728B52AA6E4}">
                <adec:decorative xmlns:adec="http://schemas.microsoft.com/office/drawing/2017/decorative" val="1"/>
              </a:ext>
            </a:extLst>
          </p:cNvPr>
          <p:cNvPicPr>
            <a:picLocks noChangeAspect="1"/>
          </p:cNvPicPr>
          <p:nvPr/>
        </p:nvPicPr>
        <p:blipFill rotWithShape="1">
          <a:blip r:embed="rId7">
            <a:alphaModFix amt="24000"/>
          </a:blip>
          <a:srcRect l="7587" t="2670" r="-7587" b="38590"/>
          <a:stretch>
            <a:fillRect/>
          </a:stretch>
        </p:blipFill>
        <p:spPr>
          <a:xfrm>
            <a:off x="3485576" y="5173820"/>
            <a:ext cx="2076450" cy="1219702"/>
          </a:xfrm>
          <a:prstGeom prst="rect">
            <a:avLst/>
          </a:prstGeom>
        </p:spPr>
      </p:pic>
      <p:sp>
        <p:nvSpPr>
          <p:cNvPr id="11" name="Rectangle: Rounded Corners 10">
            <a:extLst>
              <a:ext uri="{FF2B5EF4-FFF2-40B4-BE49-F238E27FC236}">
                <a16:creationId xmlns:a16="http://schemas.microsoft.com/office/drawing/2014/main" id="{563DFB04-2C7F-5F54-36D3-781BCCDAADA6}"/>
              </a:ext>
              <a:ext uri="{C183D7F6-B498-43B3-948B-1728B52AA6E4}">
                <adec:decorative xmlns:adec="http://schemas.microsoft.com/office/drawing/2017/decorative" val="1"/>
              </a:ext>
            </a:extLst>
          </p:cNvPr>
          <p:cNvSpPr>
            <a:spLocks/>
          </p:cNvSpPr>
          <p:nvPr/>
        </p:nvSpPr>
        <p:spPr bwMode="auto">
          <a:xfrm>
            <a:off x="4508765" y="1682092"/>
            <a:ext cx="7094909"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12" name="Rectangle: Rounded Corners 11">
            <a:extLst>
              <a:ext uri="{FF2B5EF4-FFF2-40B4-BE49-F238E27FC236}">
                <a16:creationId xmlns:a16="http://schemas.microsoft.com/office/drawing/2014/main" id="{36D4EFE6-9E58-9CC6-938B-E5AB9790D839}"/>
              </a:ext>
            </a:extLst>
          </p:cNvPr>
          <p:cNvSpPr>
            <a:spLocks/>
          </p:cNvSpPr>
          <p:nvPr/>
        </p:nvSpPr>
        <p:spPr bwMode="auto">
          <a:xfrm>
            <a:off x="4645925" y="1819251"/>
            <a:ext cx="6820589" cy="4574272"/>
          </a:xfrm>
          <a:prstGeom prst="roundRect">
            <a:avLst>
              <a:gd name="adj" fmla="val 2841"/>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3" name="Text ">
            <a:extLst>
              <a:ext uri="{FF2B5EF4-FFF2-40B4-BE49-F238E27FC236}">
                <a16:creationId xmlns:a16="http://schemas.microsoft.com/office/drawing/2014/main" id="{DE3ABA5C-5518-AFCF-902D-2D74D32AD495}"/>
              </a:ext>
            </a:extLst>
          </p:cNvPr>
          <p:cNvSpPr>
            <a:spLocks/>
          </p:cNvSpPr>
          <p:nvPr/>
        </p:nvSpPr>
        <p:spPr>
          <a:xfrm>
            <a:off x="1375930" y="2111302"/>
            <a:ext cx="2865870" cy="1595309"/>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6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Intelligent suggestions to keep content current</a:t>
            </a:r>
          </a:p>
          <a:p>
            <a:pPr marL="0" marR="0" lvl="0" indent="0" algn="l" defTabSz="914400"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The agent analyzes search behavior to detect content gaps on SharePoint sites, as well as flags broken links and stale pages in just </a:t>
            </a:r>
            <a:br>
              <a:rPr kumimoji="0" lang="en-US" sz="1400" b="0" i="0" u="none" strike="noStrike" kern="1200" cap="none" spc="0" normalizeH="0" baseline="0" noProof="0">
                <a:ln w="3175">
                  <a:noFill/>
                </a:ln>
                <a:solidFill>
                  <a:srgbClr val="091F2C"/>
                </a:solidFill>
                <a:effectLst/>
                <a:uLnTx/>
                <a:uFillTx/>
                <a:latin typeface="Segoe Sans Display"/>
                <a:ea typeface="+mn-ea"/>
                <a:cs typeface="+mn-cs"/>
              </a:rPr>
            </a:b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a few clicks.</a:t>
            </a:r>
          </a:p>
        </p:txBody>
      </p:sp>
      <p:sp>
        <p:nvSpPr>
          <p:cNvPr id="14" name="Oval 13">
            <a:extLst>
              <a:ext uri="{FF2B5EF4-FFF2-40B4-BE49-F238E27FC236}">
                <a16:creationId xmlns:a16="http://schemas.microsoft.com/office/drawing/2014/main" id="{10490A34-CA8E-D797-4781-7C57FE503168}"/>
              </a:ext>
              <a:ext uri="{C183D7F6-B498-43B3-948B-1728B52AA6E4}">
                <adec:decorative xmlns:adec="http://schemas.microsoft.com/office/drawing/2017/decorative" val="1"/>
              </a:ext>
            </a:extLst>
          </p:cNvPr>
          <p:cNvSpPr>
            <a:spLocks/>
          </p:cNvSpPr>
          <p:nvPr/>
        </p:nvSpPr>
        <p:spPr bwMode="auto">
          <a:xfrm>
            <a:off x="588263" y="2111302"/>
            <a:ext cx="520700" cy="5207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15" name="Oval 14">
            <a:extLst>
              <a:ext uri="{FF2B5EF4-FFF2-40B4-BE49-F238E27FC236}">
                <a16:creationId xmlns:a16="http://schemas.microsoft.com/office/drawing/2014/main" id="{3EAF030B-846C-741E-F0C3-9114C4383FE9}"/>
              </a:ext>
              <a:ext uri="{C183D7F6-B498-43B3-948B-1728B52AA6E4}">
                <adec:decorative xmlns:adec="http://schemas.microsoft.com/office/drawing/2017/decorative" val="1"/>
              </a:ext>
            </a:extLst>
          </p:cNvPr>
          <p:cNvSpPr>
            <a:spLocks/>
          </p:cNvSpPr>
          <p:nvPr/>
        </p:nvSpPr>
        <p:spPr bwMode="auto">
          <a:xfrm>
            <a:off x="588964" y="4290717"/>
            <a:ext cx="520700" cy="5207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16" name="Text ">
            <a:extLst>
              <a:ext uri="{FF2B5EF4-FFF2-40B4-BE49-F238E27FC236}">
                <a16:creationId xmlns:a16="http://schemas.microsoft.com/office/drawing/2014/main" id="{CAAF3C00-4E7A-D0B9-5C77-9AB284B6C3EB}"/>
              </a:ext>
            </a:extLst>
          </p:cNvPr>
          <p:cNvSpPr>
            <a:spLocks/>
          </p:cNvSpPr>
          <p:nvPr/>
        </p:nvSpPr>
        <p:spPr>
          <a:xfrm>
            <a:off x="1375929" y="4290717"/>
            <a:ext cx="2716011" cy="1133644"/>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6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Easy page creation </a:t>
            </a:r>
          </a:p>
          <a:p>
            <a:pPr marL="0" marR="0" lvl="0" indent="0" algn="l" defTabSz="914400"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Add pages with a prompt or template and get smart content suggestions from the agent as </a:t>
            </a:r>
            <a:br>
              <a:rPr kumimoji="0" lang="en-US" sz="1400" b="0" i="0" u="none" strike="noStrike" kern="1200" cap="none" spc="0" normalizeH="0" baseline="0" noProof="0">
                <a:ln w="3175">
                  <a:noFill/>
                </a:ln>
                <a:solidFill>
                  <a:srgbClr val="091F2C"/>
                </a:solidFill>
                <a:effectLst/>
                <a:uLnTx/>
                <a:uFillTx/>
                <a:latin typeface="Segoe Sans Display"/>
                <a:ea typeface="+mn-ea"/>
                <a:cs typeface="+mn-cs"/>
              </a:rPr>
            </a:b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you build.</a:t>
            </a:r>
          </a:p>
        </p:txBody>
      </p:sp>
      <p:sp>
        <p:nvSpPr>
          <p:cNvPr id="17" name="Text Placeholder 3">
            <a:extLst>
              <a:ext uri="{FF2B5EF4-FFF2-40B4-BE49-F238E27FC236}">
                <a16:creationId xmlns:a16="http://schemas.microsoft.com/office/drawing/2014/main" id="{C646A284-C167-2F99-89C1-CB8ACF1F87D4}"/>
              </a:ext>
            </a:extLst>
          </p:cNvPr>
          <p:cNvSpPr txBox="1">
            <a:spLocks/>
          </p:cNvSpPr>
          <p:nvPr/>
        </p:nvSpPr>
        <p:spPr>
          <a:xfrm>
            <a:off x="4783084" y="5768229"/>
            <a:ext cx="6546274" cy="492443"/>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Knowledge Agent flags pages that users haven’t viewed in a specified period – the site editor can quickly retire them.</a:t>
            </a:r>
          </a:p>
        </p:txBody>
      </p:sp>
      <p:cxnSp>
        <p:nvCxnSpPr>
          <p:cNvPr id="18" name="Straight Connector 17">
            <a:extLst>
              <a:ext uri="{FF2B5EF4-FFF2-40B4-BE49-F238E27FC236}">
                <a16:creationId xmlns:a16="http://schemas.microsoft.com/office/drawing/2014/main" id="{9CE58740-FDBB-1175-10A5-4D7D7CA31447}"/>
              </a:ext>
            </a:extLst>
          </p:cNvPr>
          <p:cNvCxnSpPr>
            <a:cxnSpLocks/>
          </p:cNvCxnSpPr>
          <p:nvPr/>
        </p:nvCxnSpPr>
        <p:spPr>
          <a:xfrm>
            <a:off x="1375929" y="3998664"/>
            <a:ext cx="286587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95063B0D-35E5-C132-886A-E22B08AF44FB}"/>
              </a:ext>
            </a:extLst>
          </p:cNvPr>
          <p:cNvSpPr>
            <a:spLocks/>
          </p:cNvSpPr>
          <p:nvPr/>
        </p:nvSpPr>
        <p:spPr bwMode="auto">
          <a:xfrm>
            <a:off x="4782668" y="1956409"/>
            <a:ext cx="6547104" cy="3682745"/>
          </a:xfrm>
          <a:prstGeom prst="roundRect">
            <a:avLst>
              <a:gd name="adj" fmla="val 1942"/>
            </a:avLst>
          </a:prstGeom>
          <a:noFill/>
          <a:ln w="6350">
            <a:solidFill>
              <a:schemeClr val="bg1">
                <a:lumMod val="9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pic>
        <p:nvPicPr>
          <p:cNvPr id="6" name="Retire Pages">
            <a:hlinkClick r:id="" action="ppaction://media"/>
            <a:extLst>
              <a:ext uri="{FF2B5EF4-FFF2-40B4-BE49-F238E27FC236}">
                <a16:creationId xmlns:a16="http://schemas.microsoft.com/office/drawing/2014/main" id="{198906E6-5041-FBAF-49C5-86E4989FFA6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548" t="245" r="548" b="1131"/>
          <a:stretch>
            <a:fillRect/>
          </a:stretch>
        </p:blipFill>
        <p:spPr>
          <a:xfrm>
            <a:off x="4782668" y="2116936"/>
            <a:ext cx="6547104" cy="3361690"/>
          </a:xfrm>
          <a:prstGeom prst="rect">
            <a:avLst/>
          </a:prstGeom>
          <a:solidFill>
            <a:schemeClr val="bg1"/>
          </a:solidFill>
          <a:ln w="6350">
            <a:noFill/>
          </a:ln>
          <a:effectLst/>
        </p:spPr>
      </p:pic>
      <p:sp>
        <p:nvSpPr>
          <p:cNvPr id="29" name="Freeform: Shape 28">
            <a:extLst>
              <a:ext uri="{FF2B5EF4-FFF2-40B4-BE49-F238E27FC236}">
                <a16:creationId xmlns:a16="http://schemas.microsoft.com/office/drawing/2014/main" id="{F897FC47-7783-A9F7-3A6E-97C07FAB2725}"/>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8" name="Graphic 6">
            <a:extLst>
              <a:ext uri="{FF2B5EF4-FFF2-40B4-BE49-F238E27FC236}">
                <a16:creationId xmlns:a16="http://schemas.microsoft.com/office/drawing/2014/main" id="{CE7AFCF9-BC3E-4B15-DC8F-2F66C53E8A37}"/>
              </a:ext>
            </a:extLst>
          </p:cNvPr>
          <p:cNvSpPr/>
          <p:nvPr/>
        </p:nvSpPr>
        <p:spPr>
          <a:xfrm>
            <a:off x="740028" y="2251637"/>
            <a:ext cx="217170" cy="240030"/>
          </a:xfrm>
          <a:custGeom>
            <a:avLst/>
            <a:gdLst>
              <a:gd name="connsiteX0" fmla="*/ 125730 w 217170"/>
              <a:gd name="connsiteY0" fmla="*/ 0 h 240030"/>
              <a:gd name="connsiteX1" fmla="*/ 125730 w 217170"/>
              <a:gd name="connsiteY1" fmla="*/ 68580 h 240030"/>
              <a:gd name="connsiteX2" fmla="*/ 148590 w 217170"/>
              <a:gd name="connsiteY2" fmla="*/ 91440 h 240030"/>
              <a:gd name="connsiteX3" fmla="*/ 217170 w 217170"/>
              <a:gd name="connsiteY3" fmla="*/ 91440 h 240030"/>
              <a:gd name="connsiteX4" fmla="*/ 217170 w 217170"/>
              <a:gd name="connsiteY4" fmla="*/ 205740 h 240030"/>
              <a:gd name="connsiteX5" fmla="*/ 194310 w 217170"/>
              <a:gd name="connsiteY5" fmla="*/ 228600 h 240030"/>
              <a:gd name="connsiteX6" fmla="*/ 116472 w 217170"/>
              <a:gd name="connsiteY6" fmla="*/ 228600 h 240030"/>
              <a:gd name="connsiteX7" fmla="*/ 114364 w 217170"/>
              <a:gd name="connsiteY7" fmla="*/ 123553 h 240030"/>
              <a:gd name="connsiteX8" fmla="*/ 34290 w 217170"/>
              <a:gd name="connsiteY8" fmla="*/ 108562 h 240030"/>
              <a:gd name="connsiteX9" fmla="*/ 34290 w 217170"/>
              <a:gd name="connsiteY9" fmla="*/ 22860 h 240030"/>
              <a:gd name="connsiteX10" fmla="*/ 57150 w 217170"/>
              <a:gd name="connsiteY10" fmla="*/ 0 h 240030"/>
              <a:gd name="connsiteX11" fmla="*/ 125730 w 217170"/>
              <a:gd name="connsiteY11" fmla="*/ 0 h 240030"/>
              <a:gd name="connsiteX12" fmla="*/ 142875 w 217170"/>
              <a:gd name="connsiteY12" fmla="*/ 5715 h 240030"/>
              <a:gd name="connsiteX13" fmla="*/ 142875 w 217170"/>
              <a:gd name="connsiteY13" fmla="*/ 68580 h 240030"/>
              <a:gd name="connsiteX14" fmla="*/ 148590 w 217170"/>
              <a:gd name="connsiteY14" fmla="*/ 74295 h 240030"/>
              <a:gd name="connsiteX15" fmla="*/ 211455 w 217170"/>
              <a:gd name="connsiteY15" fmla="*/ 74295 h 240030"/>
              <a:gd name="connsiteX16" fmla="*/ 142875 w 217170"/>
              <a:gd name="connsiteY16" fmla="*/ 5715 h 240030"/>
              <a:gd name="connsiteX17" fmla="*/ 125730 w 217170"/>
              <a:gd name="connsiteY17" fmla="*/ 177165 h 240030"/>
              <a:gd name="connsiteX18" fmla="*/ 62865 w 217170"/>
              <a:gd name="connsiteY18" fmla="*/ 240030 h 240030"/>
              <a:gd name="connsiteX19" fmla="*/ 0 w 217170"/>
              <a:gd name="connsiteY19" fmla="*/ 177165 h 240030"/>
              <a:gd name="connsiteX20" fmla="*/ 62865 w 217170"/>
              <a:gd name="connsiteY20" fmla="*/ 114300 h 240030"/>
              <a:gd name="connsiteX21" fmla="*/ 125730 w 217170"/>
              <a:gd name="connsiteY21" fmla="*/ 177165 h 240030"/>
              <a:gd name="connsiteX22" fmla="*/ 101201 w 217170"/>
              <a:gd name="connsiteY22" fmla="*/ 150259 h 240030"/>
              <a:gd name="connsiteX23" fmla="*/ 93119 w 217170"/>
              <a:gd name="connsiteY23" fmla="*/ 150248 h 240030"/>
              <a:gd name="connsiteX24" fmla="*/ 93109 w 217170"/>
              <a:gd name="connsiteY24" fmla="*/ 150259 h 240030"/>
              <a:gd name="connsiteX25" fmla="*/ 51435 w 217170"/>
              <a:gd name="connsiteY25" fmla="*/ 191944 h 240030"/>
              <a:gd name="connsiteX26" fmla="*/ 32621 w 217170"/>
              <a:gd name="connsiteY26" fmla="*/ 173119 h 240030"/>
              <a:gd name="connsiteX27" fmla="*/ 24529 w 217170"/>
              <a:gd name="connsiteY27" fmla="*/ 173119 h 240030"/>
              <a:gd name="connsiteX28" fmla="*/ 24529 w 217170"/>
              <a:gd name="connsiteY28" fmla="*/ 181211 h 240030"/>
              <a:gd name="connsiteX29" fmla="*/ 47389 w 217170"/>
              <a:gd name="connsiteY29" fmla="*/ 204071 h 240030"/>
              <a:gd name="connsiteX30" fmla="*/ 55471 w 217170"/>
              <a:gd name="connsiteY30" fmla="*/ 204082 h 240030"/>
              <a:gd name="connsiteX31" fmla="*/ 55481 w 217170"/>
              <a:gd name="connsiteY31" fmla="*/ 204071 h 240030"/>
              <a:gd name="connsiteX32" fmla="*/ 101201 w 217170"/>
              <a:gd name="connsiteY32" fmla="*/ 158351 h 240030"/>
              <a:gd name="connsiteX33" fmla="*/ 101211 w 217170"/>
              <a:gd name="connsiteY33" fmla="*/ 150269 h 240030"/>
              <a:gd name="connsiteX34" fmla="*/ 101201 w 217170"/>
              <a:gd name="connsiteY34" fmla="*/ 150259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7170" h="240030">
                <a:moveTo>
                  <a:pt x="125730" y="0"/>
                </a:moveTo>
                <a:lnTo>
                  <a:pt x="125730" y="68580"/>
                </a:lnTo>
                <a:cubicBezTo>
                  <a:pt x="125730" y="81205"/>
                  <a:pt x="135964" y="91440"/>
                  <a:pt x="148590" y="91440"/>
                </a:cubicBezTo>
                <a:lnTo>
                  <a:pt x="217170" y="91440"/>
                </a:lnTo>
                <a:lnTo>
                  <a:pt x="217170" y="205740"/>
                </a:lnTo>
                <a:cubicBezTo>
                  <a:pt x="217170" y="218366"/>
                  <a:pt x="206936" y="228600"/>
                  <a:pt x="194310" y="228600"/>
                </a:cubicBezTo>
                <a:lnTo>
                  <a:pt x="116472" y="228600"/>
                </a:lnTo>
                <a:cubicBezTo>
                  <a:pt x="144898" y="199010"/>
                  <a:pt x="143954" y="151978"/>
                  <a:pt x="114364" y="123553"/>
                </a:cubicBezTo>
                <a:cubicBezTo>
                  <a:pt x="93035" y="103063"/>
                  <a:pt x="61586" y="97176"/>
                  <a:pt x="34290" y="108562"/>
                </a:cubicBezTo>
                <a:lnTo>
                  <a:pt x="34290" y="22860"/>
                </a:lnTo>
                <a:cubicBezTo>
                  <a:pt x="34290" y="10235"/>
                  <a:pt x="44525" y="0"/>
                  <a:pt x="57150" y="0"/>
                </a:cubicBezTo>
                <a:lnTo>
                  <a:pt x="125730" y="0"/>
                </a:lnTo>
                <a:close/>
                <a:moveTo>
                  <a:pt x="142875" y="5715"/>
                </a:moveTo>
                <a:lnTo>
                  <a:pt x="142875" y="68580"/>
                </a:lnTo>
                <a:cubicBezTo>
                  <a:pt x="142875" y="71736"/>
                  <a:pt x="145434" y="74295"/>
                  <a:pt x="148590" y="74295"/>
                </a:cubicBezTo>
                <a:lnTo>
                  <a:pt x="211455" y="74295"/>
                </a:lnTo>
                <a:lnTo>
                  <a:pt x="142875" y="5715"/>
                </a:lnTo>
                <a:close/>
                <a:moveTo>
                  <a:pt x="125730" y="177165"/>
                </a:moveTo>
                <a:cubicBezTo>
                  <a:pt x="125730" y="211885"/>
                  <a:pt x="97584" y="240030"/>
                  <a:pt x="62865" y="240030"/>
                </a:cubicBezTo>
                <a:cubicBezTo>
                  <a:pt x="28146" y="240030"/>
                  <a:pt x="0" y="211885"/>
                  <a:pt x="0" y="177165"/>
                </a:cubicBezTo>
                <a:cubicBezTo>
                  <a:pt x="0" y="142445"/>
                  <a:pt x="28146" y="114300"/>
                  <a:pt x="62865" y="114300"/>
                </a:cubicBezTo>
                <a:cubicBezTo>
                  <a:pt x="97584" y="114300"/>
                  <a:pt x="125730" y="142445"/>
                  <a:pt x="125730" y="177165"/>
                </a:cubicBezTo>
                <a:close/>
                <a:moveTo>
                  <a:pt x="101201" y="150259"/>
                </a:moveTo>
                <a:cubicBezTo>
                  <a:pt x="98972" y="148024"/>
                  <a:pt x="95354" y="148020"/>
                  <a:pt x="93119" y="150248"/>
                </a:cubicBezTo>
                <a:cubicBezTo>
                  <a:pt x="93116" y="150252"/>
                  <a:pt x="93112" y="150255"/>
                  <a:pt x="93109" y="150259"/>
                </a:cubicBezTo>
                <a:lnTo>
                  <a:pt x="51435" y="191944"/>
                </a:lnTo>
                <a:lnTo>
                  <a:pt x="32621" y="173119"/>
                </a:lnTo>
                <a:cubicBezTo>
                  <a:pt x="30387" y="170884"/>
                  <a:pt x="26763" y="170884"/>
                  <a:pt x="24529" y="173119"/>
                </a:cubicBezTo>
                <a:cubicBezTo>
                  <a:pt x="22294" y="175353"/>
                  <a:pt x="22294" y="178977"/>
                  <a:pt x="24529" y="181211"/>
                </a:cubicBezTo>
                <a:lnTo>
                  <a:pt x="47389" y="204071"/>
                </a:lnTo>
                <a:cubicBezTo>
                  <a:pt x="49618" y="206306"/>
                  <a:pt x="53236" y="206310"/>
                  <a:pt x="55471" y="204082"/>
                </a:cubicBezTo>
                <a:cubicBezTo>
                  <a:pt x="55474" y="204078"/>
                  <a:pt x="55478" y="204075"/>
                  <a:pt x="55481" y="204071"/>
                </a:cubicBezTo>
                <a:lnTo>
                  <a:pt x="101201" y="158351"/>
                </a:lnTo>
                <a:cubicBezTo>
                  <a:pt x="103436" y="156122"/>
                  <a:pt x="103440" y="152504"/>
                  <a:pt x="101211" y="150269"/>
                </a:cubicBezTo>
                <a:cubicBezTo>
                  <a:pt x="101208" y="150266"/>
                  <a:pt x="101205" y="150262"/>
                  <a:pt x="101201" y="150259"/>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grpSp>
        <p:nvGrpSpPr>
          <p:cNvPr id="22" name="Group 21">
            <a:extLst>
              <a:ext uri="{FF2B5EF4-FFF2-40B4-BE49-F238E27FC236}">
                <a16:creationId xmlns:a16="http://schemas.microsoft.com/office/drawing/2014/main" id="{4F38D0F2-D090-462E-45C4-F1A131512A36}"/>
              </a:ext>
            </a:extLst>
          </p:cNvPr>
          <p:cNvGrpSpPr>
            <a:grpSpLocks noChangeAspect="1"/>
          </p:cNvGrpSpPr>
          <p:nvPr/>
        </p:nvGrpSpPr>
        <p:grpSpPr>
          <a:xfrm>
            <a:off x="725218" y="4413907"/>
            <a:ext cx="248193" cy="274320"/>
            <a:chOff x="5993130" y="3337560"/>
            <a:chExt cx="217170" cy="240030"/>
          </a:xfrm>
        </p:grpSpPr>
        <p:sp>
          <p:nvSpPr>
            <p:cNvPr id="20" name="Freeform: Shape 19">
              <a:extLst>
                <a:ext uri="{FF2B5EF4-FFF2-40B4-BE49-F238E27FC236}">
                  <a16:creationId xmlns:a16="http://schemas.microsoft.com/office/drawing/2014/main" id="{7B68967F-A192-B48E-5762-99A9582CC4D1}"/>
                </a:ext>
              </a:extLst>
            </p:cNvPr>
            <p:cNvSpPr/>
            <p:nvPr/>
          </p:nvSpPr>
          <p:spPr>
            <a:xfrm>
              <a:off x="6027420" y="3337560"/>
              <a:ext cx="182880" cy="228600"/>
            </a:xfrm>
            <a:custGeom>
              <a:avLst/>
              <a:gdLst>
                <a:gd name="connsiteX0" fmla="*/ 91440 w 182880"/>
                <a:gd name="connsiteY0" fmla="*/ 0 h 228600"/>
                <a:gd name="connsiteX1" fmla="*/ 91440 w 182880"/>
                <a:gd name="connsiteY1" fmla="*/ 68580 h 228600"/>
                <a:gd name="connsiteX2" fmla="*/ 114300 w 182880"/>
                <a:gd name="connsiteY2" fmla="*/ 91440 h 228600"/>
                <a:gd name="connsiteX3" fmla="*/ 182880 w 182880"/>
                <a:gd name="connsiteY3" fmla="*/ 91440 h 228600"/>
                <a:gd name="connsiteX4" fmla="*/ 182880 w 182880"/>
                <a:gd name="connsiteY4" fmla="*/ 205740 h 228600"/>
                <a:gd name="connsiteX5" fmla="*/ 160020 w 182880"/>
                <a:gd name="connsiteY5" fmla="*/ 228600 h 228600"/>
                <a:gd name="connsiteX6" fmla="*/ 82182 w 182880"/>
                <a:gd name="connsiteY6" fmla="*/ 228600 h 228600"/>
                <a:gd name="connsiteX7" fmla="*/ 80074 w 182880"/>
                <a:gd name="connsiteY7" fmla="*/ 123553 h 228600"/>
                <a:gd name="connsiteX8" fmla="*/ 0 w 182880"/>
                <a:gd name="connsiteY8" fmla="*/ 108562 h 228600"/>
                <a:gd name="connsiteX9" fmla="*/ 0 w 182880"/>
                <a:gd name="connsiteY9" fmla="*/ 22860 h 228600"/>
                <a:gd name="connsiteX10" fmla="*/ 22860 w 182880"/>
                <a:gd name="connsiteY10" fmla="*/ 0 h 228600"/>
                <a:gd name="connsiteX11" fmla="*/ 91440 w 182880"/>
                <a:gd name="connsiteY11"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880" h="228600">
                  <a:moveTo>
                    <a:pt x="91440" y="0"/>
                  </a:moveTo>
                  <a:lnTo>
                    <a:pt x="91440" y="68580"/>
                  </a:lnTo>
                  <a:cubicBezTo>
                    <a:pt x="91440" y="81205"/>
                    <a:pt x="101674" y="91440"/>
                    <a:pt x="114300" y="91440"/>
                  </a:cubicBezTo>
                  <a:lnTo>
                    <a:pt x="182880" y="91440"/>
                  </a:lnTo>
                  <a:lnTo>
                    <a:pt x="182880" y="205740"/>
                  </a:lnTo>
                  <a:cubicBezTo>
                    <a:pt x="182880" y="218366"/>
                    <a:pt x="172646" y="228600"/>
                    <a:pt x="160020" y="228600"/>
                  </a:cubicBezTo>
                  <a:lnTo>
                    <a:pt x="82182" y="228600"/>
                  </a:lnTo>
                  <a:cubicBezTo>
                    <a:pt x="110608" y="199010"/>
                    <a:pt x="109664" y="151978"/>
                    <a:pt x="80074" y="123553"/>
                  </a:cubicBezTo>
                  <a:cubicBezTo>
                    <a:pt x="58745" y="103063"/>
                    <a:pt x="27296" y="97176"/>
                    <a:pt x="0" y="108562"/>
                  </a:cubicBezTo>
                  <a:lnTo>
                    <a:pt x="0" y="22860"/>
                  </a:lnTo>
                  <a:cubicBezTo>
                    <a:pt x="0" y="10235"/>
                    <a:pt x="10235" y="0"/>
                    <a:pt x="22860" y="0"/>
                  </a:cubicBezTo>
                  <a:lnTo>
                    <a:pt x="91440" y="0"/>
                  </a:ln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21" name="Freeform: Shape 20">
              <a:extLst>
                <a:ext uri="{FF2B5EF4-FFF2-40B4-BE49-F238E27FC236}">
                  <a16:creationId xmlns:a16="http://schemas.microsoft.com/office/drawing/2014/main" id="{7A953730-ADD9-0538-5B87-48DB2174A3C3}"/>
                </a:ext>
              </a:extLst>
            </p:cNvPr>
            <p:cNvSpPr/>
            <p:nvPr/>
          </p:nvSpPr>
          <p:spPr>
            <a:xfrm>
              <a:off x="5993130" y="3343275"/>
              <a:ext cx="211455" cy="234315"/>
            </a:xfrm>
            <a:custGeom>
              <a:avLst/>
              <a:gdLst>
                <a:gd name="connsiteX0" fmla="*/ 142875 w 211455"/>
                <a:gd name="connsiteY0" fmla="*/ 0 h 234315"/>
                <a:gd name="connsiteX1" fmla="*/ 142875 w 211455"/>
                <a:gd name="connsiteY1" fmla="*/ 62865 h 234315"/>
                <a:gd name="connsiteX2" fmla="*/ 148590 w 211455"/>
                <a:gd name="connsiteY2" fmla="*/ 68580 h 234315"/>
                <a:gd name="connsiteX3" fmla="*/ 211455 w 211455"/>
                <a:gd name="connsiteY3" fmla="*/ 68580 h 234315"/>
                <a:gd name="connsiteX4" fmla="*/ 142875 w 211455"/>
                <a:gd name="connsiteY4" fmla="*/ 0 h 234315"/>
                <a:gd name="connsiteX5" fmla="*/ 125730 w 211455"/>
                <a:gd name="connsiteY5" fmla="*/ 171450 h 234315"/>
                <a:gd name="connsiteX6" fmla="*/ 62865 w 211455"/>
                <a:gd name="connsiteY6" fmla="*/ 108585 h 234315"/>
                <a:gd name="connsiteX7" fmla="*/ 0 w 211455"/>
                <a:gd name="connsiteY7" fmla="*/ 171450 h 234315"/>
                <a:gd name="connsiteX8" fmla="*/ 62865 w 211455"/>
                <a:gd name="connsiteY8" fmla="*/ 234315 h 234315"/>
                <a:gd name="connsiteX9" fmla="*/ 125730 w 211455"/>
                <a:gd name="connsiteY9" fmla="*/ 171450 h 234315"/>
                <a:gd name="connsiteX10" fmla="*/ 68580 w 211455"/>
                <a:gd name="connsiteY10" fmla="*/ 177165 h 234315"/>
                <a:gd name="connsiteX11" fmla="*/ 68591 w 211455"/>
                <a:gd name="connsiteY11" fmla="*/ 205774 h 234315"/>
                <a:gd name="connsiteX12" fmla="*/ 62876 w 211455"/>
                <a:gd name="connsiteY12" fmla="*/ 211489 h 234315"/>
                <a:gd name="connsiteX13" fmla="*/ 57161 w 211455"/>
                <a:gd name="connsiteY13" fmla="*/ 205774 h 234315"/>
                <a:gd name="connsiteX14" fmla="*/ 57161 w 211455"/>
                <a:gd name="connsiteY14" fmla="*/ 177165 h 234315"/>
                <a:gd name="connsiteX15" fmla="*/ 28529 w 211455"/>
                <a:gd name="connsiteY15" fmla="*/ 177165 h 234315"/>
                <a:gd name="connsiteX16" fmla="*/ 22814 w 211455"/>
                <a:gd name="connsiteY16" fmla="*/ 171450 h 234315"/>
                <a:gd name="connsiteX17" fmla="*/ 28529 w 211455"/>
                <a:gd name="connsiteY17" fmla="*/ 165735 h 234315"/>
                <a:gd name="connsiteX18" fmla="*/ 57150 w 211455"/>
                <a:gd name="connsiteY18" fmla="*/ 165735 h 234315"/>
                <a:gd name="connsiteX19" fmla="*/ 57150 w 211455"/>
                <a:gd name="connsiteY19" fmla="*/ 137160 h 234315"/>
                <a:gd name="connsiteX20" fmla="*/ 62865 w 211455"/>
                <a:gd name="connsiteY20" fmla="*/ 131445 h 234315"/>
                <a:gd name="connsiteX21" fmla="*/ 68580 w 211455"/>
                <a:gd name="connsiteY21" fmla="*/ 137160 h 234315"/>
                <a:gd name="connsiteX22" fmla="*/ 68580 w 211455"/>
                <a:gd name="connsiteY22" fmla="*/ 165735 h 234315"/>
                <a:gd name="connsiteX23" fmla="*/ 97121 w 211455"/>
                <a:gd name="connsiteY23" fmla="*/ 165735 h 234315"/>
                <a:gd name="connsiteX24" fmla="*/ 102836 w 211455"/>
                <a:gd name="connsiteY24" fmla="*/ 171450 h 234315"/>
                <a:gd name="connsiteX25" fmla="*/ 97121 w 211455"/>
                <a:gd name="connsiteY25" fmla="*/ 177165 h 234315"/>
                <a:gd name="connsiteX26" fmla="*/ 68580 w 211455"/>
                <a:gd name="connsiteY26" fmla="*/ 177165 h 23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1455" h="234315">
                  <a:moveTo>
                    <a:pt x="142875" y="0"/>
                  </a:moveTo>
                  <a:lnTo>
                    <a:pt x="142875" y="62865"/>
                  </a:lnTo>
                  <a:cubicBezTo>
                    <a:pt x="142875" y="66021"/>
                    <a:pt x="145434" y="68580"/>
                    <a:pt x="148590" y="68580"/>
                  </a:cubicBezTo>
                  <a:lnTo>
                    <a:pt x="211455" y="68580"/>
                  </a:lnTo>
                  <a:lnTo>
                    <a:pt x="142875" y="0"/>
                  </a:lnTo>
                  <a:close/>
                  <a:moveTo>
                    <a:pt x="125730" y="171450"/>
                  </a:moveTo>
                  <a:cubicBezTo>
                    <a:pt x="125730" y="136730"/>
                    <a:pt x="97584" y="108585"/>
                    <a:pt x="62865" y="108585"/>
                  </a:cubicBezTo>
                  <a:cubicBezTo>
                    <a:pt x="28146" y="108585"/>
                    <a:pt x="0" y="136730"/>
                    <a:pt x="0" y="171450"/>
                  </a:cubicBezTo>
                  <a:cubicBezTo>
                    <a:pt x="0" y="206170"/>
                    <a:pt x="28146" y="234315"/>
                    <a:pt x="62865" y="234315"/>
                  </a:cubicBezTo>
                  <a:cubicBezTo>
                    <a:pt x="97584" y="234315"/>
                    <a:pt x="125730" y="206170"/>
                    <a:pt x="125730" y="171450"/>
                  </a:cubicBezTo>
                  <a:close/>
                  <a:moveTo>
                    <a:pt x="68580" y="177165"/>
                  </a:moveTo>
                  <a:lnTo>
                    <a:pt x="68591" y="205774"/>
                  </a:lnTo>
                  <a:cubicBezTo>
                    <a:pt x="68591" y="208930"/>
                    <a:pt x="66033" y="211489"/>
                    <a:pt x="62876" y="211489"/>
                  </a:cubicBezTo>
                  <a:cubicBezTo>
                    <a:pt x="59720" y="211489"/>
                    <a:pt x="57161" y="208930"/>
                    <a:pt x="57161" y="205774"/>
                  </a:cubicBezTo>
                  <a:lnTo>
                    <a:pt x="57161" y="177165"/>
                  </a:lnTo>
                  <a:lnTo>
                    <a:pt x="28529" y="177165"/>
                  </a:lnTo>
                  <a:cubicBezTo>
                    <a:pt x="25373" y="177165"/>
                    <a:pt x="22814" y="174606"/>
                    <a:pt x="22814" y="171450"/>
                  </a:cubicBezTo>
                  <a:cubicBezTo>
                    <a:pt x="22814" y="168294"/>
                    <a:pt x="25373" y="165735"/>
                    <a:pt x="28529" y="165735"/>
                  </a:cubicBezTo>
                  <a:lnTo>
                    <a:pt x="57150" y="165735"/>
                  </a:lnTo>
                  <a:lnTo>
                    <a:pt x="57150" y="137160"/>
                  </a:lnTo>
                  <a:cubicBezTo>
                    <a:pt x="57150" y="134004"/>
                    <a:pt x="59709" y="131445"/>
                    <a:pt x="62865" y="131445"/>
                  </a:cubicBezTo>
                  <a:cubicBezTo>
                    <a:pt x="66021" y="131445"/>
                    <a:pt x="68580" y="134004"/>
                    <a:pt x="68580" y="137160"/>
                  </a:cubicBezTo>
                  <a:lnTo>
                    <a:pt x="68580" y="165735"/>
                  </a:lnTo>
                  <a:lnTo>
                    <a:pt x="97121" y="165735"/>
                  </a:lnTo>
                  <a:cubicBezTo>
                    <a:pt x="100277" y="165735"/>
                    <a:pt x="102836" y="168294"/>
                    <a:pt x="102836" y="171450"/>
                  </a:cubicBezTo>
                  <a:cubicBezTo>
                    <a:pt x="102836" y="174606"/>
                    <a:pt x="100277" y="177165"/>
                    <a:pt x="97121" y="177165"/>
                  </a:cubicBezTo>
                  <a:lnTo>
                    <a:pt x="68580" y="177165"/>
                  </a:ln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grpSp>
      <p:sp>
        <p:nvSpPr>
          <p:cNvPr id="4" name="TextBox 3">
            <a:extLst>
              <a:ext uri="{FF2B5EF4-FFF2-40B4-BE49-F238E27FC236}">
                <a16:creationId xmlns:a16="http://schemas.microsoft.com/office/drawing/2014/main" id="{FA9D2000-2FF4-88D0-BAAA-BC786DF36A06}"/>
              </a:ext>
            </a:extLst>
          </p:cNvPr>
          <p:cNvSpPr txBox="1"/>
          <p:nvPr/>
        </p:nvSpPr>
        <p:spPr>
          <a:xfrm>
            <a:off x="590681" y="1034989"/>
            <a:ext cx="11238462"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Sans Display Semibold"/>
                <a:ea typeface="+mn-ea"/>
                <a:cs typeface="Segoe UI" pitchFamily="34" charset="0"/>
              </a:rPr>
              <a:t>Continuous optimization of content</a:t>
            </a:r>
          </a:p>
        </p:txBody>
      </p:sp>
    </p:spTree>
    <p:extLst>
      <p:ext uri="{BB962C8B-B14F-4D97-AF65-F5344CB8AC3E}">
        <p14:creationId xmlns:p14="http://schemas.microsoft.com/office/powerpoint/2010/main" val="154638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2FF00F-8444-C642-E54D-711CBC44F3F4}"/>
              </a:ext>
            </a:extLst>
          </p:cNvPr>
          <p:cNvSpPr>
            <a:spLocks noGrp="1"/>
          </p:cNvSpPr>
          <p:nvPr>
            <p:ph type="title"/>
          </p:nvPr>
        </p:nvSpPr>
        <p:spPr>
          <a:xfrm>
            <a:off x="624247" y="2956128"/>
            <a:ext cx="4080397" cy="1665584"/>
          </a:xfrm>
        </p:spPr>
        <p:txBody>
          <a:bodyPr/>
          <a:lstStyle/>
          <a:p>
            <a:r>
              <a:rPr lang="en-US" dirty="0"/>
              <a:t>Enough talk, </a:t>
            </a:r>
            <a:br>
              <a:rPr lang="en-US" dirty="0"/>
            </a:br>
            <a:br>
              <a:rPr lang="en-US" dirty="0"/>
            </a:br>
            <a:r>
              <a:rPr lang="en-US" dirty="0"/>
              <a:t>SHOW MEEEEEEEE</a:t>
            </a:r>
            <a:endParaRPr lang="en-BE" dirty="0"/>
          </a:p>
        </p:txBody>
      </p:sp>
    </p:spTree>
    <p:extLst>
      <p:ext uri="{BB962C8B-B14F-4D97-AF65-F5344CB8AC3E}">
        <p14:creationId xmlns:p14="http://schemas.microsoft.com/office/powerpoint/2010/main" val="177382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CB202-8ACA-3110-1A61-C499293BE8E0}"/>
            </a:ext>
          </a:extLst>
        </p:cNvPr>
        <p:cNvGrpSpPr/>
        <p:nvPr/>
      </p:nvGrpSpPr>
      <p:grpSpPr>
        <a:xfrm>
          <a:off x="0" y="0"/>
          <a:ext cx="0" cy="0"/>
          <a:chOff x="0" y="0"/>
          <a:chExt cx="0" cy="0"/>
        </a:xfrm>
      </p:grpSpPr>
      <p:pic>
        <p:nvPicPr>
          <p:cNvPr id="2" name="Picture 1" descr="A white and pink background&#10;&#10;AI-generated content may be incorrect.">
            <a:extLst>
              <a:ext uri="{FF2B5EF4-FFF2-40B4-BE49-F238E27FC236}">
                <a16:creationId xmlns:a16="http://schemas.microsoft.com/office/drawing/2014/main" id="{3E8144F5-7F8D-A206-E430-4E493AC3D9A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27" y="0"/>
            <a:ext cx="12192627" cy="6858352"/>
          </a:xfrm>
          <a:prstGeom prst="rect">
            <a:avLst/>
          </a:prstGeom>
        </p:spPr>
      </p:pic>
      <p:sp>
        <p:nvSpPr>
          <p:cNvPr id="3" name="Rectangle 2">
            <a:extLst>
              <a:ext uri="{FF2B5EF4-FFF2-40B4-BE49-F238E27FC236}">
                <a16:creationId xmlns:a16="http://schemas.microsoft.com/office/drawing/2014/main" id="{00B2DF6B-EC37-0169-4AA4-F51843F5172A}"/>
              </a:ext>
            </a:extLst>
          </p:cNvPr>
          <p:cNvSpPr/>
          <p:nvPr/>
        </p:nvSpPr>
        <p:spPr bwMode="auto">
          <a:xfrm>
            <a:off x="0" y="1937656"/>
            <a:ext cx="12192000" cy="2823030"/>
          </a:xfrm>
          <a:prstGeom prst="rect">
            <a:avLst/>
          </a:prstGeom>
          <a:gradFill flip="none" rotWithShape="1">
            <a:gsLst>
              <a:gs pos="59000">
                <a:schemeClr val="bg1">
                  <a:alpha val="3000"/>
                </a:schemeClr>
              </a:gs>
              <a:gs pos="99000">
                <a:schemeClr val="bg1">
                  <a:alpha val="55000"/>
                </a:schemeClr>
              </a:gs>
              <a:gs pos="99000">
                <a:schemeClr val="bg1">
                  <a:alpha val="36000"/>
                </a:schemeClr>
              </a:gs>
              <a:gs pos="100000">
                <a:schemeClr val="bg1"/>
              </a:gs>
            </a:gsLst>
            <a:path path="shape">
              <a:fillToRect l="50000" t="50000" r="50000" b="50000"/>
            </a:path>
            <a:tileRect/>
          </a:gradFill>
          <a:ln>
            <a:noFill/>
            <a:headEnd type="none" w="med" len="med"/>
            <a:tailEnd type="none" w="med" len="med"/>
          </a:ln>
          <a:effectLst>
            <a:outerShdw blurRad="152400" algn="ctr" rotWithShape="0">
              <a:schemeClr val="bg2">
                <a:lumMod val="75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4" name="Title 1">
            <a:extLst>
              <a:ext uri="{FF2B5EF4-FFF2-40B4-BE49-F238E27FC236}">
                <a16:creationId xmlns:a16="http://schemas.microsoft.com/office/drawing/2014/main" id="{ECD059EE-96E4-7C42-EB6E-EACBEF3E8A9C}"/>
              </a:ext>
            </a:extLst>
          </p:cNvPr>
          <p:cNvSpPr txBox="1">
            <a:spLocks/>
          </p:cNvSpPr>
          <p:nvPr/>
        </p:nvSpPr>
        <p:spPr>
          <a:xfrm>
            <a:off x="644073" y="2684373"/>
            <a:ext cx="5245100" cy="1329595"/>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2874">
                      <a:srgbClr val="0078D4"/>
                    </a:gs>
                    <a:gs pos="71000">
                      <a:srgbClr val="8661C5"/>
                    </a:gs>
                    <a:gs pos="100000">
                      <a:srgbClr val="C03BC4"/>
                    </a:gs>
                  </a:gsLst>
                  <a:lin ang="0" scaled="1"/>
                </a:gradFill>
                <a:effectLst/>
                <a:uLnTx/>
                <a:uFillTx/>
                <a:latin typeface="Segoe Sans Display Semibold"/>
                <a:ea typeface="+mn-ea"/>
                <a:cs typeface="Segoe Sans Display" pitchFamily="2" charset="0"/>
              </a:rPr>
              <a:t>How to use Knowledge Agent</a:t>
            </a:r>
          </a:p>
        </p:txBody>
      </p:sp>
      <p:pic>
        <p:nvPicPr>
          <p:cNvPr id="5" name="Picture 4">
            <a:extLst>
              <a:ext uri="{FF2B5EF4-FFF2-40B4-BE49-F238E27FC236}">
                <a16:creationId xmlns:a16="http://schemas.microsoft.com/office/drawing/2014/main" id="{05C08D89-72DA-7964-4C76-DFB4F3C57B8A}"/>
              </a:ext>
            </a:extLst>
          </p:cNvPr>
          <p:cNvPicPr>
            <a:picLocks noChangeAspect="1"/>
          </p:cNvPicPr>
          <p:nvPr/>
        </p:nvPicPr>
        <p:blipFill>
          <a:blip r:embed="rId4">
            <a:alphaModFix amt="37000"/>
            <a:extLst>
              <a:ext uri="{28A0092B-C50C-407E-A947-70E740481C1C}">
                <a14:useLocalDpi xmlns:a14="http://schemas.microsoft.com/office/drawing/2010/main" val="0"/>
              </a:ext>
            </a:extLst>
          </a:blip>
          <a:srcRect b="43330"/>
          <a:stretch>
            <a:fillRect/>
          </a:stretch>
        </p:blipFill>
        <p:spPr>
          <a:xfrm>
            <a:off x="3587044" y="2017713"/>
            <a:ext cx="8604956" cy="2742973"/>
          </a:xfrm>
          <a:custGeom>
            <a:avLst/>
            <a:gdLst>
              <a:gd name="connsiteX0" fmla="*/ 0 w 8604956"/>
              <a:gd name="connsiteY0" fmla="*/ 0 h 2742973"/>
              <a:gd name="connsiteX1" fmla="*/ 8604956 w 8604956"/>
              <a:gd name="connsiteY1" fmla="*/ 0 h 2742973"/>
              <a:gd name="connsiteX2" fmla="*/ 8604956 w 8604956"/>
              <a:gd name="connsiteY2" fmla="*/ 2742973 h 2742973"/>
              <a:gd name="connsiteX3" fmla="*/ 0 w 8604956"/>
              <a:gd name="connsiteY3" fmla="*/ 2742973 h 2742973"/>
            </a:gdLst>
            <a:ahLst/>
            <a:cxnLst>
              <a:cxn ang="0">
                <a:pos x="connsiteX0" y="connsiteY0"/>
              </a:cxn>
              <a:cxn ang="0">
                <a:pos x="connsiteX1" y="connsiteY1"/>
              </a:cxn>
              <a:cxn ang="0">
                <a:pos x="connsiteX2" y="connsiteY2"/>
              </a:cxn>
              <a:cxn ang="0">
                <a:pos x="connsiteX3" y="connsiteY3"/>
              </a:cxn>
            </a:cxnLst>
            <a:rect l="l" t="t" r="r" b="b"/>
            <a:pathLst>
              <a:path w="8604956" h="2742973">
                <a:moveTo>
                  <a:pt x="0" y="0"/>
                </a:moveTo>
                <a:lnTo>
                  <a:pt x="8604956" y="0"/>
                </a:lnTo>
                <a:lnTo>
                  <a:pt x="8604956" y="2742973"/>
                </a:lnTo>
                <a:lnTo>
                  <a:pt x="0" y="2742973"/>
                </a:lnTo>
                <a:close/>
              </a:path>
            </a:pathLst>
          </a:custGeom>
        </p:spPr>
      </p:pic>
      <p:pic>
        <p:nvPicPr>
          <p:cNvPr id="13" name="Picture 12">
            <a:extLst>
              <a:ext uri="{FF2B5EF4-FFF2-40B4-BE49-F238E27FC236}">
                <a16:creationId xmlns:a16="http://schemas.microsoft.com/office/drawing/2014/main" id="{03BBD120-0B24-D1AF-3969-75975F907E18}"/>
              </a:ext>
            </a:extLst>
          </p:cNvPr>
          <p:cNvPicPr>
            <a:picLocks noChangeAspect="1"/>
          </p:cNvPicPr>
          <p:nvPr/>
        </p:nvPicPr>
        <p:blipFill>
          <a:blip r:embed="rId4">
            <a:alphaModFix amt="60000"/>
            <a:extLst>
              <a:ext uri="{28A0092B-C50C-407E-A947-70E740481C1C}">
                <a14:useLocalDpi xmlns:a14="http://schemas.microsoft.com/office/drawing/2010/main" val="0"/>
              </a:ext>
            </a:extLst>
          </a:blip>
          <a:srcRect t="56670"/>
          <a:stretch>
            <a:fillRect/>
          </a:stretch>
        </p:blipFill>
        <p:spPr>
          <a:xfrm>
            <a:off x="3587044" y="4760686"/>
            <a:ext cx="8604956" cy="2097314"/>
          </a:xfrm>
          <a:custGeom>
            <a:avLst/>
            <a:gdLst>
              <a:gd name="connsiteX0" fmla="*/ 0 w 8604956"/>
              <a:gd name="connsiteY0" fmla="*/ 0 h 2097314"/>
              <a:gd name="connsiteX1" fmla="*/ 8604956 w 8604956"/>
              <a:gd name="connsiteY1" fmla="*/ 0 h 2097314"/>
              <a:gd name="connsiteX2" fmla="*/ 8604956 w 8604956"/>
              <a:gd name="connsiteY2" fmla="*/ 2097314 h 2097314"/>
              <a:gd name="connsiteX3" fmla="*/ 0 w 8604956"/>
              <a:gd name="connsiteY3" fmla="*/ 2097314 h 2097314"/>
            </a:gdLst>
            <a:ahLst/>
            <a:cxnLst>
              <a:cxn ang="0">
                <a:pos x="connsiteX0" y="connsiteY0"/>
              </a:cxn>
              <a:cxn ang="0">
                <a:pos x="connsiteX1" y="connsiteY1"/>
              </a:cxn>
              <a:cxn ang="0">
                <a:pos x="connsiteX2" y="connsiteY2"/>
              </a:cxn>
              <a:cxn ang="0">
                <a:pos x="connsiteX3" y="connsiteY3"/>
              </a:cxn>
            </a:cxnLst>
            <a:rect l="l" t="t" r="r" b="b"/>
            <a:pathLst>
              <a:path w="8604956" h="2097314">
                <a:moveTo>
                  <a:pt x="0" y="0"/>
                </a:moveTo>
                <a:lnTo>
                  <a:pt x="8604956" y="0"/>
                </a:lnTo>
                <a:lnTo>
                  <a:pt x="8604956" y="2097314"/>
                </a:lnTo>
                <a:lnTo>
                  <a:pt x="0" y="2097314"/>
                </a:lnTo>
                <a:close/>
              </a:path>
            </a:pathLst>
          </a:custGeom>
        </p:spPr>
      </p:pic>
      <p:sp>
        <p:nvSpPr>
          <p:cNvPr id="14" name="Freeform: Shape 13">
            <a:extLst>
              <a:ext uri="{FF2B5EF4-FFF2-40B4-BE49-F238E27FC236}">
                <a16:creationId xmlns:a16="http://schemas.microsoft.com/office/drawing/2014/main" id="{8D305EF7-7F40-CAF4-14DF-39BFE16B6EA6}"/>
              </a:ext>
            </a:extLst>
          </p:cNvPr>
          <p:cNvSpPr/>
          <p:nvPr/>
        </p:nvSpPr>
        <p:spPr bwMode="auto">
          <a:xfrm>
            <a:off x="330200" y="1651000"/>
            <a:ext cx="11861800" cy="3396342"/>
          </a:xfrm>
          <a:custGeom>
            <a:avLst/>
            <a:gdLst>
              <a:gd name="connsiteX0" fmla="*/ 295957 w 11861800"/>
              <a:gd name="connsiteY0" fmla="*/ 0 h 3396342"/>
              <a:gd name="connsiteX1" fmla="*/ 11861800 w 11861800"/>
              <a:gd name="connsiteY1" fmla="*/ 0 h 3396342"/>
              <a:gd name="connsiteX2" fmla="*/ 11861800 w 11861800"/>
              <a:gd name="connsiteY2" fmla="*/ 3396342 h 3396342"/>
              <a:gd name="connsiteX3" fmla="*/ 295957 w 11861800"/>
              <a:gd name="connsiteY3" fmla="*/ 3396342 h 3396342"/>
              <a:gd name="connsiteX4" fmla="*/ 0 w 11861800"/>
              <a:gd name="connsiteY4" fmla="*/ 3100385 h 3396342"/>
              <a:gd name="connsiteX5" fmla="*/ 0 w 11861800"/>
              <a:gd name="connsiteY5" fmla="*/ 295957 h 3396342"/>
              <a:gd name="connsiteX6" fmla="*/ 295957 w 11861800"/>
              <a:gd name="connsiteY6" fmla="*/ 0 h 33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1800" h="3396342">
                <a:moveTo>
                  <a:pt x="295957" y="0"/>
                </a:moveTo>
                <a:lnTo>
                  <a:pt x="11861800" y="0"/>
                </a:lnTo>
                <a:lnTo>
                  <a:pt x="11861800" y="3396342"/>
                </a:lnTo>
                <a:lnTo>
                  <a:pt x="295957" y="3396342"/>
                </a:lnTo>
                <a:cubicBezTo>
                  <a:pt x="132504" y="3396342"/>
                  <a:pt x="0" y="3263838"/>
                  <a:pt x="0" y="3100385"/>
                </a:cubicBezTo>
                <a:lnTo>
                  <a:pt x="0" y="295957"/>
                </a:lnTo>
                <a:cubicBezTo>
                  <a:pt x="0" y="132504"/>
                  <a:pt x="132504" y="0"/>
                  <a:pt x="295957" y="0"/>
                </a:cubicBezTo>
                <a:close/>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05C462D5-BF8B-DFAA-280D-E371F514F317}"/>
              </a:ext>
            </a:extLst>
          </p:cNvPr>
          <p:cNvSpPr/>
          <p:nvPr/>
        </p:nvSpPr>
        <p:spPr bwMode="auto">
          <a:xfrm>
            <a:off x="644072" y="1598500"/>
            <a:ext cx="1028698" cy="113619"/>
          </a:xfrm>
          <a:prstGeom prst="roundRect">
            <a:avLst>
              <a:gd name="adj" fmla="val 50000"/>
            </a:avLst>
          </a:pr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ct val="0"/>
              </a:spcBef>
              <a:spcAft>
                <a:spcPts val="800"/>
              </a:spcAft>
              <a:buClrTx/>
              <a:buSzTx/>
              <a:buFontTx/>
              <a:buNone/>
              <a:tabLst/>
              <a:defRPr/>
            </a:pPr>
            <a:endParaRPr kumimoji="0" lang="en-IN" sz="2000" b="0" i="0" u="none" strike="noStrike" kern="1200" cap="none" spc="-50" normalizeH="0" baseline="0" noProof="0">
              <a:ln w="3175">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19274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412E9-47C7-B8E2-1BFF-A26B1D6A8FCD}"/>
            </a:ext>
          </a:extLst>
        </p:cNvPr>
        <p:cNvGrpSpPr/>
        <p:nvPr/>
      </p:nvGrpSpPr>
      <p:grpSpPr>
        <a:xfrm>
          <a:off x="0" y="0"/>
          <a:ext cx="0" cy="0"/>
          <a:chOff x="0" y="0"/>
          <a:chExt cx="0" cy="0"/>
        </a:xfrm>
      </p:grpSpPr>
      <p:pic>
        <p:nvPicPr>
          <p:cNvPr id="46" name="Picture 45">
            <a:extLst>
              <a:ext uri="{FF2B5EF4-FFF2-40B4-BE49-F238E27FC236}">
                <a16:creationId xmlns:a16="http://schemas.microsoft.com/office/drawing/2014/main" id="{FEAAB63A-E847-5173-2F1E-56821F0B6587}"/>
              </a:ext>
              <a:ext uri="{C183D7F6-B498-43B3-948B-1728B52AA6E4}">
                <adec:decorative xmlns:adec="http://schemas.microsoft.com/office/drawing/2017/decorative" val="1"/>
              </a:ext>
            </a:extLst>
          </p:cNvPr>
          <p:cNvPicPr>
            <a:picLocks/>
          </p:cNvPicPr>
          <p:nvPr/>
        </p:nvPicPr>
        <p:blipFill rotWithShape="1">
          <a:blip r:embed="rId5">
            <a:alphaModFix amt="9000"/>
            <a:extLst>
              <a:ext uri="{BEBA8EAE-BF5A-486C-A8C5-ECC9F3942E4B}">
                <a14:imgProps xmlns:a14="http://schemas.microsoft.com/office/drawing/2010/main">
                  <a14:imgLayer r:embed="rId6">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8" name="Title 7">
            <a:extLst>
              <a:ext uri="{FF2B5EF4-FFF2-40B4-BE49-F238E27FC236}">
                <a16:creationId xmlns:a16="http://schemas.microsoft.com/office/drawing/2014/main" id="{113239A2-22EC-5ACF-F918-D8774174273A}"/>
              </a:ext>
            </a:extLst>
          </p:cNvPr>
          <p:cNvSpPr>
            <a:spLocks noGrp="1"/>
          </p:cNvSpPr>
          <p:nvPr>
            <p:ph type="title"/>
          </p:nvPr>
        </p:nvSpPr>
        <p:spPr>
          <a:xfrm>
            <a:off x="588263" y="457200"/>
            <a:ext cx="11018520" cy="492443"/>
          </a:xfrm>
        </p:spPr>
        <p:txBody>
          <a:bodyPr>
            <a:normAutofit fontScale="90000"/>
          </a:bodyPr>
          <a:lstStyle/>
          <a:p>
            <a:r>
              <a:rPr lang="en-US"/>
              <a:t>Your intelligent actions in SharePoint – in one place</a:t>
            </a:r>
          </a:p>
        </p:txBody>
      </p:sp>
      <p:sp>
        <p:nvSpPr>
          <p:cNvPr id="17" name="Rectangle 16">
            <a:extLst>
              <a:ext uri="{FF2B5EF4-FFF2-40B4-BE49-F238E27FC236}">
                <a16:creationId xmlns:a16="http://schemas.microsoft.com/office/drawing/2014/main" id="{54127CE4-2E5B-8608-90C0-5FCD9FA238FC}"/>
              </a:ext>
              <a:ext uri="{C183D7F6-B498-43B3-948B-1728B52AA6E4}">
                <adec:decorative xmlns:adec="http://schemas.microsoft.com/office/drawing/2017/decorative" val="1"/>
              </a:ext>
            </a:extLst>
          </p:cNvPr>
          <p:cNvSpPr>
            <a:spLocks/>
          </p:cNvSpPr>
          <p:nvPr/>
        </p:nvSpPr>
        <p:spPr bwMode="auto">
          <a:xfrm>
            <a:off x="0" y="1819249"/>
            <a:ext cx="4508765" cy="457427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8" name="Picture 17">
            <a:extLst>
              <a:ext uri="{FF2B5EF4-FFF2-40B4-BE49-F238E27FC236}">
                <a16:creationId xmlns:a16="http://schemas.microsoft.com/office/drawing/2014/main" id="{FECC229D-F3E9-1809-FABF-C7DF90486B7E}"/>
              </a:ext>
              <a:ext uri="{C183D7F6-B498-43B3-948B-1728B52AA6E4}">
                <adec:decorative xmlns:adec="http://schemas.microsoft.com/office/drawing/2017/decorative" val="1"/>
              </a:ext>
            </a:extLst>
          </p:cNvPr>
          <p:cNvPicPr>
            <a:picLocks noChangeAspect="1"/>
          </p:cNvPicPr>
          <p:nvPr/>
        </p:nvPicPr>
        <p:blipFill rotWithShape="1">
          <a:blip r:embed="rId7">
            <a:alphaModFix amt="24000"/>
          </a:blip>
          <a:srcRect l="7587" t="2670" r="-7587" b="38590"/>
          <a:stretch>
            <a:fillRect/>
          </a:stretch>
        </p:blipFill>
        <p:spPr>
          <a:xfrm>
            <a:off x="3485576" y="5173820"/>
            <a:ext cx="2076450" cy="1219702"/>
          </a:xfrm>
          <a:prstGeom prst="rect">
            <a:avLst/>
          </a:prstGeom>
        </p:spPr>
      </p:pic>
      <p:sp>
        <p:nvSpPr>
          <p:cNvPr id="20" name="Rectangle: Rounded Corners 19">
            <a:extLst>
              <a:ext uri="{FF2B5EF4-FFF2-40B4-BE49-F238E27FC236}">
                <a16:creationId xmlns:a16="http://schemas.microsoft.com/office/drawing/2014/main" id="{8E80459F-FF33-BECC-CDC1-DF5429E035CB}"/>
              </a:ext>
              <a:ext uri="{C183D7F6-B498-43B3-948B-1728B52AA6E4}">
                <adec:decorative xmlns:adec="http://schemas.microsoft.com/office/drawing/2017/decorative" val="1"/>
              </a:ext>
            </a:extLst>
          </p:cNvPr>
          <p:cNvSpPr>
            <a:spLocks/>
          </p:cNvSpPr>
          <p:nvPr/>
        </p:nvSpPr>
        <p:spPr bwMode="auto">
          <a:xfrm>
            <a:off x="4508765" y="1682092"/>
            <a:ext cx="7094909"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2" name="Text ">
            <a:extLst>
              <a:ext uri="{FF2B5EF4-FFF2-40B4-BE49-F238E27FC236}">
                <a16:creationId xmlns:a16="http://schemas.microsoft.com/office/drawing/2014/main" id="{6F028D44-0606-C714-8006-388D33D9407C}"/>
              </a:ext>
            </a:extLst>
          </p:cNvPr>
          <p:cNvSpPr>
            <a:spLocks/>
          </p:cNvSpPr>
          <p:nvPr/>
        </p:nvSpPr>
        <p:spPr>
          <a:xfrm>
            <a:off x="588262" y="3074876"/>
            <a:ext cx="3697987" cy="2021066"/>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400"/>
              </a:spcAft>
              <a:buClrTx/>
              <a:buSzTx/>
              <a:buFontTx/>
              <a:buNone/>
              <a:tabLst/>
              <a:defRPr/>
            </a:pPr>
            <a:r>
              <a:rPr kumimoji="0" lang="en-US" sz="24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Entry point to intelligent actions</a:t>
            </a:r>
          </a:p>
          <a:p>
            <a:pPr marL="0" marR="0" lvl="0" indent="0" algn="l" defTabSz="914400" rtl="0" eaLnBrk="1" fontAlgn="auto" latinLnBrk="0" hangingPunct="1">
              <a:lnSpc>
                <a:spcPct val="100000"/>
              </a:lnSpc>
              <a:spcBef>
                <a:spcPct val="0"/>
              </a:spcBef>
              <a:spcAft>
                <a:spcPts val="400"/>
              </a:spcAft>
              <a:buClrTx/>
              <a:buSzTx/>
              <a:buFontTx/>
              <a:buNone/>
              <a:tabLst/>
              <a:defRPr/>
            </a:pPr>
            <a:r>
              <a:rPr kumimoji="0" lang="en-US" sz="2000" b="0" i="0" u="none" strike="noStrike" kern="1200" cap="none" spc="0" normalizeH="0" baseline="0" noProof="0">
                <a:ln w="3175">
                  <a:noFill/>
                </a:ln>
                <a:solidFill>
                  <a:srgbClr val="091F2C"/>
                </a:solidFill>
                <a:effectLst/>
                <a:uLnTx/>
                <a:uFillTx/>
                <a:latin typeface="Segoe Sans Display"/>
                <a:ea typeface="+mn-ea"/>
                <a:cs typeface="+mn-cs"/>
              </a:rPr>
              <a:t>Use the Knowledge Agent by selecting the floating button in the lower right corner across SharePoint.</a:t>
            </a:r>
          </a:p>
        </p:txBody>
      </p:sp>
      <p:sp>
        <p:nvSpPr>
          <p:cNvPr id="32" name="Oval 31">
            <a:extLst>
              <a:ext uri="{FF2B5EF4-FFF2-40B4-BE49-F238E27FC236}">
                <a16:creationId xmlns:a16="http://schemas.microsoft.com/office/drawing/2014/main" id="{7B69CBA9-258E-94B4-4BC6-9335B6110543}"/>
              </a:ext>
              <a:ext uri="{C183D7F6-B498-43B3-948B-1728B52AA6E4}">
                <adec:decorative xmlns:adec="http://schemas.microsoft.com/office/drawing/2017/decorative" val="1"/>
              </a:ext>
            </a:extLst>
          </p:cNvPr>
          <p:cNvSpPr>
            <a:spLocks/>
          </p:cNvSpPr>
          <p:nvPr/>
        </p:nvSpPr>
        <p:spPr bwMode="auto">
          <a:xfrm>
            <a:off x="588263" y="2156460"/>
            <a:ext cx="700078" cy="700078"/>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35" name="Freeform: Shape 34">
            <a:extLst>
              <a:ext uri="{FF2B5EF4-FFF2-40B4-BE49-F238E27FC236}">
                <a16:creationId xmlns:a16="http://schemas.microsoft.com/office/drawing/2014/main" id="{CAF48C50-2A76-F20D-208D-0D52D9DBE1BF}"/>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45" name="Rectangle: Rounded Corners 44">
            <a:extLst>
              <a:ext uri="{FF2B5EF4-FFF2-40B4-BE49-F238E27FC236}">
                <a16:creationId xmlns:a16="http://schemas.microsoft.com/office/drawing/2014/main" id="{5AF5A62A-6A43-C195-0A53-460200F01EBF}"/>
              </a:ext>
            </a:extLst>
          </p:cNvPr>
          <p:cNvSpPr>
            <a:spLocks/>
          </p:cNvSpPr>
          <p:nvPr/>
        </p:nvSpPr>
        <p:spPr bwMode="auto">
          <a:xfrm>
            <a:off x="4645925" y="1819251"/>
            <a:ext cx="6820589" cy="4574272"/>
          </a:xfrm>
          <a:prstGeom prst="roundRect">
            <a:avLst>
              <a:gd name="adj" fmla="val 2841"/>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pic>
        <p:nvPicPr>
          <p:cNvPr id="39" name="KA Menu (1)">
            <a:hlinkClick r:id="" action="ppaction://media"/>
            <a:extLst>
              <a:ext uri="{FF2B5EF4-FFF2-40B4-BE49-F238E27FC236}">
                <a16:creationId xmlns:a16="http://schemas.microsoft.com/office/drawing/2014/main" id="{A2872FAF-A676-16F5-B487-7A5E035E743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645926" y="2185596"/>
            <a:ext cx="6820588" cy="3841582"/>
          </a:xfrm>
          <a:prstGeom prst="rect">
            <a:avLst/>
          </a:prstGeom>
        </p:spPr>
      </p:pic>
      <p:sp>
        <p:nvSpPr>
          <p:cNvPr id="2" name="Graphic 10">
            <a:extLst>
              <a:ext uri="{FF2B5EF4-FFF2-40B4-BE49-F238E27FC236}">
                <a16:creationId xmlns:a16="http://schemas.microsoft.com/office/drawing/2014/main" id="{6330D899-F017-710F-59DB-4D03DDEFC9F3}"/>
              </a:ext>
            </a:extLst>
          </p:cNvPr>
          <p:cNvSpPr>
            <a:spLocks noChangeAspect="1"/>
          </p:cNvSpPr>
          <p:nvPr/>
        </p:nvSpPr>
        <p:spPr>
          <a:xfrm>
            <a:off x="736803" y="2305050"/>
            <a:ext cx="402998" cy="402898"/>
          </a:xfrm>
          <a:custGeom>
            <a:avLst/>
            <a:gdLst>
              <a:gd name="connsiteX0" fmla="*/ 64794 w 205791"/>
              <a:gd name="connsiteY0" fmla="*/ 145587 h 205740"/>
              <a:gd name="connsiteX1" fmla="*/ 74349 w 205791"/>
              <a:gd name="connsiteY1" fmla="*/ 148604 h 205740"/>
              <a:gd name="connsiteX2" fmla="*/ 74349 w 205791"/>
              <a:gd name="connsiteY2" fmla="*/ 148558 h 205740"/>
              <a:gd name="connsiteX3" fmla="*/ 89517 w 205791"/>
              <a:gd name="connsiteY3" fmla="*/ 138591 h 205740"/>
              <a:gd name="connsiteX4" fmla="*/ 96523 w 205791"/>
              <a:gd name="connsiteY4" fmla="*/ 117286 h 205740"/>
              <a:gd name="connsiteX5" fmla="*/ 117292 w 205791"/>
              <a:gd name="connsiteY5" fmla="*/ 96575 h 205740"/>
              <a:gd name="connsiteX6" fmla="*/ 137614 w 205791"/>
              <a:gd name="connsiteY6" fmla="*/ 89968 h 205740"/>
              <a:gd name="connsiteX7" fmla="*/ 147708 w 205791"/>
              <a:gd name="connsiteY7" fmla="*/ 68940 h 205740"/>
              <a:gd name="connsiteX8" fmla="*/ 137020 w 205791"/>
              <a:gd name="connsiteY8" fmla="*/ 58650 h 205740"/>
              <a:gd name="connsiteX9" fmla="*/ 116960 w 205791"/>
              <a:gd name="connsiteY9" fmla="*/ 52135 h 205740"/>
              <a:gd name="connsiteX10" fmla="*/ 96135 w 205791"/>
              <a:gd name="connsiteY10" fmla="*/ 31298 h 205740"/>
              <a:gd name="connsiteX11" fmla="*/ 89528 w 205791"/>
              <a:gd name="connsiteY11" fmla="*/ 10987 h 205740"/>
              <a:gd name="connsiteX12" fmla="*/ 68413 w 205791"/>
              <a:gd name="connsiteY12" fmla="*/ 963 h 205740"/>
              <a:gd name="connsiteX13" fmla="*/ 58302 w 205791"/>
              <a:gd name="connsiteY13" fmla="*/ 11238 h 205740"/>
              <a:gd name="connsiteX14" fmla="*/ 51638 w 205791"/>
              <a:gd name="connsiteY14" fmla="*/ 31721 h 205740"/>
              <a:gd name="connsiteX15" fmla="*/ 31407 w 205791"/>
              <a:gd name="connsiteY15" fmla="*/ 52135 h 205740"/>
              <a:gd name="connsiteX16" fmla="*/ 11096 w 205791"/>
              <a:gd name="connsiteY16" fmla="*/ 58662 h 205740"/>
              <a:gd name="connsiteX17" fmla="*/ 918 w 205791"/>
              <a:gd name="connsiteY17" fmla="*/ 79667 h 205740"/>
              <a:gd name="connsiteX18" fmla="*/ 11290 w 205791"/>
              <a:gd name="connsiteY18" fmla="*/ 89911 h 205740"/>
              <a:gd name="connsiteX19" fmla="*/ 31338 w 205791"/>
              <a:gd name="connsiteY19" fmla="*/ 96415 h 205740"/>
              <a:gd name="connsiteX20" fmla="*/ 52164 w 205791"/>
              <a:gd name="connsiteY20" fmla="*/ 117286 h 205740"/>
              <a:gd name="connsiteX21" fmla="*/ 58770 w 205791"/>
              <a:gd name="connsiteY21" fmla="*/ 137574 h 205740"/>
              <a:gd name="connsiteX22" fmla="*/ 64794 w 205791"/>
              <a:gd name="connsiteY22" fmla="*/ 145575 h 205740"/>
              <a:gd name="connsiteX23" fmla="*/ 152428 w 205791"/>
              <a:gd name="connsiteY23" fmla="*/ 203274 h 205740"/>
              <a:gd name="connsiteX24" fmla="*/ 147741 w 205791"/>
              <a:gd name="connsiteY24" fmla="*/ 196999 h 205740"/>
              <a:gd name="connsiteX25" fmla="*/ 143992 w 205791"/>
              <a:gd name="connsiteY25" fmla="*/ 185489 h 205740"/>
              <a:gd name="connsiteX26" fmla="*/ 134608 w 205791"/>
              <a:gd name="connsiteY26" fmla="*/ 176082 h 205740"/>
              <a:gd name="connsiteX27" fmla="*/ 123281 w 205791"/>
              <a:gd name="connsiteY27" fmla="*/ 172390 h 205740"/>
              <a:gd name="connsiteX28" fmla="*/ 114354 w 205791"/>
              <a:gd name="connsiteY28" fmla="*/ 160011 h 205740"/>
              <a:gd name="connsiteX29" fmla="*/ 123167 w 205791"/>
              <a:gd name="connsiteY29" fmla="*/ 147667 h 205740"/>
              <a:gd name="connsiteX30" fmla="*/ 134665 w 205791"/>
              <a:gd name="connsiteY30" fmla="*/ 143941 h 205740"/>
              <a:gd name="connsiteX31" fmla="*/ 143809 w 205791"/>
              <a:gd name="connsiteY31" fmla="*/ 134580 h 205740"/>
              <a:gd name="connsiteX32" fmla="*/ 147513 w 205791"/>
              <a:gd name="connsiteY32" fmla="*/ 123241 h 205740"/>
              <a:gd name="connsiteX33" fmla="*/ 164087 w 205791"/>
              <a:gd name="connsiteY33" fmla="*/ 115077 h 205740"/>
              <a:gd name="connsiteX34" fmla="*/ 172167 w 205791"/>
              <a:gd name="connsiteY34" fmla="*/ 123001 h 205740"/>
              <a:gd name="connsiteX35" fmla="*/ 175928 w 205791"/>
              <a:gd name="connsiteY35" fmla="*/ 134591 h 205740"/>
              <a:gd name="connsiteX36" fmla="*/ 185300 w 205791"/>
              <a:gd name="connsiteY36" fmla="*/ 143918 h 205740"/>
              <a:gd name="connsiteX37" fmla="*/ 196639 w 205791"/>
              <a:gd name="connsiteY37" fmla="*/ 147610 h 205740"/>
              <a:gd name="connsiteX38" fmla="*/ 205193 w 205791"/>
              <a:gd name="connsiteY38" fmla="*/ 163950 h 205740"/>
              <a:gd name="connsiteX39" fmla="*/ 197085 w 205791"/>
              <a:gd name="connsiteY39" fmla="*/ 172356 h 205740"/>
              <a:gd name="connsiteX40" fmla="*/ 185495 w 205791"/>
              <a:gd name="connsiteY40" fmla="*/ 176116 h 205740"/>
              <a:gd name="connsiteX41" fmla="*/ 176145 w 205791"/>
              <a:gd name="connsiteY41" fmla="*/ 185512 h 205740"/>
              <a:gd name="connsiteX42" fmla="*/ 172464 w 205791"/>
              <a:gd name="connsiteY42" fmla="*/ 196816 h 205740"/>
              <a:gd name="connsiteX43" fmla="*/ 167607 w 205791"/>
              <a:gd name="connsiteY43" fmla="*/ 203331 h 205740"/>
              <a:gd name="connsiteX44" fmla="*/ 152428 w 205791"/>
              <a:gd name="connsiteY44" fmla="*/ 203274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5791" h="205740">
                <a:moveTo>
                  <a:pt x="64794" y="145587"/>
                </a:moveTo>
                <a:cubicBezTo>
                  <a:pt x="67594" y="147564"/>
                  <a:pt x="70932" y="148616"/>
                  <a:pt x="74349" y="148604"/>
                </a:cubicBezTo>
                <a:lnTo>
                  <a:pt x="74349" y="148558"/>
                </a:lnTo>
                <a:cubicBezTo>
                  <a:pt x="80943" y="148570"/>
                  <a:pt x="86910" y="144649"/>
                  <a:pt x="89517" y="138591"/>
                </a:cubicBezTo>
                <a:lnTo>
                  <a:pt x="96523" y="117286"/>
                </a:lnTo>
                <a:cubicBezTo>
                  <a:pt x="99806" y="107502"/>
                  <a:pt x="107499" y="99830"/>
                  <a:pt x="117292" y="96575"/>
                </a:cubicBezTo>
                <a:lnTo>
                  <a:pt x="137614" y="89968"/>
                </a:lnTo>
                <a:cubicBezTo>
                  <a:pt x="146209" y="86948"/>
                  <a:pt x="150728" y="77534"/>
                  <a:pt x="147708" y="68940"/>
                </a:cubicBezTo>
                <a:cubicBezTo>
                  <a:pt x="145976" y="64011"/>
                  <a:pt x="142011" y="60194"/>
                  <a:pt x="137020" y="58650"/>
                </a:cubicBezTo>
                <a:lnTo>
                  <a:pt x="116960" y="52135"/>
                </a:lnTo>
                <a:cubicBezTo>
                  <a:pt x="107120" y="48863"/>
                  <a:pt x="99402" y="41140"/>
                  <a:pt x="96135" y="31298"/>
                </a:cubicBezTo>
                <a:lnTo>
                  <a:pt x="89528" y="10987"/>
                </a:lnTo>
                <a:cubicBezTo>
                  <a:pt x="86466" y="2388"/>
                  <a:pt x="77012" y="-2100"/>
                  <a:pt x="68413" y="963"/>
                </a:cubicBezTo>
                <a:cubicBezTo>
                  <a:pt x="63648" y="2660"/>
                  <a:pt x="59922" y="6446"/>
                  <a:pt x="58302" y="11238"/>
                </a:cubicBezTo>
                <a:lnTo>
                  <a:pt x="51638" y="31721"/>
                </a:lnTo>
                <a:cubicBezTo>
                  <a:pt x="48382" y="41268"/>
                  <a:pt x="40924" y="48793"/>
                  <a:pt x="31407" y="52135"/>
                </a:cubicBezTo>
                <a:lnTo>
                  <a:pt x="11096" y="58662"/>
                </a:lnTo>
                <a:cubicBezTo>
                  <a:pt x="2484" y="61651"/>
                  <a:pt x="-2072" y="71056"/>
                  <a:pt x="918" y="79667"/>
                </a:cubicBezTo>
                <a:cubicBezTo>
                  <a:pt x="2598" y="84506"/>
                  <a:pt x="6430" y="88291"/>
                  <a:pt x="11290" y="89911"/>
                </a:cubicBezTo>
                <a:lnTo>
                  <a:pt x="31338" y="96415"/>
                </a:lnTo>
                <a:cubicBezTo>
                  <a:pt x="41175" y="99711"/>
                  <a:pt x="48889" y="107442"/>
                  <a:pt x="52164" y="117286"/>
                </a:cubicBezTo>
                <a:lnTo>
                  <a:pt x="58770" y="137574"/>
                </a:lnTo>
                <a:cubicBezTo>
                  <a:pt x="59902" y="140809"/>
                  <a:pt x="62005" y="143609"/>
                  <a:pt x="64794" y="145575"/>
                </a:cubicBezTo>
                <a:close/>
                <a:moveTo>
                  <a:pt x="152428" y="203274"/>
                </a:moveTo>
                <a:cubicBezTo>
                  <a:pt x="150250" y="201722"/>
                  <a:pt x="148611" y="199527"/>
                  <a:pt x="147741" y="196999"/>
                </a:cubicBezTo>
                <a:lnTo>
                  <a:pt x="143992" y="185489"/>
                </a:lnTo>
                <a:cubicBezTo>
                  <a:pt x="142529" y="181045"/>
                  <a:pt x="139049" y="177555"/>
                  <a:pt x="134608" y="176082"/>
                </a:cubicBezTo>
                <a:lnTo>
                  <a:pt x="123281" y="172390"/>
                </a:lnTo>
                <a:cubicBezTo>
                  <a:pt x="117965" y="170597"/>
                  <a:pt x="114377" y="165621"/>
                  <a:pt x="114354" y="160011"/>
                </a:cubicBezTo>
                <a:cubicBezTo>
                  <a:pt x="114358" y="154438"/>
                  <a:pt x="117896" y="149481"/>
                  <a:pt x="123167" y="147667"/>
                </a:cubicBezTo>
                <a:lnTo>
                  <a:pt x="134665" y="143941"/>
                </a:lnTo>
                <a:cubicBezTo>
                  <a:pt x="138997" y="142402"/>
                  <a:pt x="142374" y="138946"/>
                  <a:pt x="143809" y="134580"/>
                </a:cubicBezTo>
                <a:lnTo>
                  <a:pt x="147513" y="123241"/>
                </a:lnTo>
                <a:cubicBezTo>
                  <a:pt x="149835" y="116409"/>
                  <a:pt x="157256" y="112754"/>
                  <a:pt x="164087" y="115077"/>
                </a:cubicBezTo>
                <a:cubicBezTo>
                  <a:pt x="167844" y="116353"/>
                  <a:pt x="170817" y="119269"/>
                  <a:pt x="172167" y="123001"/>
                </a:cubicBezTo>
                <a:lnTo>
                  <a:pt x="175928" y="134591"/>
                </a:lnTo>
                <a:cubicBezTo>
                  <a:pt x="177420" y="138995"/>
                  <a:pt x="180888" y="142447"/>
                  <a:pt x="185300" y="143918"/>
                </a:cubicBezTo>
                <a:lnTo>
                  <a:pt x="196639" y="147610"/>
                </a:lnTo>
                <a:cubicBezTo>
                  <a:pt x="203513" y="149760"/>
                  <a:pt x="207343" y="157075"/>
                  <a:pt x="205193" y="163950"/>
                </a:cubicBezTo>
                <a:cubicBezTo>
                  <a:pt x="203967" y="167873"/>
                  <a:pt x="200962" y="170989"/>
                  <a:pt x="197085" y="172356"/>
                </a:cubicBezTo>
                <a:lnTo>
                  <a:pt x="185495" y="176116"/>
                </a:lnTo>
                <a:cubicBezTo>
                  <a:pt x="181077" y="177608"/>
                  <a:pt x="177615" y="181086"/>
                  <a:pt x="176145" y="185512"/>
                </a:cubicBezTo>
                <a:lnTo>
                  <a:pt x="172464" y="196816"/>
                </a:lnTo>
                <a:cubicBezTo>
                  <a:pt x="171573" y="199445"/>
                  <a:pt x="169881" y="201731"/>
                  <a:pt x="167607" y="203331"/>
                </a:cubicBezTo>
                <a:cubicBezTo>
                  <a:pt x="163057" y="206566"/>
                  <a:pt x="156953" y="206542"/>
                  <a:pt x="152428" y="203274"/>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570292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8"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vol="80000">
                <p:cTn id="12" fill="hold" display="0">
                  <p:stCondLst>
                    <p:cond delay="indefinite"/>
                  </p:stCondLst>
                </p:cTn>
                <p:tgtEl>
                  <p:spTgt spid="3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79D2F-FAEB-BEB7-C4EE-97F95DD2E3CF}"/>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9214FD19-0FA5-D9C7-859B-297889B12AF6}"/>
              </a:ext>
              <a:ext uri="{C183D7F6-B498-43B3-948B-1728B52AA6E4}">
                <adec:decorative xmlns:adec="http://schemas.microsoft.com/office/drawing/2017/decorative" val="1"/>
              </a:ext>
            </a:extLst>
          </p:cNvPr>
          <p:cNvPicPr>
            <a:picLocks/>
          </p:cNvPicPr>
          <p:nvPr/>
        </p:nvPicPr>
        <p:blipFill rotWithShape="1">
          <a:blip r:embed="rId3">
            <a:alphaModFix amt="9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8" name="Title 7">
            <a:extLst>
              <a:ext uri="{FF2B5EF4-FFF2-40B4-BE49-F238E27FC236}">
                <a16:creationId xmlns:a16="http://schemas.microsoft.com/office/drawing/2014/main" id="{5062EFA1-E272-182B-6AE3-5B1680D86A99}"/>
              </a:ext>
            </a:extLst>
          </p:cNvPr>
          <p:cNvSpPr>
            <a:spLocks noGrp="1"/>
          </p:cNvSpPr>
          <p:nvPr>
            <p:ph type="title"/>
          </p:nvPr>
        </p:nvSpPr>
        <p:spPr>
          <a:xfrm>
            <a:off x="588263" y="457200"/>
            <a:ext cx="11018520" cy="492443"/>
          </a:xfrm>
        </p:spPr>
        <p:txBody>
          <a:bodyPr>
            <a:normAutofit fontScale="90000"/>
          </a:bodyPr>
          <a:lstStyle/>
          <a:p>
            <a:r>
              <a:rPr lang="en-US"/>
              <a:t>Suggests actions based on your context </a:t>
            </a:r>
          </a:p>
        </p:txBody>
      </p:sp>
      <p:sp>
        <p:nvSpPr>
          <p:cNvPr id="3" name="Rectangle 2">
            <a:extLst>
              <a:ext uri="{FF2B5EF4-FFF2-40B4-BE49-F238E27FC236}">
                <a16:creationId xmlns:a16="http://schemas.microsoft.com/office/drawing/2014/main" id="{97AA319C-4C34-A8A9-90E0-49C651A35626}"/>
              </a:ext>
              <a:ext uri="{C183D7F6-B498-43B3-948B-1728B52AA6E4}">
                <adec:decorative xmlns:adec="http://schemas.microsoft.com/office/drawing/2017/decorative" val="1"/>
              </a:ext>
            </a:extLst>
          </p:cNvPr>
          <p:cNvSpPr>
            <a:spLocks/>
          </p:cNvSpPr>
          <p:nvPr/>
        </p:nvSpPr>
        <p:spPr bwMode="auto">
          <a:xfrm>
            <a:off x="0" y="1819249"/>
            <a:ext cx="4508765" cy="457427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4" name="Picture 3">
            <a:extLst>
              <a:ext uri="{FF2B5EF4-FFF2-40B4-BE49-F238E27FC236}">
                <a16:creationId xmlns:a16="http://schemas.microsoft.com/office/drawing/2014/main" id="{0C60B833-2237-F5B3-05EB-75F428E5C462}"/>
              </a:ext>
              <a:ext uri="{C183D7F6-B498-43B3-948B-1728B52AA6E4}">
                <adec:decorative xmlns:adec="http://schemas.microsoft.com/office/drawing/2017/decorative" val="1"/>
              </a:ext>
            </a:extLst>
          </p:cNvPr>
          <p:cNvPicPr>
            <a:picLocks noChangeAspect="1"/>
          </p:cNvPicPr>
          <p:nvPr/>
        </p:nvPicPr>
        <p:blipFill rotWithShape="1">
          <a:blip r:embed="rId5">
            <a:alphaModFix amt="24000"/>
          </a:blip>
          <a:srcRect l="7587" t="2670" r="-7587" b="38590"/>
          <a:stretch>
            <a:fillRect/>
          </a:stretch>
        </p:blipFill>
        <p:spPr>
          <a:xfrm>
            <a:off x="3485576" y="5173820"/>
            <a:ext cx="2076450" cy="1219702"/>
          </a:xfrm>
          <a:prstGeom prst="rect">
            <a:avLst/>
          </a:prstGeom>
        </p:spPr>
      </p:pic>
      <p:sp>
        <p:nvSpPr>
          <p:cNvPr id="6" name="Rectangle: Rounded Corners 5">
            <a:extLst>
              <a:ext uri="{FF2B5EF4-FFF2-40B4-BE49-F238E27FC236}">
                <a16:creationId xmlns:a16="http://schemas.microsoft.com/office/drawing/2014/main" id="{5490A283-77A4-9CBF-ADF4-69320934C6D9}"/>
              </a:ext>
              <a:ext uri="{C183D7F6-B498-43B3-948B-1728B52AA6E4}">
                <adec:decorative xmlns:adec="http://schemas.microsoft.com/office/drawing/2017/decorative" val="1"/>
              </a:ext>
            </a:extLst>
          </p:cNvPr>
          <p:cNvSpPr>
            <a:spLocks/>
          </p:cNvSpPr>
          <p:nvPr/>
        </p:nvSpPr>
        <p:spPr bwMode="auto">
          <a:xfrm>
            <a:off x="4508765" y="1682092"/>
            <a:ext cx="7094909"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19" name="Text ">
            <a:extLst>
              <a:ext uri="{FF2B5EF4-FFF2-40B4-BE49-F238E27FC236}">
                <a16:creationId xmlns:a16="http://schemas.microsoft.com/office/drawing/2014/main" id="{F018EF47-BCFB-7406-845E-02D1EFA9A8C2}"/>
              </a:ext>
            </a:extLst>
          </p:cNvPr>
          <p:cNvSpPr>
            <a:spLocks/>
          </p:cNvSpPr>
          <p:nvPr/>
        </p:nvSpPr>
        <p:spPr>
          <a:xfrm>
            <a:off x="588262" y="3074876"/>
            <a:ext cx="3697987" cy="1713290"/>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400"/>
              </a:spcAft>
              <a:buClrTx/>
              <a:buSzTx/>
              <a:buFontTx/>
              <a:buNone/>
              <a:tabLst/>
              <a:defRPr/>
            </a:pPr>
            <a:r>
              <a:rPr kumimoji="0" lang="en-US" sz="24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Intelligence that adapts </a:t>
            </a:r>
            <a:br>
              <a:rPr kumimoji="0" lang="en-US" sz="24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br>
            <a:r>
              <a:rPr kumimoji="0" lang="en-US" sz="24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to you</a:t>
            </a:r>
          </a:p>
          <a:p>
            <a:pPr marL="0" marR="0" lvl="0" indent="0" algn="l" defTabSz="914400" rtl="0" eaLnBrk="1" fontAlgn="auto" latinLnBrk="0" hangingPunct="1">
              <a:lnSpc>
                <a:spcPct val="100000"/>
              </a:lnSpc>
              <a:spcBef>
                <a:spcPct val="0"/>
              </a:spcBef>
              <a:spcAft>
                <a:spcPts val="400"/>
              </a:spcAft>
              <a:buClrTx/>
              <a:buSzTx/>
              <a:buFontTx/>
              <a:buNone/>
              <a:tabLst/>
              <a:defRPr/>
            </a:pPr>
            <a:r>
              <a:rPr kumimoji="0" lang="en-US" sz="2000" b="0" i="0" u="none" strike="noStrike" kern="1200" cap="none" spc="0" normalizeH="0" baseline="0" noProof="0">
                <a:ln w="3175">
                  <a:noFill/>
                </a:ln>
                <a:solidFill>
                  <a:srgbClr val="091F2C"/>
                </a:solidFill>
                <a:effectLst/>
                <a:uLnTx/>
                <a:uFillTx/>
                <a:latin typeface="Segoe Sans Display"/>
                <a:ea typeface="+mn-ea"/>
                <a:cs typeface="+mn-cs"/>
              </a:rPr>
              <a:t>Context-aware suggestions based on your content, role, and behavior in SharePoint.</a:t>
            </a:r>
          </a:p>
        </p:txBody>
      </p:sp>
      <p:sp>
        <p:nvSpPr>
          <p:cNvPr id="21" name="Oval 20">
            <a:extLst>
              <a:ext uri="{FF2B5EF4-FFF2-40B4-BE49-F238E27FC236}">
                <a16:creationId xmlns:a16="http://schemas.microsoft.com/office/drawing/2014/main" id="{BC7AD2D6-4E54-62D3-7B5C-7EC0FF01D535}"/>
              </a:ext>
              <a:ext uri="{C183D7F6-B498-43B3-948B-1728B52AA6E4}">
                <adec:decorative xmlns:adec="http://schemas.microsoft.com/office/drawing/2017/decorative" val="1"/>
              </a:ext>
            </a:extLst>
          </p:cNvPr>
          <p:cNvSpPr>
            <a:spLocks/>
          </p:cNvSpPr>
          <p:nvPr/>
        </p:nvSpPr>
        <p:spPr bwMode="auto">
          <a:xfrm>
            <a:off x="588263" y="2156460"/>
            <a:ext cx="700078" cy="700078"/>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25" name="Rectangle: Rounded Corners 24">
            <a:extLst>
              <a:ext uri="{FF2B5EF4-FFF2-40B4-BE49-F238E27FC236}">
                <a16:creationId xmlns:a16="http://schemas.microsoft.com/office/drawing/2014/main" id="{24C9C5E6-1820-8F13-9D68-EED01E07F637}"/>
              </a:ext>
            </a:extLst>
          </p:cNvPr>
          <p:cNvSpPr>
            <a:spLocks/>
          </p:cNvSpPr>
          <p:nvPr/>
        </p:nvSpPr>
        <p:spPr bwMode="auto">
          <a:xfrm>
            <a:off x="4645925" y="1819251"/>
            <a:ext cx="6820589" cy="4574272"/>
          </a:xfrm>
          <a:prstGeom prst="roundRect">
            <a:avLst>
              <a:gd name="adj" fmla="val 2841"/>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20" name="TextBox 19">
            <a:extLst>
              <a:ext uri="{FF2B5EF4-FFF2-40B4-BE49-F238E27FC236}">
                <a16:creationId xmlns:a16="http://schemas.microsoft.com/office/drawing/2014/main" id="{BA365D31-CCE8-096C-9FB3-215F89DB5C28}"/>
              </a:ext>
            </a:extLst>
          </p:cNvPr>
          <p:cNvSpPr txBox="1">
            <a:spLocks/>
          </p:cNvSpPr>
          <p:nvPr/>
        </p:nvSpPr>
        <p:spPr>
          <a:xfrm>
            <a:off x="4781550" y="2404093"/>
            <a:ext cx="3102536" cy="41549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Display Semibold"/>
                <a:ea typeface="+mn-ea"/>
                <a:cs typeface="+mn-cs"/>
              </a:rPr>
              <a:t>Persistent chat entry point</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mn-cs"/>
              </a:rPr>
              <a:t>Opens sidecar to Knowledge Agent, freeform chat</a:t>
            </a:r>
          </a:p>
        </p:txBody>
      </p:sp>
      <p:sp>
        <p:nvSpPr>
          <p:cNvPr id="22" name="TextBox 21">
            <a:extLst>
              <a:ext uri="{FF2B5EF4-FFF2-40B4-BE49-F238E27FC236}">
                <a16:creationId xmlns:a16="http://schemas.microsoft.com/office/drawing/2014/main" id="{2D40C289-1078-A41E-73EE-6BBE3E2AC252}"/>
              </a:ext>
            </a:extLst>
          </p:cNvPr>
          <p:cNvSpPr txBox="1">
            <a:spLocks/>
          </p:cNvSpPr>
          <p:nvPr/>
        </p:nvSpPr>
        <p:spPr>
          <a:xfrm>
            <a:off x="4781550" y="4512813"/>
            <a:ext cx="3102536" cy="41549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Display Semibold"/>
                <a:ea typeface="+mn-ea"/>
                <a:cs typeface="+mn-cs"/>
              </a:rPr>
              <a:t>Site-approved agents</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mn-cs"/>
              </a:rPr>
              <a:t>Customer site-approved agents for expertise</a:t>
            </a:r>
          </a:p>
        </p:txBody>
      </p:sp>
      <p:sp>
        <p:nvSpPr>
          <p:cNvPr id="24" name="TextBox 23">
            <a:extLst>
              <a:ext uri="{FF2B5EF4-FFF2-40B4-BE49-F238E27FC236}">
                <a16:creationId xmlns:a16="http://schemas.microsoft.com/office/drawing/2014/main" id="{EBBEE2A4-00E3-9865-FA40-6E0EFCE64FA9}"/>
              </a:ext>
            </a:extLst>
          </p:cNvPr>
          <p:cNvSpPr txBox="1">
            <a:spLocks/>
          </p:cNvSpPr>
          <p:nvPr/>
        </p:nvSpPr>
        <p:spPr>
          <a:xfrm>
            <a:off x="4781550" y="5272372"/>
            <a:ext cx="3102536" cy="661720"/>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Display Semibold"/>
                <a:ea typeface="+mn-ea"/>
                <a:cs typeface="+mn-cs"/>
              </a:rPr>
              <a:t>Persistent entry point to agent ecosystem</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mn-cs"/>
              </a:rPr>
              <a:t>Opens sidecar agent picker</a:t>
            </a:r>
          </a:p>
        </p:txBody>
      </p:sp>
      <p:sp>
        <p:nvSpPr>
          <p:cNvPr id="18" name="TextBox 17">
            <a:extLst>
              <a:ext uri="{FF2B5EF4-FFF2-40B4-BE49-F238E27FC236}">
                <a16:creationId xmlns:a16="http://schemas.microsoft.com/office/drawing/2014/main" id="{E9E42C96-6944-79FF-6F13-CB13EB505BB6}"/>
              </a:ext>
            </a:extLst>
          </p:cNvPr>
          <p:cNvSpPr txBox="1">
            <a:spLocks/>
          </p:cNvSpPr>
          <p:nvPr/>
        </p:nvSpPr>
        <p:spPr>
          <a:xfrm>
            <a:off x="4781550" y="3297508"/>
            <a:ext cx="3102536" cy="584775"/>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Display Semibold"/>
                <a:ea typeface="+mn-ea"/>
                <a:cs typeface="+mn-cs"/>
              </a:rPr>
              <a:t>Contextual skills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mn-cs"/>
              </a:rPr>
              <a:t>Here you see </a:t>
            </a:r>
            <a:r>
              <a:rPr kumimoji="0" lang="en-US" sz="1100" b="0" i="0" u="sng" strike="noStrike" kern="1200" cap="none" spc="0" normalizeH="0" baseline="0" noProof="0">
                <a:ln>
                  <a:noFill/>
                </a:ln>
                <a:solidFill>
                  <a:srgbClr val="091F2C"/>
                </a:solidFill>
                <a:effectLst/>
                <a:uLnTx/>
                <a:uFillTx/>
                <a:latin typeface="Segoe Sans Display"/>
                <a:ea typeface="+mn-ea"/>
                <a:cs typeface="+mn-cs"/>
              </a:rPr>
              <a:t>doc library </a:t>
            </a:r>
            <a:r>
              <a:rPr kumimoji="0" lang="en-US" sz="1100" b="0" i="0" u="none" strike="noStrike" kern="1200" cap="none" spc="0" normalizeH="0" baseline="0" noProof="0">
                <a:ln>
                  <a:noFill/>
                </a:ln>
                <a:solidFill>
                  <a:srgbClr val="091F2C"/>
                </a:solidFill>
                <a:effectLst/>
                <a:uLnTx/>
                <a:uFillTx/>
                <a:latin typeface="Segoe Sans Display"/>
                <a:ea typeface="+mn-ea"/>
                <a:cs typeface="+mn-cs"/>
              </a:rPr>
              <a:t>skills,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mn-cs"/>
              </a:rPr>
              <a:t>different skills would show on a </a:t>
            </a:r>
            <a:r>
              <a:rPr kumimoji="0" lang="en-US" sz="1100" b="0" i="0" u="sng" strike="noStrike" kern="1200" cap="none" spc="0" normalizeH="0" baseline="0" noProof="0">
                <a:ln>
                  <a:noFill/>
                </a:ln>
                <a:solidFill>
                  <a:srgbClr val="091F2C"/>
                </a:solidFill>
                <a:effectLst/>
                <a:uLnTx/>
                <a:uFillTx/>
                <a:latin typeface="Segoe Sans Display"/>
                <a:ea typeface="+mn-ea"/>
                <a:cs typeface="+mn-cs"/>
              </a:rPr>
              <a:t>page</a:t>
            </a:r>
          </a:p>
        </p:txBody>
      </p:sp>
      <p:cxnSp>
        <p:nvCxnSpPr>
          <p:cNvPr id="54" name="Straight Arrow Connector 53">
            <a:extLst>
              <a:ext uri="{FF2B5EF4-FFF2-40B4-BE49-F238E27FC236}">
                <a16:creationId xmlns:a16="http://schemas.microsoft.com/office/drawing/2014/main" id="{09E26B00-1F25-B1C9-E17A-E4A169B6E2A2}"/>
              </a:ext>
            </a:extLst>
          </p:cNvPr>
          <p:cNvCxnSpPr>
            <a:cxnSpLocks/>
          </p:cNvCxnSpPr>
          <p:nvPr/>
        </p:nvCxnSpPr>
        <p:spPr>
          <a:xfrm flipH="1">
            <a:off x="8032750" y="3444716"/>
            <a:ext cx="523873" cy="0"/>
          </a:xfrm>
          <a:prstGeom prst="straightConnector1">
            <a:avLst/>
          </a:prstGeom>
          <a:ln w="9525">
            <a:solidFill>
              <a:schemeClr val="accent1"/>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175FB77-8B25-973E-0606-06FD1ED6EED2}"/>
              </a:ext>
            </a:extLst>
          </p:cNvPr>
          <p:cNvCxnSpPr>
            <a:cxnSpLocks/>
          </p:cNvCxnSpPr>
          <p:nvPr/>
        </p:nvCxnSpPr>
        <p:spPr>
          <a:xfrm flipV="1">
            <a:off x="8556625" y="2920583"/>
            <a:ext cx="0" cy="1048266"/>
          </a:xfrm>
          <a:prstGeom prst="straightConnector1">
            <a:avLst/>
          </a:prstGeom>
          <a:ln w="952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DC1DE05-D252-A144-1599-B8EE9907D939}"/>
              </a:ext>
            </a:extLst>
          </p:cNvPr>
          <p:cNvCxnSpPr>
            <a:cxnSpLocks/>
          </p:cNvCxnSpPr>
          <p:nvPr/>
        </p:nvCxnSpPr>
        <p:spPr>
          <a:xfrm flipH="1">
            <a:off x="8032750" y="5415247"/>
            <a:ext cx="523873" cy="0"/>
          </a:xfrm>
          <a:prstGeom prst="straightConnector1">
            <a:avLst/>
          </a:prstGeom>
          <a:ln w="9525">
            <a:solidFill>
              <a:schemeClr val="accent1"/>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5F524B0-162E-DAD9-5252-826FBE44EA85}"/>
              </a:ext>
            </a:extLst>
          </p:cNvPr>
          <p:cNvCxnSpPr>
            <a:cxnSpLocks/>
          </p:cNvCxnSpPr>
          <p:nvPr/>
        </p:nvCxnSpPr>
        <p:spPr>
          <a:xfrm flipH="1">
            <a:off x="8032750" y="4660105"/>
            <a:ext cx="523873" cy="0"/>
          </a:xfrm>
          <a:prstGeom prst="straightConnector1">
            <a:avLst/>
          </a:prstGeom>
          <a:ln w="9525">
            <a:solidFill>
              <a:schemeClr val="accent1"/>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830F55B-20CC-0790-120B-91DA1EF07BD1}"/>
              </a:ext>
            </a:extLst>
          </p:cNvPr>
          <p:cNvCxnSpPr>
            <a:cxnSpLocks/>
          </p:cNvCxnSpPr>
          <p:nvPr/>
        </p:nvCxnSpPr>
        <p:spPr>
          <a:xfrm flipV="1">
            <a:off x="8556625" y="4286249"/>
            <a:ext cx="0" cy="747713"/>
          </a:xfrm>
          <a:prstGeom prst="straightConnector1">
            <a:avLst/>
          </a:prstGeom>
          <a:ln w="952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79B2181-8212-063C-28B3-D5E5EA1C83D9}"/>
              </a:ext>
            </a:extLst>
          </p:cNvPr>
          <p:cNvCxnSpPr>
            <a:cxnSpLocks/>
          </p:cNvCxnSpPr>
          <p:nvPr/>
        </p:nvCxnSpPr>
        <p:spPr>
          <a:xfrm flipH="1">
            <a:off x="8032750" y="2554529"/>
            <a:ext cx="523873" cy="0"/>
          </a:xfrm>
          <a:prstGeom prst="straightConnector1">
            <a:avLst/>
          </a:prstGeom>
          <a:ln w="9525">
            <a:solidFill>
              <a:schemeClr val="accent1"/>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Freeform: Shape 44">
            <a:extLst>
              <a:ext uri="{FF2B5EF4-FFF2-40B4-BE49-F238E27FC236}">
                <a16:creationId xmlns:a16="http://schemas.microsoft.com/office/drawing/2014/main" id="{0FAF1C4C-9B54-9AC3-F228-B0F0C8479309}"/>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 name="Graphic 5">
            <a:extLst>
              <a:ext uri="{FF2B5EF4-FFF2-40B4-BE49-F238E27FC236}">
                <a16:creationId xmlns:a16="http://schemas.microsoft.com/office/drawing/2014/main" id="{356208B6-5237-D112-2F81-6B68A98D9BB7}"/>
              </a:ext>
            </a:extLst>
          </p:cNvPr>
          <p:cNvSpPr>
            <a:spLocks noChangeAspect="1"/>
          </p:cNvSpPr>
          <p:nvPr/>
        </p:nvSpPr>
        <p:spPr>
          <a:xfrm>
            <a:off x="727222" y="2295525"/>
            <a:ext cx="422160" cy="421948"/>
          </a:xfrm>
          <a:custGeom>
            <a:avLst/>
            <a:gdLst>
              <a:gd name="connsiteX0" fmla="*/ 93040 w 228600"/>
              <a:gd name="connsiteY0" fmla="*/ 0 h 228485"/>
              <a:gd name="connsiteX1" fmla="*/ 105728 w 228600"/>
              <a:gd name="connsiteY1" fmla="*/ 16128 h 228485"/>
              <a:gd name="connsiteX2" fmla="*/ 105728 w 228600"/>
              <a:gd name="connsiteY2" fmla="*/ 65654 h 228485"/>
              <a:gd name="connsiteX3" fmla="*/ 95498 w 228600"/>
              <a:gd name="connsiteY3" fmla="*/ 65654 h 228485"/>
              <a:gd name="connsiteX4" fmla="*/ 65733 w 228600"/>
              <a:gd name="connsiteY4" fmla="*/ 53035 h 228485"/>
              <a:gd name="connsiteX5" fmla="*/ 53114 w 228600"/>
              <a:gd name="connsiteY5" fmla="*/ 82799 h 228485"/>
              <a:gd name="connsiteX6" fmla="*/ 82878 w 228600"/>
              <a:gd name="connsiteY6" fmla="*/ 95418 h 228485"/>
              <a:gd name="connsiteX7" fmla="*/ 95498 w 228600"/>
              <a:gd name="connsiteY7" fmla="*/ 82799 h 228485"/>
              <a:gd name="connsiteX8" fmla="*/ 105728 w 228600"/>
              <a:gd name="connsiteY8" fmla="*/ 82799 h 228485"/>
              <a:gd name="connsiteX9" fmla="*/ 105728 w 228600"/>
              <a:gd name="connsiteY9" fmla="*/ 207363 h 228485"/>
              <a:gd name="connsiteX10" fmla="*/ 96778 w 228600"/>
              <a:gd name="connsiteY10" fmla="*/ 224051 h 228485"/>
              <a:gd name="connsiteX11" fmla="*/ 78947 w 228600"/>
              <a:gd name="connsiteY11" fmla="*/ 228486 h 228485"/>
              <a:gd name="connsiteX12" fmla="*/ 40588 w 228600"/>
              <a:gd name="connsiteY12" fmla="*/ 209420 h 228485"/>
              <a:gd name="connsiteX13" fmla="*/ 28929 w 228600"/>
              <a:gd name="connsiteY13" fmla="*/ 184995 h 228485"/>
              <a:gd name="connsiteX14" fmla="*/ 14425 w 228600"/>
              <a:gd name="connsiteY14" fmla="*/ 177108 h 228485"/>
              <a:gd name="connsiteX15" fmla="*/ 0 w 228600"/>
              <a:gd name="connsiteY15" fmla="*/ 142418 h 228485"/>
              <a:gd name="connsiteX16" fmla="*/ 2172 w 228600"/>
              <a:gd name="connsiteY16" fmla="*/ 119946 h 228485"/>
              <a:gd name="connsiteX17" fmla="*/ 50292 w 228600"/>
              <a:gd name="connsiteY17" fmla="*/ 119946 h 228485"/>
              <a:gd name="connsiteX18" fmla="*/ 65551 w 228600"/>
              <a:gd name="connsiteY18" fmla="*/ 133102 h 228485"/>
              <a:gd name="connsiteX19" fmla="*/ 53166 w 228600"/>
              <a:gd name="connsiteY19" fmla="*/ 162966 h 228485"/>
              <a:gd name="connsiteX20" fmla="*/ 83029 w 228600"/>
              <a:gd name="connsiteY20" fmla="*/ 175350 h 228485"/>
              <a:gd name="connsiteX21" fmla="*/ 95414 w 228600"/>
              <a:gd name="connsiteY21" fmla="*/ 145487 h 228485"/>
              <a:gd name="connsiteX22" fmla="*/ 82776 w 228600"/>
              <a:gd name="connsiteY22" fmla="*/ 132999 h 228485"/>
              <a:gd name="connsiteX23" fmla="*/ 50292 w 228600"/>
              <a:gd name="connsiteY23" fmla="*/ 102801 h 228485"/>
              <a:gd name="connsiteX24" fmla="*/ 11887 w 228600"/>
              <a:gd name="connsiteY24" fmla="*/ 102801 h 228485"/>
              <a:gd name="connsiteX25" fmla="*/ 17545 w 228600"/>
              <a:gd name="connsiteY25" fmla="*/ 99350 h 228485"/>
              <a:gd name="connsiteX26" fmla="*/ 15511 w 228600"/>
              <a:gd name="connsiteY26" fmla="*/ 86468 h 228485"/>
              <a:gd name="connsiteX27" fmla="*/ 18882 w 228600"/>
              <a:gd name="connsiteY27" fmla="*/ 61539 h 228485"/>
              <a:gd name="connsiteX28" fmla="*/ 30747 w 228600"/>
              <a:gd name="connsiteY28" fmla="*/ 41262 h 228485"/>
              <a:gd name="connsiteX29" fmla="*/ 43274 w 228600"/>
              <a:gd name="connsiteY29" fmla="*/ 34781 h 228485"/>
              <a:gd name="connsiteX30" fmla="*/ 58739 w 228600"/>
              <a:gd name="connsiteY30" fmla="*/ 11499 h 228485"/>
              <a:gd name="connsiteX31" fmla="*/ 93029 w 228600"/>
              <a:gd name="connsiteY31" fmla="*/ 0 h 228485"/>
              <a:gd name="connsiteX32" fmla="*/ 122873 w 228600"/>
              <a:gd name="connsiteY32" fmla="*/ 171381 h 228485"/>
              <a:gd name="connsiteX33" fmla="*/ 141732 w 228600"/>
              <a:gd name="connsiteY33" fmla="*/ 171381 h 228485"/>
              <a:gd name="connsiteX34" fmla="*/ 174308 w 228600"/>
              <a:gd name="connsiteY34" fmla="*/ 138806 h 228485"/>
              <a:gd name="connsiteX35" fmla="*/ 174308 w 228600"/>
              <a:gd name="connsiteY35" fmla="*/ 118289 h 228485"/>
              <a:gd name="connsiteX36" fmla="*/ 186926 w 228600"/>
              <a:gd name="connsiteY36" fmla="*/ 88525 h 228485"/>
              <a:gd name="connsiteX37" fmla="*/ 157163 w 228600"/>
              <a:gd name="connsiteY37" fmla="*/ 75905 h 228485"/>
              <a:gd name="connsiteX38" fmla="*/ 144544 w 228600"/>
              <a:gd name="connsiteY38" fmla="*/ 105669 h 228485"/>
              <a:gd name="connsiteX39" fmla="*/ 157163 w 228600"/>
              <a:gd name="connsiteY39" fmla="*/ 118289 h 228485"/>
              <a:gd name="connsiteX40" fmla="*/ 157163 w 228600"/>
              <a:gd name="connsiteY40" fmla="*/ 138806 h 228485"/>
              <a:gd name="connsiteX41" fmla="*/ 141732 w 228600"/>
              <a:gd name="connsiteY41" fmla="*/ 154236 h 228485"/>
              <a:gd name="connsiteX42" fmla="*/ 122873 w 228600"/>
              <a:gd name="connsiteY42" fmla="*/ 154236 h 228485"/>
              <a:gd name="connsiteX43" fmla="*/ 122873 w 228600"/>
              <a:gd name="connsiteY43" fmla="*/ 16128 h 228485"/>
              <a:gd name="connsiteX44" fmla="*/ 135560 w 228600"/>
              <a:gd name="connsiteY44" fmla="*/ 0 h 228485"/>
              <a:gd name="connsiteX45" fmla="*/ 169861 w 228600"/>
              <a:gd name="connsiteY45" fmla="*/ 11499 h 228485"/>
              <a:gd name="connsiteX46" fmla="*/ 185326 w 228600"/>
              <a:gd name="connsiteY46" fmla="*/ 34781 h 228485"/>
              <a:gd name="connsiteX47" fmla="*/ 197853 w 228600"/>
              <a:gd name="connsiteY47" fmla="*/ 41262 h 228485"/>
              <a:gd name="connsiteX48" fmla="*/ 209718 w 228600"/>
              <a:gd name="connsiteY48" fmla="*/ 61539 h 228485"/>
              <a:gd name="connsiteX49" fmla="*/ 213089 w 228600"/>
              <a:gd name="connsiteY49" fmla="*/ 86468 h 228485"/>
              <a:gd name="connsiteX50" fmla="*/ 211055 w 228600"/>
              <a:gd name="connsiteY50" fmla="*/ 99350 h 228485"/>
              <a:gd name="connsiteX51" fmla="*/ 211809 w 228600"/>
              <a:gd name="connsiteY51" fmla="*/ 99692 h 228485"/>
              <a:gd name="connsiteX52" fmla="*/ 222028 w 228600"/>
              <a:gd name="connsiteY52" fmla="*/ 108951 h 228485"/>
              <a:gd name="connsiteX53" fmla="*/ 228600 w 228600"/>
              <a:gd name="connsiteY53" fmla="*/ 142418 h 228485"/>
              <a:gd name="connsiteX54" fmla="*/ 214175 w 228600"/>
              <a:gd name="connsiteY54" fmla="*/ 177108 h 228485"/>
              <a:gd name="connsiteX55" fmla="*/ 199659 w 228600"/>
              <a:gd name="connsiteY55" fmla="*/ 184995 h 228485"/>
              <a:gd name="connsiteX56" fmla="*/ 188012 w 228600"/>
              <a:gd name="connsiteY56" fmla="*/ 209420 h 228485"/>
              <a:gd name="connsiteX57" fmla="*/ 149642 w 228600"/>
              <a:gd name="connsiteY57" fmla="*/ 228486 h 228485"/>
              <a:gd name="connsiteX58" fmla="*/ 131811 w 228600"/>
              <a:gd name="connsiteY58" fmla="*/ 224062 h 228485"/>
              <a:gd name="connsiteX59" fmla="*/ 122873 w 228600"/>
              <a:gd name="connsiteY59" fmla="*/ 207363 h 228485"/>
              <a:gd name="connsiteX60" fmla="*/ 122873 w 228600"/>
              <a:gd name="connsiteY60" fmla="*/ 171381 h 228485"/>
              <a:gd name="connsiteX61" fmla="*/ 68580 w 228600"/>
              <a:gd name="connsiteY61" fmla="*/ 74226 h 228485"/>
              <a:gd name="connsiteX62" fmla="*/ 74295 w 228600"/>
              <a:gd name="connsiteY62" fmla="*/ 68511 h 228485"/>
              <a:gd name="connsiteX63" fmla="*/ 80010 w 228600"/>
              <a:gd name="connsiteY63" fmla="*/ 74226 h 228485"/>
              <a:gd name="connsiteX64" fmla="*/ 74295 w 228600"/>
              <a:gd name="connsiteY64" fmla="*/ 79941 h 228485"/>
              <a:gd name="connsiteX65" fmla="*/ 68580 w 228600"/>
              <a:gd name="connsiteY65" fmla="*/ 74226 h 228485"/>
              <a:gd name="connsiteX66" fmla="*/ 74295 w 228600"/>
              <a:gd name="connsiteY66" fmla="*/ 148521 h 228485"/>
              <a:gd name="connsiteX67" fmla="*/ 68580 w 228600"/>
              <a:gd name="connsiteY67" fmla="*/ 154236 h 228485"/>
              <a:gd name="connsiteX68" fmla="*/ 74295 w 228600"/>
              <a:gd name="connsiteY68" fmla="*/ 159951 h 228485"/>
              <a:gd name="connsiteX69" fmla="*/ 80010 w 228600"/>
              <a:gd name="connsiteY69" fmla="*/ 154236 h 228485"/>
              <a:gd name="connsiteX70" fmla="*/ 74295 w 228600"/>
              <a:gd name="connsiteY70" fmla="*/ 148521 h 228485"/>
              <a:gd name="connsiteX71" fmla="*/ 160020 w 228600"/>
              <a:gd name="connsiteY71" fmla="*/ 97086 h 228485"/>
              <a:gd name="connsiteX72" fmla="*/ 165735 w 228600"/>
              <a:gd name="connsiteY72" fmla="*/ 102801 h 228485"/>
              <a:gd name="connsiteX73" fmla="*/ 171450 w 228600"/>
              <a:gd name="connsiteY73" fmla="*/ 97086 h 228485"/>
              <a:gd name="connsiteX74" fmla="*/ 165735 w 228600"/>
              <a:gd name="connsiteY74" fmla="*/ 91371 h 228485"/>
              <a:gd name="connsiteX75" fmla="*/ 160020 w 228600"/>
              <a:gd name="connsiteY75" fmla="*/ 97086 h 22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28600" h="228485">
                <a:moveTo>
                  <a:pt x="93040" y="0"/>
                </a:moveTo>
                <a:cubicBezTo>
                  <a:pt x="101121" y="0"/>
                  <a:pt x="105728" y="8047"/>
                  <a:pt x="105728" y="16128"/>
                </a:cubicBezTo>
                <a:lnTo>
                  <a:pt x="105728" y="65654"/>
                </a:lnTo>
                <a:lnTo>
                  <a:pt x="95498" y="65654"/>
                </a:lnTo>
                <a:cubicBezTo>
                  <a:pt x="90763" y="53950"/>
                  <a:pt x="77437" y="48300"/>
                  <a:pt x="65733" y="53035"/>
                </a:cubicBezTo>
                <a:cubicBezTo>
                  <a:pt x="54030" y="57769"/>
                  <a:pt x="48380" y="71095"/>
                  <a:pt x="53114" y="82799"/>
                </a:cubicBezTo>
                <a:cubicBezTo>
                  <a:pt x="57848" y="94503"/>
                  <a:pt x="71174" y="100153"/>
                  <a:pt x="82878" y="95418"/>
                </a:cubicBezTo>
                <a:cubicBezTo>
                  <a:pt x="88621" y="93095"/>
                  <a:pt x="93175" y="88541"/>
                  <a:pt x="95498" y="82799"/>
                </a:cubicBezTo>
                <a:lnTo>
                  <a:pt x="105728" y="82799"/>
                </a:lnTo>
                <a:lnTo>
                  <a:pt x="105728" y="207363"/>
                </a:lnTo>
                <a:cubicBezTo>
                  <a:pt x="105728" y="214175"/>
                  <a:pt x="102847" y="220953"/>
                  <a:pt x="96778" y="224051"/>
                </a:cubicBezTo>
                <a:cubicBezTo>
                  <a:pt x="91274" y="226934"/>
                  <a:pt x="85160" y="228455"/>
                  <a:pt x="78947" y="228486"/>
                </a:cubicBezTo>
                <a:cubicBezTo>
                  <a:pt x="61688" y="228486"/>
                  <a:pt x="48852" y="219753"/>
                  <a:pt x="40588" y="209420"/>
                </a:cubicBezTo>
                <a:cubicBezTo>
                  <a:pt x="34865" y="202290"/>
                  <a:pt x="30874" y="193928"/>
                  <a:pt x="28929" y="184995"/>
                </a:cubicBezTo>
                <a:cubicBezTo>
                  <a:pt x="23592" y="183420"/>
                  <a:pt x="18648" y="180731"/>
                  <a:pt x="14425" y="177108"/>
                </a:cubicBezTo>
                <a:cubicBezTo>
                  <a:pt x="6309" y="170124"/>
                  <a:pt x="0" y="158923"/>
                  <a:pt x="0" y="142418"/>
                </a:cubicBezTo>
                <a:cubicBezTo>
                  <a:pt x="0" y="133788"/>
                  <a:pt x="617" y="126267"/>
                  <a:pt x="2172" y="119946"/>
                </a:cubicBezTo>
                <a:lnTo>
                  <a:pt x="50292" y="119946"/>
                </a:lnTo>
                <a:cubicBezTo>
                  <a:pt x="58042" y="119946"/>
                  <a:pt x="64465" y="125661"/>
                  <a:pt x="65551" y="133102"/>
                </a:cubicBezTo>
                <a:cubicBezTo>
                  <a:pt x="53885" y="137929"/>
                  <a:pt x="48340" y="151299"/>
                  <a:pt x="53166" y="162966"/>
                </a:cubicBezTo>
                <a:cubicBezTo>
                  <a:pt x="57993" y="174631"/>
                  <a:pt x="71363" y="180176"/>
                  <a:pt x="83029" y="175350"/>
                </a:cubicBezTo>
                <a:cubicBezTo>
                  <a:pt x="94695" y="170523"/>
                  <a:pt x="100240" y="157153"/>
                  <a:pt x="95414" y="145487"/>
                </a:cubicBezTo>
                <a:cubicBezTo>
                  <a:pt x="93057" y="139791"/>
                  <a:pt x="88500" y="135288"/>
                  <a:pt x="82776" y="132999"/>
                </a:cubicBezTo>
                <a:cubicBezTo>
                  <a:pt x="81531" y="115978"/>
                  <a:pt x="67359" y="102804"/>
                  <a:pt x="50292" y="102801"/>
                </a:cubicBezTo>
                <a:lnTo>
                  <a:pt x="11887" y="102801"/>
                </a:lnTo>
                <a:cubicBezTo>
                  <a:pt x="13599" y="101386"/>
                  <a:pt x="15504" y="100224"/>
                  <a:pt x="17545" y="99350"/>
                </a:cubicBezTo>
                <a:cubicBezTo>
                  <a:pt x="16367" y="95150"/>
                  <a:pt x="15684" y="90826"/>
                  <a:pt x="15511" y="86468"/>
                </a:cubicBezTo>
                <a:cubicBezTo>
                  <a:pt x="15133" y="78067"/>
                  <a:pt x="16391" y="69323"/>
                  <a:pt x="18882" y="61539"/>
                </a:cubicBezTo>
                <a:cubicBezTo>
                  <a:pt x="21351" y="53881"/>
                  <a:pt x="25260" y="46417"/>
                  <a:pt x="30747" y="41262"/>
                </a:cubicBezTo>
                <a:cubicBezTo>
                  <a:pt x="34188" y="37909"/>
                  <a:pt x="38548" y="35653"/>
                  <a:pt x="43274" y="34781"/>
                </a:cubicBezTo>
                <a:cubicBezTo>
                  <a:pt x="45549" y="25180"/>
                  <a:pt x="51344" y="17248"/>
                  <a:pt x="58739" y="11499"/>
                </a:cubicBezTo>
                <a:cubicBezTo>
                  <a:pt x="68237" y="4092"/>
                  <a:pt x="80684" y="0"/>
                  <a:pt x="93029" y="0"/>
                </a:cubicBezTo>
                <a:close/>
                <a:moveTo>
                  <a:pt x="122873" y="171381"/>
                </a:moveTo>
                <a:lnTo>
                  <a:pt x="141732" y="171381"/>
                </a:lnTo>
                <a:cubicBezTo>
                  <a:pt x="159723" y="171381"/>
                  <a:pt x="174308" y="156797"/>
                  <a:pt x="174308" y="138806"/>
                </a:cubicBezTo>
                <a:lnTo>
                  <a:pt x="174308" y="118289"/>
                </a:lnTo>
                <a:cubicBezTo>
                  <a:pt x="186012" y="113555"/>
                  <a:pt x="191662" y="100229"/>
                  <a:pt x="186926" y="88525"/>
                </a:cubicBezTo>
                <a:cubicBezTo>
                  <a:pt x="182192" y="76821"/>
                  <a:pt x="168867" y="71171"/>
                  <a:pt x="157163" y="75905"/>
                </a:cubicBezTo>
                <a:cubicBezTo>
                  <a:pt x="145458" y="80640"/>
                  <a:pt x="139808" y="93966"/>
                  <a:pt x="144544" y="105669"/>
                </a:cubicBezTo>
                <a:cubicBezTo>
                  <a:pt x="146866" y="111413"/>
                  <a:pt x="151420" y="115966"/>
                  <a:pt x="157163" y="118289"/>
                </a:cubicBezTo>
                <a:lnTo>
                  <a:pt x="157163" y="138806"/>
                </a:lnTo>
                <a:cubicBezTo>
                  <a:pt x="157163" y="147328"/>
                  <a:pt x="150254" y="154236"/>
                  <a:pt x="141732" y="154236"/>
                </a:cubicBezTo>
                <a:lnTo>
                  <a:pt x="122873" y="154236"/>
                </a:lnTo>
                <a:lnTo>
                  <a:pt x="122873" y="16128"/>
                </a:lnTo>
                <a:cubicBezTo>
                  <a:pt x="122873" y="8047"/>
                  <a:pt x="127479" y="0"/>
                  <a:pt x="135560" y="0"/>
                </a:cubicBezTo>
                <a:cubicBezTo>
                  <a:pt x="147927" y="0"/>
                  <a:pt x="160363" y="4092"/>
                  <a:pt x="169861" y="11499"/>
                </a:cubicBezTo>
                <a:cubicBezTo>
                  <a:pt x="177256" y="17248"/>
                  <a:pt x="183051" y="25192"/>
                  <a:pt x="185326" y="34781"/>
                </a:cubicBezTo>
                <a:cubicBezTo>
                  <a:pt x="190127" y="35582"/>
                  <a:pt x="194401" y="38028"/>
                  <a:pt x="197853" y="41262"/>
                </a:cubicBezTo>
                <a:cubicBezTo>
                  <a:pt x="203340" y="46417"/>
                  <a:pt x="207249" y="53870"/>
                  <a:pt x="209718" y="61539"/>
                </a:cubicBezTo>
                <a:cubicBezTo>
                  <a:pt x="212209" y="69323"/>
                  <a:pt x="213467" y="78067"/>
                  <a:pt x="213089" y="86468"/>
                </a:cubicBezTo>
                <a:cubicBezTo>
                  <a:pt x="212895" y="90766"/>
                  <a:pt x="212267" y="95155"/>
                  <a:pt x="211055" y="99350"/>
                </a:cubicBezTo>
                <a:lnTo>
                  <a:pt x="211809" y="99692"/>
                </a:lnTo>
                <a:cubicBezTo>
                  <a:pt x="216038" y="101681"/>
                  <a:pt x="219467" y="104802"/>
                  <a:pt x="222028" y="108951"/>
                </a:cubicBezTo>
                <a:cubicBezTo>
                  <a:pt x="226886" y="116780"/>
                  <a:pt x="228600" y="128050"/>
                  <a:pt x="228600" y="142418"/>
                </a:cubicBezTo>
                <a:cubicBezTo>
                  <a:pt x="228600" y="158934"/>
                  <a:pt x="222291" y="170147"/>
                  <a:pt x="214175" y="177108"/>
                </a:cubicBezTo>
                <a:cubicBezTo>
                  <a:pt x="209949" y="180733"/>
                  <a:pt x="205000" y="183421"/>
                  <a:pt x="199659" y="184995"/>
                </a:cubicBezTo>
                <a:cubicBezTo>
                  <a:pt x="197717" y="193927"/>
                  <a:pt x="193731" y="202288"/>
                  <a:pt x="188012" y="209420"/>
                </a:cubicBezTo>
                <a:cubicBezTo>
                  <a:pt x="179748" y="219753"/>
                  <a:pt x="166912" y="228486"/>
                  <a:pt x="149642" y="228486"/>
                </a:cubicBezTo>
                <a:cubicBezTo>
                  <a:pt x="143429" y="228458"/>
                  <a:pt x="137315" y="226942"/>
                  <a:pt x="131811" y="224062"/>
                </a:cubicBezTo>
                <a:cubicBezTo>
                  <a:pt x="125753" y="220953"/>
                  <a:pt x="122873" y="214175"/>
                  <a:pt x="122873" y="207363"/>
                </a:cubicBezTo>
                <a:lnTo>
                  <a:pt x="122873" y="171381"/>
                </a:lnTo>
                <a:close/>
                <a:moveTo>
                  <a:pt x="68580" y="74226"/>
                </a:moveTo>
                <a:cubicBezTo>
                  <a:pt x="68580" y="71070"/>
                  <a:pt x="71139" y="68511"/>
                  <a:pt x="74295" y="68511"/>
                </a:cubicBezTo>
                <a:cubicBezTo>
                  <a:pt x="77451" y="68511"/>
                  <a:pt x="80010" y="71070"/>
                  <a:pt x="80010" y="74226"/>
                </a:cubicBezTo>
                <a:cubicBezTo>
                  <a:pt x="80010" y="77383"/>
                  <a:pt x="77451" y="79941"/>
                  <a:pt x="74295" y="79941"/>
                </a:cubicBezTo>
                <a:cubicBezTo>
                  <a:pt x="71139" y="79941"/>
                  <a:pt x="68580" y="77383"/>
                  <a:pt x="68580" y="74226"/>
                </a:cubicBezTo>
                <a:close/>
                <a:moveTo>
                  <a:pt x="74295" y="148521"/>
                </a:moveTo>
                <a:cubicBezTo>
                  <a:pt x="71139" y="148521"/>
                  <a:pt x="68580" y="151081"/>
                  <a:pt x="68580" y="154236"/>
                </a:cubicBezTo>
                <a:cubicBezTo>
                  <a:pt x="68580" y="157392"/>
                  <a:pt x="71139" y="159951"/>
                  <a:pt x="74295" y="159951"/>
                </a:cubicBezTo>
                <a:cubicBezTo>
                  <a:pt x="77451" y="159951"/>
                  <a:pt x="80010" y="157392"/>
                  <a:pt x="80010" y="154236"/>
                </a:cubicBezTo>
                <a:cubicBezTo>
                  <a:pt x="80010" y="151081"/>
                  <a:pt x="77451" y="148521"/>
                  <a:pt x="74295" y="148521"/>
                </a:cubicBezTo>
                <a:close/>
                <a:moveTo>
                  <a:pt x="160020" y="97086"/>
                </a:moveTo>
                <a:cubicBezTo>
                  <a:pt x="160020" y="100242"/>
                  <a:pt x="162579" y="102801"/>
                  <a:pt x="165735" y="102801"/>
                </a:cubicBezTo>
                <a:cubicBezTo>
                  <a:pt x="168891" y="102801"/>
                  <a:pt x="171450" y="100242"/>
                  <a:pt x="171450" y="97086"/>
                </a:cubicBezTo>
                <a:cubicBezTo>
                  <a:pt x="171450" y="93931"/>
                  <a:pt x="168891" y="91371"/>
                  <a:pt x="165735" y="91371"/>
                </a:cubicBezTo>
                <a:cubicBezTo>
                  <a:pt x="162579" y="91371"/>
                  <a:pt x="160020" y="93931"/>
                  <a:pt x="160020" y="97086"/>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7" name="TextBox 6">
            <a:extLst>
              <a:ext uri="{FF2B5EF4-FFF2-40B4-BE49-F238E27FC236}">
                <a16:creationId xmlns:a16="http://schemas.microsoft.com/office/drawing/2014/main" id="{C7E81192-18EC-7F47-C74F-FA380EE3A858}"/>
              </a:ext>
            </a:extLst>
          </p:cNvPr>
          <p:cNvSpPr txBox="1"/>
          <p:nvPr/>
        </p:nvSpPr>
        <p:spPr>
          <a:xfrm>
            <a:off x="3315789" y="2993962"/>
            <a:ext cx="6875416" cy="369332"/>
          </a:xfrm>
          <a:prstGeom prst="rect">
            <a:avLst/>
          </a:prstGeom>
          <a:noFill/>
        </p:spPr>
        <p:txBody>
          <a:bodyPr wrap="square">
            <a:spAutoFit/>
          </a:bodyPr>
          <a:lstStyle/>
          <a:p>
            <a:r>
              <a:rPr lang="en-US" b="0" i="0">
                <a:solidFill>
                  <a:srgbClr val="000000"/>
                </a:solidFill>
                <a:effectLst/>
                <a:latin typeface="Times New Roman" panose="02020603050405020304" pitchFamily="18" charset="0"/>
              </a:rPr>
              <a:t> </a:t>
            </a:r>
            <a:endParaRPr lang="en-US"/>
          </a:p>
        </p:txBody>
      </p:sp>
      <p:pic>
        <p:nvPicPr>
          <p:cNvPr id="9" name="Picture 8">
            <a:extLst>
              <a:ext uri="{FF2B5EF4-FFF2-40B4-BE49-F238E27FC236}">
                <a16:creationId xmlns:a16="http://schemas.microsoft.com/office/drawing/2014/main" id="{5648203E-1CA3-EA97-0EB2-95D3E61AF79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056219" y="1797837"/>
            <a:ext cx="3509904" cy="4640498"/>
          </a:xfrm>
          <a:prstGeom prst="rect">
            <a:avLst/>
          </a:prstGeom>
        </p:spPr>
      </p:pic>
    </p:spTree>
    <p:extLst>
      <p:ext uri="{BB962C8B-B14F-4D97-AF65-F5344CB8AC3E}">
        <p14:creationId xmlns:p14="http://schemas.microsoft.com/office/powerpoint/2010/main" val="13963647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2B176-4736-0E84-9138-144248FC6687}"/>
            </a:ext>
          </a:extLst>
        </p:cNvPr>
        <p:cNvGrpSpPr/>
        <p:nvPr/>
      </p:nvGrpSpPr>
      <p:grpSpPr>
        <a:xfrm>
          <a:off x="0" y="0"/>
          <a:ext cx="0" cy="0"/>
          <a:chOff x="0" y="0"/>
          <a:chExt cx="0" cy="0"/>
        </a:xfrm>
      </p:grpSpPr>
      <p:pic>
        <p:nvPicPr>
          <p:cNvPr id="6" name="Picture 5" descr="A white and pink background&#10;&#10;AI-generated content may be incorrect.">
            <a:extLst>
              <a:ext uri="{FF2B5EF4-FFF2-40B4-BE49-F238E27FC236}">
                <a16:creationId xmlns:a16="http://schemas.microsoft.com/office/drawing/2014/main" id="{293E0647-3651-60B9-F912-769DE7EECAE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27" y="0"/>
            <a:ext cx="12192627" cy="6858352"/>
          </a:xfrm>
          <a:prstGeom prst="rect">
            <a:avLst/>
          </a:prstGeom>
        </p:spPr>
      </p:pic>
      <p:sp>
        <p:nvSpPr>
          <p:cNvPr id="7" name="Rectangle 6">
            <a:extLst>
              <a:ext uri="{FF2B5EF4-FFF2-40B4-BE49-F238E27FC236}">
                <a16:creationId xmlns:a16="http://schemas.microsoft.com/office/drawing/2014/main" id="{BF27531E-042E-1E0F-B5DA-B6115BC62EAB}"/>
              </a:ext>
            </a:extLst>
          </p:cNvPr>
          <p:cNvSpPr/>
          <p:nvPr/>
        </p:nvSpPr>
        <p:spPr bwMode="auto">
          <a:xfrm>
            <a:off x="0" y="1937656"/>
            <a:ext cx="12192000" cy="2823030"/>
          </a:xfrm>
          <a:prstGeom prst="rect">
            <a:avLst/>
          </a:prstGeom>
          <a:gradFill flip="none" rotWithShape="1">
            <a:gsLst>
              <a:gs pos="59000">
                <a:schemeClr val="bg1">
                  <a:alpha val="3000"/>
                </a:schemeClr>
              </a:gs>
              <a:gs pos="99000">
                <a:schemeClr val="bg1">
                  <a:alpha val="55000"/>
                </a:schemeClr>
              </a:gs>
              <a:gs pos="99000">
                <a:schemeClr val="bg1">
                  <a:alpha val="36000"/>
                </a:schemeClr>
              </a:gs>
              <a:gs pos="100000">
                <a:schemeClr val="bg1"/>
              </a:gs>
            </a:gsLst>
            <a:path path="shape">
              <a:fillToRect l="50000" t="50000" r="50000" b="50000"/>
            </a:path>
            <a:tileRect/>
          </a:gradFill>
          <a:ln>
            <a:noFill/>
            <a:headEnd type="none" w="med" len="med"/>
            <a:tailEnd type="none" w="med" len="med"/>
          </a:ln>
          <a:effectLst>
            <a:outerShdw blurRad="152400" algn="ctr" rotWithShape="0">
              <a:schemeClr val="bg2">
                <a:lumMod val="75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8" name="Title 1">
            <a:extLst>
              <a:ext uri="{FF2B5EF4-FFF2-40B4-BE49-F238E27FC236}">
                <a16:creationId xmlns:a16="http://schemas.microsoft.com/office/drawing/2014/main" id="{65355CC2-662D-388E-5E6A-77CE009328E2}"/>
              </a:ext>
            </a:extLst>
          </p:cNvPr>
          <p:cNvSpPr txBox="1">
            <a:spLocks/>
          </p:cNvSpPr>
          <p:nvPr/>
        </p:nvSpPr>
        <p:spPr>
          <a:xfrm>
            <a:off x="644072" y="3016772"/>
            <a:ext cx="5928177" cy="66479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2874">
                      <a:srgbClr val="0078D4"/>
                    </a:gs>
                    <a:gs pos="71000">
                      <a:srgbClr val="8661C5"/>
                    </a:gs>
                    <a:gs pos="100000">
                      <a:srgbClr val="C03BC4"/>
                    </a:gs>
                  </a:gsLst>
                  <a:lin ang="0" scaled="1"/>
                </a:gradFill>
                <a:effectLst/>
                <a:uLnTx/>
                <a:uFillTx/>
                <a:latin typeface="Segoe Sans Display Semibold"/>
                <a:ea typeface="+mn-ea"/>
                <a:cs typeface="Segoe Sans Display" pitchFamily="2" charset="0"/>
              </a:rPr>
              <a:t>Product capabilities</a:t>
            </a:r>
          </a:p>
        </p:txBody>
      </p:sp>
      <p:pic>
        <p:nvPicPr>
          <p:cNvPr id="9" name="Picture 8">
            <a:extLst>
              <a:ext uri="{FF2B5EF4-FFF2-40B4-BE49-F238E27FC236}">
                <a16:creationId xmlns:a16="http://schemas.microsoft.com/office/drawing/2014/main" id="{1E7E24E0-393E-ECA8-3ED8-7E74E4800FC6}"/>
              </a:ext>
            </a:extLst>
          </p:cNvPr>
          <p:cNvPicPr>
            <a:picLocks noChangeAspect="1"/>
          </p:cNvPicPr>
          <p:nvPr/>
        </p:nvPicPr>
        <p:blipFill>
          <a:blip r:embed="rId4">
            <a:alphaModFix amt="37000"/>
            <a:extLst>
              <a:ext uri="{28A0092B-C50C-407E-A947-70E740481C1C}">
                <a14:useLocalDpi xmlns:a14="http://schemas.microsoft.com/office/drawing/2010/main" val="0"/>
              </a:ext>
            </a:extLst>
          </a:blip>
          <a:srcRect b="43330"/>
          <a:stretch>
            <a:fillRect/>
          </a:stretch>
        </p:blipFill>
        <p:spPr>
          <a:xfrm>
            <a:off x="3587044" y="2017713"/>
            <a:ext cx="8604956" cy="2742973"/>
          </a:xfrm>
          <a:custGeom>
            <a:avLst/>
            <a:gdLst>
              <a:gd name="connsiteX0" fmla="*/ 0 w 8604956"/>
              <a:gd name="connsiteY0" fmla="*/ 0 h 2742973"/>
              <a:gd name="connsiteX1" fmla="*/ 8604956 w 8604956"/>
              <a:gd name="connsiteY1" fmla="*/ 0 h 2742973"/>
              <a:gd name="connsiteX2" fmla="*/ 8604956 w 8604956"/>
              <a:gd name="connsiteY2" fmla="*/ 2742973 h 2742973"/>
              <a:gd name="connsiteX3" fmla="*/ 0 w 8604956"/>
              <a:gd name="connsiteY3" fmla="*/ 2742973 h 2742973"/>
            </a:gdLst>
            <a:ahLst/>
            <a:cxnLst>
              <a:cxn ang="0">
                <a:pos x="connsiteX0" y="connsiteY0"/>
              </a:cxn>
              <a:cxn ang="0">
                <a:pos x="connsiteX1" y="connsiteY1"/>
              </a:cxn>
              <a:cxn ang="0">
                <a:pos x="connsiteX2" y="connsiteY2"/>
              </a:cxn>
              <a:cxn ang="0">
                <a:pos x="connsiteX3" y="connsiteY3"/>
              </a:cxn>
            </a:cxnLst>
            <a:rect l="l" t="t" r="r" b="b"/>
            <a:pathLst>
              <a:path w="8604956" h="2742973">
                <a:moveTo>
                  <a:pt x="0" y="0"/>
                </a:moveTo>
                <a:lnTo>
                  <a:pt x="8604956" y="0"/>
                </a:lnTo>
                <a:lnTo>
                  <a:pt x="8604956" y="2742973"/>
                </a:lnTo>
                <a:lnTo>
                  <a:pt x="0" y="2742973"/>
                </a:lnTo>
                <a:close/>
              </a:path>
            </a:pathLst>
          </a:custGeom>
        </p:spPr>
      </p:pic>
      <p:pic>
        <p:nvPicPr>
          <p:cNvPr id="10" name="Picture 9">
            <a:extLst>
              <a:ext uri="{FF2B5EF4-FFF2-40B4-BE49-F238E27FC236}">
                <a16:creationId xmlns:a16="http://schemas.microsoft.com/office/drawing/2014/main" id="{9D04B595-6755-A831-FF7A-89509A073747}"/>
              </a:ext>
            </a:extLst>
          </p:cNvPr>
          <p:cNvPicPr>
            <a:picLocks noChangeAspect="1"/>
          </p:cNvPicPr>
          <p:nvPr/>
        </p:nvPicPr>
        <p:blipFill>
          <a:blip r:embed="rId4">
            <a:alphaModFix amt="60000"/>
            <a:extLst>
              <a:ext uri="{28A0092B-C50C-407E-A947-70E740481C1C}">
                <a14:useLocalDpi xmlns:a14="http://schemas.microsoft.com/office/drawing/2010/main" val="0"/>
              </a:ext>
            </a:extLst>
          </a:blip>
          <a:srcRect t="56670"/>
          <a:stretch>
            <a:fillRect/>
          </a:stretch>
        </p:blipFill>
        <p:spPr>
          <a:xfrm>
            <a:off x="3587044" y="4760686"/>
            <a:ext cx="8604956" cy="2097314"/>
          </a:xfrm>
          <a:custGeom>
            <a:avLst/>
            <a:gdLst>
              <a:gd name="connsiteX0" fmla="*/ 0 w 8604956"/>
              <a:gd name="connsiteY0" fmla="*/ 0 h 2097314"/>
              <a:gd name="connsiteX1" fmla="*/ 8604956 w 8604956"/>
              <a:gd name="connsiteY1" fmla="*/ 0 h 2097314"/>
              <a:gd name="connsiteX2" fmla="*/ 8604956 w 8604956"/>
              <a:gd name="connsiteY2" fmla="*/ 2097314 h 2097314"/>
              <a:gd name="connsiteX3" fmla="*/ 0 w 8604956"/>
              <a:gd name="connsiteY3" fmla="*/ 2097314 h 2097314"/>
            </a:gdLst>
            <a:ahLst/>
            <a:cxnLst>
              <a:cxn ang="0">
                <a:pos x="connsiteX0" y="connsiteY0"/>
              </a:cxn>
              <a:cxn ang="0">
                <a:pos x="connsiteX1" y="connsiteY1"/>
              </a:cxn>
              <a:cxn ang="0">
                <a:pos x="connsiteX2" y="connsiteY2"/>
              </a:cxn>
              <a:cxn ang="0">
                <a:pos x="connsiteX3" y="connsiteY3"/>
              </a:cxn>
            </a:cxnLst>
            <a:rect l="l" t="t" r="r" b="b"/>
            <a:pathLst>
              <a:path w="8604956" h="2097314">
                <a:moveTo>
                  <a:pt x="0" y="0"/>
                </a:moveTo>
                <a:lnTo>
                  <a:pt x="8604956" y="0"/>
                </a:lnTo>
                <a:lnTo>
                  <a:pt x="8604956" y="2097314"/>
                </a:lnTo>
                <a:lnTo>
                  <a:pt x="0" y="2097314"/>
                </a:lnTo>
                <a:close/>
              </a:path>
            </a:pathLst>
          </a:custGeom>
        </p:spPr>
      </p:pic>
      <p:sp>
        <p:nvSpPr>
          <p:cNvPr id="11" name="Freeform: Shape 10">
            <a:extLst>
              <a:ext uri="{FF2B5EF4-FFF2-40B4-BE49-F238E27FC236}">
                <a16:creationId xmlns:a16="http://schemas.microsoft.com/office/drawing/2014/main" id="{AEC844BE-D522-F58C-C022-CEE0EA9B563C}"/>
              </a:ext>
            </a:extLst>
          </p:cNvPr>
          <p:cNvSpPr/>
          <p:nvPr/>
        </p:nvSpPr>
        <p:spPr bwMode="auto">
          <a:xfrm>
            <a:off x="330200" y="1651000"/>
            <a:ext cx="11861800" cy="3396342"/>
          </a:xfrm>
          <a:custGeom>
            <a:avLst/>
            <a:gdLst>
              <a:gd name="connsiteX0" fmla="*/ 295957 w 11861800"/>
              <a:gd name="connsiteY0" fmla="*/ 0 h 3396342"/>
              <a:gd name="connsiteX1" fmla="*/ 11861800 w 11861800"/>
              <a:gd name="connsiteY1" fmla="*/ 0 h 3396342"/>
              <a:gd name="connsiteX2" fmla="*/ 11861800 w 11861800"/>
              <a:gd name="connsiteY2" fmla="*/ 3396342 h 3396342"/>
              <a:gd name="connsiteX3" fmla="*/ 295957 w 11861800"/>
              <a:gd name="connsiteY3" fmla="*/ 3396342 h 3396342"/>
              <a:gd name="connsiteX4" fmla="*/ 0 w 11861800"/>
              <a:gd name="connsiteY4" fmla="*/ 3100385 h 3396342"/>
              <a:gd name="connsiteX5" fmla="*/ 0 w 11861800"/>
              <a:gd name="connsiteY5" fmla="*/ 295957 h 3396342"/>
              <a:gd name="connsiteX6" fmla="*/ 295957 w 11861800"/>
              <a:gd name="connsiteY6" fmla="*/ 0 h 33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1800" h="3396342">
                <a:moveTo>
                  <a:pt x="295957" y="0"/>
                </a:moveTo>
                <a:lnTo>
                  <a:pt x="11861800" y="0"/>
                </a:lnTo>
                <a:lnTo>
                  <a:pt x="11861800" y="3396342"/>
                </a:lnTo>
                <a:lnTo>
                  <a:pt x="295957" y="3396342"/>
                </a:lnTo>
                <a:cubicBezTo>
                  <a:pt x="132504" y="3396342"/>
                  <a:pt x="0" y="3263838"/>
                  <a:pt x="0" y="3100385"/>
                </a:cubicBezTo>
                <a:lnTo>
                  <a:pt x="0" y="295957"/>
                </a:lnTo>
                <a:cubicBezTo>
                  <a:pt x="0" y="132504"/>
                  <a:pt x="132504" y="0"/>
                  <a:pt x="295957" y="0"/>
                </a:cubicBezTo>
                <a:close/>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86F7353-E25F-36CB-DD94-12D83305BB7D}"/>
              </a:ext>
            </a:extLst>
          </p:cNvPr>
          <p:cNvSpPr/>
          <p:nvPr/>
        </p:nvSpPr>
        <p:spPr bwMode="auto">
          <a:xfrm>
            <a:off x="644072" y="1598500"/>
            <a:ext cx="1028698" cy="113619"/>
          </a:xfrm>
          <a:prstGeom prst="roundRect">
            <a:avLst>
              <a:gd name="adj" fmla="val 50000"/>
            </a:avLst>
          </a:pr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ct val="0"/>
              </a:spcBef>
              <a:spcAft>
                <a:spcPts val="800"/>
              </a:spcAft>
              <a:buClrTx/>
              <a:buSzTx/>
              <a:buFontTx/>
              <a:buNone/>
              <a:tabLst/>
              <a:defRPr/>
            </a:pPr>
            <a:endParaRPr kumimoji="0" lang="en-IN" sz="2000" b="0" i="0" u="none" strike="noStrike" kern="1200" cap="none" spc="-50" normalizeH="0" baseline="0" noProof="0">
              <a:ln w="3175">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95444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17270E7A-9763-8185-12F6-48C0F4F40F76}"/>
              </a:ext>
              <a:ext uri="{C183D7F6-B498-43B3-948B-1728B52AA6E4}">
                <adec:decorative xmlns:adec="http://schemas.microsoft.com/office/drawing/2017/decorative" val="1"/>
              </a:ext>
            </a:extLst>
          </p:cNvPr>
          <p:cNvPicPr>
            <a:picLocks/>
          </p:cNvPicPr>
          <p:nvPr/>
        </p:nvPicPr>
        <p:blipFill rotWithShape="1">
          <a:blip r:embed="rId3">
            <a:alphaModFix amt="9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3" name="Title 2">
            <a:extLst>
              <a:ext uri="{FF2B5EF4-FFF2-40B4-BE49-F238E27FC236}">
                <a16:creationId xmlns:a16="http://schemas.microsoft.com/office/drawing/2014/main" id="{3C59D6B3-2067-D68A-D9E2-AF23557EFF76}"/>
              </a:ext>
            </a:extLst>
          </p:cNvPr>
          <p:cNvSpPr>
            <a:spLocks noGrp="1"/>
          </p:cNvSpPr>
          <p:nvPr>
            <p:ph type="title"/>
          </p:nvPr>
        </p:nvSpPr>
        <p:spPr>
          <a:xfrm>
            <a:off x="588263" y="457200"/>
            <a:ext cx="11018520" cy="461665"/>
          </a:xfrm>
        </p:spPr>
        <p:txBody>
          <a:bodyPr>
            <a:normAutofit fontScale="90000"/>
          </a:bodyPr>
          <a:lstStyle/>
          <a:p>
            <a:r>
              <a:rPr lang="en-US" sz="3000"/>
              <a:t>Knowledge Agent capabilities</a:t>
            </a:r>
          </a:p>
        </p:txBody>
      </p:sp>
      <p:sp>
        <p:nvSpPr>
          <p:cNvPr id="2" name="TextBox 1">
            <a:extLst>
              <a:ext uri="{FF2B5EF4-FFF2-40B4-BE49-F238E27FC236}">
                <a16:creationId xmlns:a16="http://schemas.microsoft.com/office/drawing/2014/main" id="{52053A30-7BC1-E3FD-B36B-160B7CAD4467}"/>
              </a:ext>
            </a:extLst>
          </p:cNvPr>
          <p:cNvSpPr txBox="1"/>
          <p:nvPr/>
        </p:nvSpPr>
        <p:spPr>
          <a:xfrm>
            <a:off x="590681" y="1034989"/>
            <a:ext cx="11238462"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Sans Display Semibold"/>
                <a:ea typeface="+mn-ea"/>
                <a:cs typeface="Segoe UI" pitchFamily="34" charset="0"/>
              </a:rPr>
              <a:t>Delivers a unified agent experience of SharePoint’s AI tools</a:t>
            </a:r>
          </a:p>
        </p:txBody>
      </p:sp>
      <p:sp>
        <p:nvSpPr>
          <p:cNvPr id="4" name="Rectangle: Rounded Corners 3">
            <a:extLst>
              <a:ext uri="{FF2B5EF4-FFF2-40B4-BE49-F238E27FC236}">
                <a16:creationId xmlns:a16="http://schemas.microsoft.com/office/drawing/2014/main" id="{B574B70B-AD12-A073-A7B0-C2DD6C00CDAF}"/>
              </a:ext>
              <a:ext uri="{C183D7F6-B498-43B3-948B-1728B52AA6E4}">
                <adec:decorative xmlns:adec="http://schemas.microsoft.com/office/drawing/2017/decorative" val="1"/>
              </a:ext>
            </a:extLst>
          </p:cNvPr>
          <p:cNvSpPr>
            <a:spLocks/>
          </p:cNvSpPr>
          <p:nvPr/>
        </p:nvSpPr>
        <p:spPr bwMode="auto">
          <a:xfrm>
            <a:off x="588263" y="1714592"/>
            <a:ext cx="11018520" cy="4648107"/>
          </a:xfrm>
          <a:prstGeom prst="roundRect">
            <a:avLst>
              <a:gd name="adj" fmla="val 3669"/>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5" name="Rectangle: Rounded Corners 4">
            <a:extLst>
              <a:ext uri="{FF2B5EF4-FFF2-40B4-BE49-F238E27FC236}">
                <a16:creationId xmlns:a16="http://schemas.microsoft.com/office/drawing/2014/main" id="{C41C8BD3-61E3-456B-D3B8-21DEEED4E2E6}"/>
              </a:ext>
              <a:ext uri="{C183D7F6-B498-43B3-948B-1728B52AA6E4}">
                <adec:decorative xmlns:adec="http://schemas.microsoft.com/office/drawing/2017/decorative" val="1"/>
              </a:ext>
            </a:extLst>
          </p:cNvPr>
          <p:cNvSpPr>
            <a:spLocks/>
          </p:cNvSpPr>
          <p:nvPr/>
        </p:nvSpPr>
        <p:spPr bwMode="auto">
          <a:xfrm>
            <a:off x="721360" y="1851753"/>
            <a:ext cx="10748262" cy="4145186"/>
          </a:xfrm>
          <a:prstGeom prst="roundRect">
            <a:avLst>
              <a:gd name="adj" fmla="val 3817"/>
            </a:avLst>
          </a:prstGeom>
          <a:solidFill>
            <a:schemeClr val="bg1"/>
          </a:solidFill>
          <a:ln>
            <a:noFill/>
          </a:ln>
          <a:effectLst>
            <a:outerShdw blurRad="101600" algn="ctr" rotWithShape="0">
              <a:schemeClr val="bg1">
                <a:lumMod val="50000"/>
                <a:alpha val="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64008" rIns="64008" rtlCol="0" anchor="ctr">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IN" sz="28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34" name="TextBox 33">
            <a:extLst>
              <a:ext uri="{FF2B5EF4-FFF2-40B4-BE49-F238E27FC236}">
                <a16:creationId xmlns:a16="http://schemas.microsoft.com/office/drawing/2014/main" id="{20410A77-BFB7-DA70-8ABE-2EDD051BFD99}"/>
              </a:ext>
            </a:extLst>
          </p:cNvPr>
          <p:cNvSpPr txBox="1">
            <a:spLocks/>
          </p:cNvSpPr>
          <p:nvPr/>
        </p:nvSpPr>
        <p:spPr>
          <a:xfrm>
            <a:off x="721360" y="6134100"/>
            <a:ext cx="10748262" cy="440002"/>
          </a:xfrm>
          <a:prstGeom prst="roundRect">
            <a:avLst>
              <a:gd name="adj" fmla="val 50000"/>
            </a:avLst>
          </a:prstGeom>
          <a:gradFill flip="none" rotWithShape="1">
            <a:gsLst>
              <a:gs pos="5000">
                <a:srgbClr val="0078D4"/>
              </a:gs>
              <a:gs pos="100000">
                <a:srgbClr val="C53FCC"/>
              </a:gs>
            </a:gsLst>
            <a:lin ang="0" scaled="1"/>
            <a:tileRect/>
          </a:gradFill>
          <a:ln w="10795" cap="flat" cmpd="sng" algn="ctr">
            <a:noFill/>
            <a:prstDash val="solid"/>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457200" fontAlgn="auto">
              <a:lnSpc>
                <a:spcPct val="100000"/>
              </a:lnSpc>
              <a:spcBef>
                <a:spcPct val="0"/>
              </a:spcBef>
              <a:spcAft>
                <a:spcPts val="800"/>
              </a:spcAft>
              <a:buClrTx/>
              <a:buSzTx/>
              <a:buFontTx/>
              <a:buNone/>
              <a:tabLst/>
              <a:defRPr kumimoji="0" lang="en-US" sz="2400" b="0" i="0" u="none" strike="noStrike" cap="none" spc="0" normalizeH="0" baseline="0" dirty="0" smtClean="0">
                <a:ln w="3175">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ct val="0"/>
              </a:spcBef>
              <a:spcAft>
                <a:spcPts val="80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Sans Display Semibold"/>
                <a:ea typeface="+mj-ea"/>
                <a:cs typeface="+mj-cs"/>
              </a:rPr>
              <a:t>Works continuously in the background when content is added or modified</a:t>
            </a:r>
          </a:p>
        </p:txBody>
      </p:sp>
      <p:sp>
        <p:nvSpPr>
          <p:cNvPr id="33" name="TextBox 32">
            <a:extLst>
              <a:ext uri="{FF2B5EF4-FFF2-40B4-BE49-F238E27FC236}">
                <a16:creationId xmlns:a16="http://schemas.microsoft.com/office/drawing/2014/main" id="{31F93A8B-0707-B09F-911C-8475433917AC}"/>
              </a:ext>
            </a:extLst>
          </p:cNvPr>
          <p:cNvSpPr txBox="1">
            <a:spLocks/>
          </p:cNvSpPr>
          <p:nvPr/>
        </p:nvSpPr>
        <p:spPr>
          <a:xfrm>
            <a:off x="1650637" y="2066030"/>
            <a:ext cx="4358360" cy="131318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w="3175">
                  <a:noFill/>
                </a:ln>
                <a:gradFill flip="none" rotWithShape="1">
                  <a:gsLst>
                    <a:gs pos="100000">
                      <a:srgbClr val="0078D4"/>
                    </a:gs>
                    <a:gs pos="81000">
                      <a:srgbClr val="C03BC4"/>
                    </a:gs>
                  </a:gsLst>
                  <a:lin ang="10800000" scaled="1"/>
                  <a:tileRect/>
                </a:gradFill>
                <a:effectLst/>
                <a:uLnTx/>
                <a:uFillTx/>
                <a:latin typeface="Segoe Sans Display Semibold"/>
                <a:ea typeface="+mn-ea"/>
                <a:cs typeface="+mn-cs"/>
              </a:rPr>
              <a:t>Content management skills: </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Organize files in a SharePoint document library with suggested columns and metadata</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Automate workflows in a library</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Create views in a library</a:t>
            </a:r>
          </a:p>
        </p:txBody>
      </p:sp>
      <p:sp>
        <p:nvSpPr>
          <p:cNvPr id="38" name="Oval 37">
            <a:extLst>
              <a:ext uri="{FF2B5EF4-FFF2-40B4-BE49-F238E27FC236}">
                <a16:creationId xmlns:a16="http://schemas.microsoft.com/office/drawing/2014/main" id="{6F11A8BE-CE63-D9C1-B0DB-08A3E881F071}"/>
              </a:ext>
              <a:ext uri="{C183D7F6-B498-43B3-948B-1728B52AA6E4}">
                <adec:decorative xmlns:adec="http://schemas.microsoft.com/office/drawing/2017/decorative" val="1"/>
              </a:ext>
            </a:extLst>
          </p:cNvPr>
          <p:cNvSpPr>
            <a:spLocks/>
          </p:cNvSpPr>
          <p:nvPr/>
        </p:nvSpPr>
        <p:spPr bwMode="auto">
          <a:xfrm>
            <a:off x="960111" y="2066030"/>
            <a:ext cx="474621" cy="474621"/>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a:ln>
                  <a:noFill/>
                </a:ln>
                <a:solidFill>
                  <a:srgbClr val="091F2C"/>
                </a:solidFill>
                <a:effectLst/>
                <a:uLnTx/>
                <a:uFillTx/>
                <a:latin typeface="Segoe Sans Display Semibold"/>
                <a:ea typeface="+mn-ea"/>
                <a:cs typeface="+mn-cs"/>
              </a:rPr>
              <a:t>1</a:t>
            </a:r>
          </a:p>
        </p:txBody>
      </p:sp>
      <p:sp>
        <p:nvSpPr>
          <p:cNvPr id="57" name="TextBox 56">
            <a:extLst>
              <a:ext uri="{FF2B5EF4-FFF2-40B4-BE49-F238E27FC236}">
                <a16:creationId xmlns:a16="http://schemas.microsoft.com/office/drawing/2014/main" id="{EA7DE22F-27B8-B969-7F5E-7ADE1E96913D}"/>
              </a:ext>
            </a:extLst>
          </p:cNvPr>
          <p:cNvSpPr txBox="1">
            <a:spLocks/>
          </p:cNvSpPr>
          <p:nvPr/>
        </p:nvSpPr>
        <p:spPr>
          <a:xfrm>
            <a:off x="7149946" y="2066030"/>
            <a:ext cx="4063522" cy="109773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w="3175">
                  <a:noFill/>
                </a:ln>
                <a:gradFill flip="none" rotWithShape="1">
                  <a:gsLst>
                    <a:gs pos="100000">
                      <a:srgbClr val="0078D4"/>
                    </a:gs>
                    <a:gs pos="81000">
                      <a:srgbClr val="C03BC4"/>
                    </a:gs>
                  </a:gsLst>
                  <a:lin ang="10800000" scaled="1"/>
                  <a:tileRect/>
                </a:gradFill>
                <a:effectLst/>
                <a:uLnTx/>
                <a:uFillTx/>
                <a:latin typeface="Segoe Sans Display Semibold"/>
                <a:ea typeface="+mn-ea"/>
                <a:cs typeface="+mn-cs"/>
              </a:rPr>
              <a:t>Site management skills: </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Fix broken links</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Find content gaps</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Retire inactive pages</a:t>
            </a:r>
          </a:p>
        </p:txBody>
      </p:sp>
      <p:sp>
        <p:nvSpPr>
          <p:cNvPr id="58" name="Oval 57">
            <a:extLst>
              <a:ext uri="{FF2B5EF4-FFF2-40B4-BE49-F238E27FC236}">
                <a16:creationId xmlns:a16="http://schemas.microsoft.com/office/drawing/2014/main" id="{FFB35461-B6B6-0AD4-39EC-E8C872BD0D36}"/>
              </a:ext>
              <a:ext uri="{C183D7F6-B498-43B3-948B-1728B52AA6E4}">
                <adec:decorative xmlns:adec="http://schemas.microsoft.com/office/drawing/2017/decorative" val="1"/>
              </a:ext>
            </a:extLst>
          </p:cNvPr>
          <p:cNvSpPr>
            <a:spLocks/>
          </p:cNvSpPr>
          <p:nvPr/>
        </p:nvSpPr>
        <p:spPr bwMode="auto">
          <a:xfrm>
            <a:off x="6468077" y="2066030"/>
            <a:ext cx="474621" cy="474621"/>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a:ln>
                  <a:noFill/>
                </a:ln>
                <a:solidFill>
                  <a:srgbClr val="091F2C"/>
                </a:solidFill>
                <a:effectLst/>
                <a:uLnTx/>
                <a:uFillTx/>
                <a:latin typeface="Segoe Sans Display Semibold"/>
                <a:ea typeface="+mn-ea"/>
                <a:cs typeface="+mn-cs"/>
              </a:rPr>
              <a:t>2</a:t>
            </a:r>
          </a:p>
        </p:txBody>
      </p:sp>
      <p:sp>
        <p:nvSpPr>
          <p:cNvPr id="61" name="Oval 60">
            <a:extLst>
              <a:ext uri="{FF2B5EF4-FFF2-40B4-BE49-F238E27FC236}">
                <a16:creationId xmlns:a16="http://schemas.microsoft.com/office/drawing/2014/main" id="{0F471948-0D89-95BE-2674-671C3ADA2E8D}"/>
              </a:ext>
              <a:ext uri="{C183D7F6-B498-43B3-948B-1728B52AA6E4}">
                <adec:decorative xmlns:adec="http://schemas.microsoft.com/office/drawing/2017/decorative" val="1"/>
              </a:ext>
            </a:extLst>
          </p:cNvPr>
          <p:cNvSpPr>
            <a:spLocks/>
          </p:cNvSpPr>
          <p:nvPr/>
        </p:nvSpPr>
        <p:spPr bwMode="auto">
          <a:xfrm>
            <a:off x="960111" y="3751100"/>
            <a:ext cx="474621" cy="474621"/>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a:solidFill>
                  <a:srgbClr val="091F2C"/>
                </a:solidFill>
                <a:latin typeface="Segoe Sans Display Semibold"/>
              </a:rPr>
              <a:t>3</a:t>
            </a:r>
            <a:endParaRPr kumimoji="0" lang="en-IN" sz="20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60" name="TextBox 59">
            <a:extLst>
              <a:ext uri="{FF2B5EF4-FFF2-40B4-BE49-F238E27FC236}">
                <a16:creationId xmlns:a16="http://schemas.microsoft.com/office/drawing/2014/main" id="{78922DB0-B84B-1455-04C3-AFB4FDEBB192}"/>
              </a:ext>
            </a:extLst>
          </p:cNvPr>
          <p:cNvSpPr txBox="1">
            <a:spLocks/>
          </p:cNvSpPr>
          <p:nvPr/>
        </p:nvSpPr>
        <p:spPr>
          <a:xfrm>
            <a:off x="1650637" y="3751100"/>
            <a:ext cx="2442389" cy="174406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w="3175">
                  <a:noFill/>
                </a:ln>
                <a:gradFill flip="none" rotWithShape="1">
                  <a:gsLst>
                    <a:gs pos="100000">
                      <a:srgbClr val="0078D4"/>
                    </a:gs>
                    <a:gs pos="81000">
                      <a:srgbClr val="C03BC4"/>
                    </a:gs>
                  </a:gsLst>
                  <a:lin ang="10800000" scaled="1"/>
                  <a:tileRect/>
                </a:gradFill>
                <a:effectLst/>
                <a:uLnTx/>
                <a:uFillTx/>
                <a:latin typeface="Segoe Sans Display Semibold"/>
                <a:ea typeface="+mn-ea"/>
                <a:cs typeface="+mn-cs"/>
              </a:rPr>
              <a:t>Content creation skills: </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Create pages from your files </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Create sections based on your content that fit naturally into your page</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Create an FAQ</a:t>
            </a:r>
          </a:p>
        </p:txBody>
      </p:sp>
      <p:sp>
        <p:nvSpPr>
          <p:cNvPr id="62" name="TextBox 61">
            <a:extLst>
              <a:ext uri="{FF2B5EF4-FFF2-40B4-BE49-F238E27FC236}">
                <a16:creationId xmlns:a16="http://schemas.microsoft.com/office/drawing/2014/main" id="{E88D1E71-7891-AD17-9F91-A989EE03579F}"/>
              </a:ext>
            </a:extLst>
          </p:cNvPr>
          <p:cNvSpPr txBox="1">
            <a:spLocks/>
          </p:cNvSpPr>
          <p:nvPr/>
        </p:nvSpPr>
        <p:spPr>
          <a:xfrm>
            <a:off x="4918375" y="3751100"/>
            <a:ext cx="2815915" cy="21903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w="3175">
                  <a:noFill/>
                </a:ln>
                <a:gradFill flip="none" rotWithShape="1">
                  <a:gsLst>
                    <a:gs pos="100000">
                      <a:srgbClr val="0078D4"/>
                    </a:gs>
                    <a:gs pos="81000">
                      <a:srgbClr val="C03BC4"/>
                    </a:gs>
                  </a:gsLst>
                  <a:lin ang="10800000" scaled="1"/>
                  <a:tileRect/>
                </a:gradFill>
                <a:effectLst/>
                <a:uLnTx/>
                <a:uFillTx/>
                <a:latin typeface="Segoe Sans Display Semibold"/>
                <a:ea typeface="+mn-ea"/>
                <a:cs typeface="+mn-cs"/>
              </a:rPr>
              <a:t>Content consumption skills: </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Context aware Q&amp;A</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Summarization</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File comparison</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Audio overview</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Generate FAQ</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Metadata query support (coming next month)</a:t>
            </a:r>
          </a:p>
        </p:txBody>
      </p:sp>
      <p:sp>
        <p:nvSpPr>
          <p:cNvPr id="63" name="Oval 62">
            <a:extLst>
              <a:ext uri="{FF2B5EF4-FFF2-40B4-BE49-F238E27FC236}">
                <a16:creationId xmlns:a16="http://schemas.microsoft.com/office/drawing/2014/main" id="{F6021804-4AA6-1C73-9A73-856197019877}"/>
              </a:ext>
              <a:ext uri="{C183D7F6-B498-43B3-948B-1728B52AA6E4}">
                <adec:decorative xmlns:adec="http://schemas.microsoft.com/office/drawing/2017/decorative" val="1"/>
              </a:ext>
            </a:extLst>
          </p:cNvPr>
          <p:cNvSpPr>
            <a:spLocks/>
          </p:cNvSpPr>
          <p:nvPr/>
        </p:nvSpPr>
        <p:spPr bwMode="auto">
          <a:xfrm>
            <a:off x="4236505" y="3751100"/>
            <a:ext cx="474621" cy="474621"/>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a:solidFill>
                  <a:srgbClr val="091F2C"/>
                </a:solidFill>
                <a:latin typeface="Segoe Sans Display Semibold"/>
              </a:rPr>
              <a:t>4</a:t>
            </a:r>
            <a:endParaRPr kumimoji="0" lang="en-IN" sz="2000" b="0" i="0" u="none" strike="noStrike" kern="1200" cap="none" spc="0" normalizeH="0" baseline="0" noProof="0">
              <a:ln>
                <a:noFill/>
              </a:ln>
              <a:solidFill>
                <a:srgbClr val="091F2C"/>
              </a:solidFill>
              <a:effectLst/>
              <a:uLnTx/>
              <a:uFillTx/>
              <a:latin typeface="Segoe Sans Display Semibold"/>
              <a:ea typeface="+mn-ea"/>
              <a:cs typeface="+mn-cs"/>
            </a:endParaRPr>
          </a:p>
        </p:txBody>
      </p:sp>
      <p:cxnSp>
        <p:nvCxnSpPr>
          <p:cNvPr id="67" name="Straight Connector 66">
            <a:extLst>
              <a:ext uri="{FF2B5EF4-FFF2-40B4-BE49-F238E27FC236}">
                <a16:creationId xmlns:a16="http://schemas.microsoft.com/office/drawing/2014/main" id="{C8C92814-75B2-5918-1ED6-1EC033BCD689}"/>
              </a:ext>
            </a:extLst>
          </p:cNvPr>
          <p:cNvCxnSpPr>
            <a:cxnSpLocks/>
          </p:cNvCxnSpPr>
          <p:nvPr/>
        </p:nvCxnSpPr>
        <p:spPr>
          <a:xfrm>
            <a:off x="1669058" y="3593487"/>
            <a:ext cx="9633729"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D0C4DE7-8823-9654-9D83-E1C7FBD03C2D}"/>
              </a:ext>
            </a:extLst>
          </p:cNvPr>
          <p:cNvCxnSpPr>
            <a:cxnSpLocks/>
          </p:cNvCxnSpPr>
          <p:nvPr/>
        </p:nvCxnSpPr>
        <p:spPr>
          <a:xfrm>
            <a:off x="6247747" y="2066030"/>
            <a:ext cx="0" cy="131318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576E52B-1D9D-572D-AAC0-2330E1CF70CB}"/>
              </a:ext>
            </a:extLst>
          </p:cNvPr>
          <p:cNvCxnSpPr>
            <a:cxnSpLocks/>
          </p:cNvCxnSpPr>
          <p:nvPr/>
        </p:nvCxnSpPr>
        <p:spPr>
          <a:xfrm>
            <a:off x="4048830" y="3916622"/>
            <a:ext cx="0" cy="197490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E876DEF-8353-1BDA-5516-C351B91EEB1B}"/>
              </a:ext>
            </a:extLst>
          </p:cNvPr>
          <p:cNvCxnSpPr>
            <a:cxnSpLocks/>
          </p:cNvCxnSpPr>
          <p:nvPr/>
        </p:nvCxnSpPr>
        <p:spPr>
          <a:xfrm>
            <a:off x="7892138" y="3916622"/>
            <a:ext cx="0" cy="197490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2AF3C6-DE52-25B3-D83F-7BF7A1F9C186}"/>
              </a:ext>
            </a:extLst>
          </p:cNvPr>
          <p:cNvSpPr txBox="1">
            <a:spLocks/>
          </p:cNvSpPr>
          <p:nvPr/>
        </p:nvSpPr>
        <p:spPr>
          <a:xfrm>
            <a:off x="8790869" y="3751100"/>
            <a:ext cx="1976422" cy="119006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w="3175">
                  <a:noFill/>
                </a:ln>
                <a:gradFill flip="none" rotWithShape="1">
                  <a:gsLst>
                    <a:gs pos="100000">
                      <a:srgbClr val="0078D4"/>
                    </a:gs>
                    <a:gs pos="81000">
                      <a:srgbClr val="C03BC4"/>
                    </a:gs>
                  </a:gsLst>
                  <a:lin ang="10800000" scaled="1"/>
                  <a:tileRect/>
                </a:gradFill>
                <a:effectLst/>
                <a:uLnTx/>
                <a:uFillTx/>
                <a:latin typeface="Segoe Sans Display Semibold"/>
                <a:ea typeface="+mn-ea"/>
                <a:cs typeface="+mn-cs"/>
              </a:rPr>
              <a:t>Agent discoverability skills: </a:t>
            </a:r>
          </a:p>
          <a:p>
            <a:pPr marL="266700" marR="0" lvl="0" indent="-180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Help users discover and access custom agents on the site</a:t>
            </a:r>
          </a:p>
        </p:txBody>
      </p:sp>
      <p:sp>
        <p:nvSpPr>
          <p:cNvPr id="8" name="Oval 7">
            <a:extLst>
              <a:ext uri="{FF2B5EF4-FFF2-40B4-BE49-F238E27FC236}">
                <a16:creationId xmlns:a16="http://schemas.microsoft.com/office/drawing/2014/main" id="{C5E4F0C8-72DB-3318-D7D7-032B5F9A6E85}"/>
              </a:ext>
              <a:ext uri="{C183D7F6-B498-43B3-948B-1728B52AA6E4}">
                <adec:decorative xmlns:adec="http://schemas.microsoft.com/office/drawing/2017/decorative" val="1"/>
              </a:ext>
            </a:extLst>
          </p:cNvPr>
          <p:cNvSpPr>
            <a:spLocks/>
          </p:cNvSpPr>
          <p:nvPr/>
        </p:nvSpPr>
        <p:spPr bwMode="auto">
          <a:xfrm>
            <a:off x="8108998" y="3751100"/>
            <a:ext cx="474621" cy="474621"/>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a:ln>
                  <a:noFill/>
                </a:ln>
                <a:solidFill>
                  <a:srgbClr val="091F2C"/>
                </a:solidFill>
                <a:effectLst/>
                <a:uLnTx/>
                <a:uFillTx/>
                <a:latin typeface="Segoe Sans Display Semibold"/>
                <a:ea typeface="+mn-ea"/>
                <a:cs typeface="+mn-cs"/>
              </a:rPr>
              <a:t>5</a:t>
            </a:r>
          </a:p>
        </p:txBody>
      </p:sp>
      <p:cxnSp>
        <p:nvCxnSpPr>
          <p:cNvPr id="9" name="Straight Connector 8">
            <a:extLst>
              <a:ext uri="{FF2B5EF4-FFF2-40B4-BE49-F238E27FC236}">
                <a16:creationId xmlns:a16="http://schemas.microsoft.com/office/drawing/2014/main" id="{BAE0FB5B-1908-83DF-7179-70CA244B8957}"/>
              </a:ext>
            </a:extLst>
          </p:cNvPr>
          <p:cNvCxnSpPr>
            <a:cxnSpLocks/>
          </p:cNvCxnSpPr>
          <p:nvPr/>
        </p:nvCxnSpPr>
        <p:spPr>
          <a:xfrm>
            <a:off x="11775517" y="3859958"/>
            <a:ext cx="0" cy="197490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03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40383-AB18-C602-CF8C-10D6F5B6CEBB}"/>
            </a:ext>
          </a:extLst>
        </p:cNvPr>
        <p:cNvGrpSpPr/>
        <p:nvPr/>
      </p:nvGrpSpPr>
      <p:grpSpPr>
        <a:xfrm>
          <a:off x="0" y="0"/>
          <a:ext cx="0" cy="0"/>
          <a:chOff x="0" y="0"/>
          <a:chExt cx="0" cy="0"/>
        </a:xfrm>
      </p:grpSpPr>
      <p:pic>
        <p:nvPicPr>
          <p:cNvPr id="76" name="Picture 75">
            <a:extLst>
              <a:ext uri="{FF2B5EF4-FFF2-40B4-BE49-F238E27FC236}">
                <a16:creationId xmlns:a16="http://schemas.microsoft.com/office/drawing/2014/main" id="{7D6F5136-9261-1945-D9D8-3F96EA1998A6}"/>
              </a:ext>
              <a:ext uri="{C183D7F6-B498-43B3-948B-1728B52AA6E4}">
                <adec:decorative xmlns:adec="http://schemas.microsoft.com/office/drawing/2017/decorative" val="1"/>
              </a:ext>
            </a:extLst>
          </p:cNvPr>
          <p:cNvPicPr>
            <a:picLocks/>
          </p:cNvPicPr>
          <p:nvPr/>
        </p:nvPicPr>
        <p:blipFill rotWithShape="1">
          <a:blip r:embed="rId3">
            <a:alphaModFix amt="9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5" name="Title 2">
            <a:extLst>
              <a:ext uri="{FF2B5EF4-FFF2-40B4-BE49-F238E27FC236}">
                <a16:creationId xmlns:a16="http://schemas.microsoft.com/office/drawing/2014/main" id="{1C7F7CFE-52A4-E639-5B09-FCEB8CE03649}"/>
              </a:ext>
            </a:extLst>
          </p:cNvPr>
          <p:cNvSpPr>
            <a:spLocks noGrp="1"/>
          </p:cNvSpPr>
          <p:nvPr>
            <p:ph type="title"/>
          </p:nvPr>
        </p:nvSpPr>
        <p:spPr>
          <a:xfrm>
            <a:off x="588963" y="457200"/>
            <a:ext cx="11017250" cy="461665"/>
          </a:xfrm>
        </p:spPr>
        <p:txBody>
          <a:bodyPr>
            <a:normAutofit fontScale="90000"/>
          </a:bodyPr>
          <a:lstStyle/>
          <a:p>
            <a:r>
              <a:rPr lang="en-US" sz="3000"/>
              <a:t>Content management skills: Organize files in a library</a:t>
            </a:r>
          </a:p>
        </p:txBody>
      </p:sp>
      <p:sp>
        <p:nvSpPr>
          <p:cNvPr id="16" name="Rectangle 15">
            <a:extLst>
              <a:ext uri="{FF2B5EF4-FFF2-40B4-BE49-F238E27FC236}">
                <a16:creationId xmlns:a16="http://schemas.microsoft.com/office/drawing/2014/main" id="{1769B83D-F020-A48A-AB8B-113E82FE5D0E}"/>
              </a:ext>
              <a:ext uri="{C183D7F6-B498-43B3-948B-1728B52AA6E4}">
                <adec:decorative xmlns:adec="http://schemas.microsoft.com/office/drawing/2017/decorative" val="1"/>
              </a:ext>
            </a:extLst>
          </p:cNvPr>
          <p:cNvSpPr>
            <a:spLocks/>
          </p:cNvSpPr>
          <p:nvPr/>
        </p:nvSpPr>
        <p:spPr bwMode="auto">
          <a:xfrm>
            <a:off x="0" y="1425069"/>
            <a:ext cx="4508765" cy="496845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7" name="Picture 16">
            <a:extLst>
              <a:ext uri="{FF2B5EF4-FFF2-40B4-BE49-F238E27FC236}">
                <a16:creationId xmlns:a16="http://schemas.microsoft.com/office/drawing/2014/main" id="{D06FD82A-97C6-7894-8BC3-8D2A92D3A876}"/>
              </a:ext>
              <a:ext uri="{C183D7F6-B498-43B3-948B-1728B52AA6E4}">
                <adec:decorative xmlns:adec="http://schemas.microsoft.com/office/drawing/2017/decorative" val="1"/>
              </a:ext>
            </a:extLst>
          </p:cNvPr>
          <p:cNvPicPr>
            <a:picLocks noChangeAspect="1"/>
          </p:cNvPicPr>
          <p:nvPr/>
        </p:nvPicPr>
        <p:blipFill rotWithShape="1">
          <a:blip r:embed="rId5">
            <a:alphaModFix amt="24000"/>
          </a:blip>
          <a:srcRect l="7587" t="2670" r="-7587" b="38590"/>
          <a:stretch>
            <a:fillRect/>
          </a:stretch>
        </p:blipFill>
        <p:spPr>
          <a:xfrm>
            <a:off x="3838001" y="5173820"/>
            <a:ext cx="2076450" cy="1219702"/>
          </a:xfrm>
          <a:prstGeom prst="rect">
            <a:avLst/>
          </a:prstGeom>
        </p:spPr>
      </p:pic>
      <p:sp>
        <p:nvSpPr>
          <p:cNvPr id="20" name="Rectangle: Rounded Corners 19">
            <a:extLst>
              <a:ext uri="{FF2B5EF4-FFF2-40B4-BE49-F238E27FC236}">
                <a16:creationId xmlns:a16="http://schemas.microsoft.com/office/drawing/2014/main" id="{20800272-03EA-A3B7-FF1D-31A87989ADC0}"/>
              </a:ext>
              <a:ext uri="{C183D7F6-B498-43B3-948B-1728B52AA6E4}">
                <adec:decorative xmlns:adec="http://schemas.microsoft.com/office/drawing/2017/decorative" val="1"/>
              </a:ext>
            </a:extLst>
          </p:cNvPr>
          <p:cNvSpPr>
            <a:spLocks/>
          </p:cNvSpPr>
          <p:nvPr/>
        </p:nvSpPr>
        <p:spPr bwMode="auto">
          <a:xfrm>
            <a:off x="4508765" y="1288976"/>
            <a:ext cx="7094909" cy="5241706"/>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cxnSp>
        <p:nvCxnSpPr>
          <p:cNvPr id="23" name="Straight Connector 22">
            <a:extLst>
              <a:ext uri="{FF2B5EF4-FFF2-40B4-BE49-F238E27FC236}">
                <a16:creationId xmlns:a16="http://schemas.microsoft.com/office/drawing/2014/main" id="{7EB6765D-61F5-EA33-75C5-2396E086C276}"/>
              </a:ext>
            </a:extLst>
          </p:cNvPr>
          <p:cNvCxnSpPr>
            <a:cxnSpLocks/>
          </p:cNvCxnSpPr>
          <p:nvPr/>
        </p:nvCxnSpPr>
        <p:spPr>
          <a:xfrm>
            <a:off x="588963" y="2203372"/>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
            <a:extLst>
              <a:ext uri="{FF2B5EF4-FFF2-40B4-BE49-F238E27FC236}">
                <a16:creationId xmlns:a16="http://schemas.microsoft.com/office/drawing/2014/main" id="{7F4DE2B7-F76A-0BE2-F19D-C1B55C47CD89}"/>
              </a:ext>
            </a:extLst>
          </p:cNvPr>
          <p:cNvSpPr>
            <a:spLocks/>
          </p:cNvSpPr>
          <p:nvPr/>
        </p:nvSpPr>
        <p:spPr>
          <a:xfrm>
            <a:off x="588963" y="1598749"/>
            <a:ext cx="3652837" cy="430887"/>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AI suggests metadata columns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by analyzing the first 20 files in a document library. </a:t>
            </a:r>
          </a:p>
        </p:txBody>
      </p:sp>
      <p:sp>
        <p:nvSpPr>
          <p:cNvPr id="33" name="Text ">
            <a:extLst>
              <a:ext uri="{FF2B5EF4-FFF2-40B4-BE49-F238E27FC236}">
                <a16:creationId xmlns:a16="http://schemas.microsoft.com/office/drawing/2014/main" id="{45190D80-AA6D-7C4D-881A-2435A4B20484}"/>
              </a:ext>
            </a:extLst>
          </p:cNvPr>
          <p:cNvSpPr>
            <a:spLocks/>
          </p:cNvSpPr>
          <p:nvPr/>
        </p:nvSpPr>
        <p:spPr>
          <a:xfrm>
            <a:off x="588963" y="2377108"/>
            <a:ext cx="3652837" cy="430887"/>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Users review and refine columns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via a chat panel—edit, rename, or remove as needed. </a:t>
            </a:r>
          </a:p>
        </p:txBody>
      </p:sp>
      <p:sp>
        <p:nvSpPr>
          <p:cNvPr id="34" name="Text ">
            <a:extLst>
              <a:ext uri="{FF2B5EF4-FFF2-40B4-BE49-F238E27FC236}">
                <a16:creationId xmlns:a16="http://schemas.microsoft.com/office/drawing/2014/main" id="{4B11056B-E376-A03E-13EE-C73FB84999EA}"/>
              </a:ext>
            </a:extLst>
          </p:cNvPr>
          <p:cNvSpPr>
            <a:spLocks/>
          </p:cNvSpPr>
          <p:nvPr/>
        </p:nvSpPr>
        <p:spPr>
          <a:xfrm>
            <a:off x="588963" y="3155467"/>
            <a:ext cx="3652837" cy="430887"/>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Custom instructions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allow users to define new columns with specific data capture rules. </a:t>
            </a:r>
          </a:p>
        </p:txBody>
      </p:sp>
      <p:cxnSp>
        <p:nvCxnSpPr>
          <p:cNvPr id="35" name="Straight Connector 34">
            <a:extLst>
              <a:ext uri="{FF2B5EF4-FFF2-40B4-BE49-F238E27FC236}">
                <a16:creationId xmlns:a16="http://schemas.microsoft.com/office/drawing/2014/main" id="{1E1B3772-83F1-DFC8-7B6B-370B5B06AB5B}"/>
              </a:ext>
            </a:extLst>
          </p:cNvPr>
          <p:cNvCxnSpPr>
            <a:cxnSpLocks/>
          </p:cNvCxnSpPr>
          <p:nvPr/>
        </p:nvCxnSpPr>
        <p:spPr>
          <a:xfrm>
            <a:off x="588963" y="2981731"/>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 ">
            <a:extLst>
              <a:ext uri="{FF2B5EF4-FFF2-40B4-BE49-F238E27FC236}">
                <a16:creationId xmlns:a16="http://schemas.microsoft.com/office/drawing/2014/main" id="{0F87375B-0221-9966-C65F-12C02E84D882}"/>
              </a:ext>
            </a:extLst>
          </p:cNvPr>
          <p:cNvSpPr>
            <a:spLocks/>
          </p:cNvSpPr>
          <p:nvPr/>
        </p:nvSpPr>
        <p:spPr>
          <a:xfrm>
            <a:off x="588963" y="3933826"/>
            <a:ext cx="3652837" cy="430887"/>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New uploads are auto-tagged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using saved prompts and column configurations. </a:t>
            </a:r>
          </a:p>
        </p:txBody>
      </p:sp>
      <p:sp>
        <p:nvSpPr>
          <p:cNvPr id="37" name="Text ">
            <a:extLst>
              <a:ext uri="{FF2B5EF4-FFF2-40B4-BE49-F238E27FC236}">
                <a16:creationId xmlns:a16="http://schemas.microsoft.com/office/drawing/2014/main" id="{04A7EE3D-5DC3-9695-612E-D61D2EEA1606}"/>
              </a:ext>
            </a:extLst>
          </p:cNvPr>
          <p:cNvSpPr>
            <a:spLocks/>
          </p:cNvSpPr>
          <p:nvPr/>
        </p:nvSpPr>
        <p:spPr>
          <a:xfrm>
            <a:off x="588963" y="4712185"/>
            <a:ext cx="36528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Supports common file and column types,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with limits on file size, column count, and unsupported formats.</a:t>
            </a:r>
          </a:p>
        </p:txBody>
      </p:sp>
      <p:cxnSp>
        <p:nvCxnSpPr>
          <p:cNvPr id="24" name="Straight Connector 23">
            <a:extLst>
              <a:ext uri="{FF2B5EF4-FFF2-40B4-BE49-F238E27FC236}">
                <a16:creationId xmlns:a16="http://schemas.microsoft.com/office/drawing/2014/main" id="{DF044BEB-DA1D-EA86-E1AD-F951C8BA7F92}"/>
              </a:ext>
            </a:extLst>
          </p:cNvPr>
          <p:cNvCxnSpPr>
            <a:cxnSpLocks/>
          </p:cNvCxnSpPr>
          <p:nvPr/>
        </p:nvCxnSpPr>
        <p:spPr>
          <a:xfrm>
            <a:off x="588963" y="3760090"/>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32A9934-DA04-DBCC-0FD3-DC1294F8D11A}"/>
              </a:ext>
            </a:extLst>
          </p:cNvPr>
          <p:cNvCxnSpPr>
            <a:cxnSpLocks/>
          </p:cNvCxnSpPr>
          <p:nvPr/>
        </p:nvCxnSpPr>
        <p:spPr>
          <a:xfrm>
            <a:off x="588963" y="4538449"/>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Freeform: Shape 67">
            <a:extLst>
              <a:ext uri="{FF2B5EF4-FFF2-40B4-BE49-F238E27FC236}">
                <a16:creationId xmlns:a16="http://schemas.microsoft.com/office/drawing/2014/main" id="{7E835918-D52C-8EED-1986-F1FC0D6D0DBE}"/>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69" name="Freeform: Shape 68">
            <a:extLst>
              <a:ext uri="{FF2B5EF4-FFF2-40B4-BE49-F238E27FC236}">
                <a16:creationId xmlns:a16="http://schemas.microsoft.com/office/drawing/2014/main" id="{49763F2D-6D16-7ACC-E215-468066D29D20}"/>
              </a:ext>
            </a:extLst>
          </p:cNvPr>
          <p:cNvSpPr/>
          <p:nvPr/>
        </p:nvSpPr>
        <p:spPr bwMode="auto">
          <a:xfrm>
            <a:off x="4645925" y="1426136"/>
            <a:ext cx="6820589" cy="4967387"/>
          </a:xfrm>
          <a:custGeom>
            <a:avLst/>
            <a:gdLst>
              <a:gd name="connsiteX0" fmla="*/ 95076 w 6820589"/>
              <a:gd name="connsiteY0" fmla="*/ 0 h 4967387"/>
              <a:gd name="connsiteX1" fmla="*/ 6725513 w 6820589"/>
              <a:gd name="connsiteY1" fmla="*/ 0 h 4967387"/>
              <a:gd name="connsiteX2" fmla="*/ 6820589 w 6820589"/>
              <a:gd name="connsiteY2" fmla="*/ 95076 h 4967387"/>
              <a:gd name="connsiteX3" fmla="*/ 6820589 w 6820589"/>
              <a:gd name="connsiteY3" fmla="*/ 4872311 h 4967387"/>
              <a:gd name="connsiteX4" fmla="*/ 6725513 w 6820589"/>
              <a:gd name="connsiteY4" fmla="*/ 4967387 h 4967387"/>
              <a:gd name="connsiteX5" fmla="*/ 95076 w 6820589"/>
              <a:gd name="connsiteY5" fmla="*/ 4967387 h 4967387"/>
              <a:gd name="connsiteX6" fmla="*/ 0 w 6820589"/>
              <a:gd name="connsiteY6" fmla="*/ 4872311 h 4967387"/>
              <a:gd name="connsiteX7" fmla="*/ 0 w 6820589"/>
              <a:gd name="connsiteY7" fmla="*/ 95076 h 4967387"/>
              <a:gd name="connsiteX8" fmla="*/ 95076 w 6820589"/>
              <a:gd name="connsiteY8" fmla="*/ 0 h 496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0589" h="4967387">
                <a:moveTo>
                  <a:pt x="95076" y="0"/>
                </a:moveTo>
                <a:lnTo>
                  <a:pt x="6725513" y="0"/>
                </a:lnTo>
                <a:cubicBezTo>
                  <a:pt x="6778022" y="0"/>
                  <a:pt x="6820589" y="42567"/>
                  <a:pt x="6820589" y="95076"/>
                </a:cubicBezTo>
                <a:lnTo>
                  <a:pt x="6820589" y="4872311"/>
                </a:lnTo>
                <a:cubicBezTo>
                  <a:pt x="6820589" y="4924820"/>
                  <a:pt x="6778022" y="4967387"/>
                  <a:pt x="6725513" y="4967387"/>
                </a:cubicBezTo>
                <a:lnTo>
                  <a:pt x="95076" y="4967387"/>
                </a:lnTo>
                <a:cubicBezTo>
                  <a:pt x="42567" y="4967387"/>
                  <a:pt x="0" y="4924820"/>
                  <a:pt x="0" y="4872311"/>
                </a:cubicBezTo>
                <a:lnTo>
                  <a:pt x="0" y="95076"/>
                </a:lnTo>
                <a:cubicBezTo>
                  <a:pt x="0" y="42567"/>
                  <a:pt x="42567" y="0"/>
                  <a:pt x="95076" y="0"/>
                </a:cubicBezTo>
                <a:close/>
              </a:path>
            </a:pathLst>
          </a:cu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70" name="Title 100">
            <a:extLst>
              <a:ext uri="{FF2B5EF4-FFF2-40B4-BE49-F238E27FC236}">
                <a16:creationId xmlns:a16="http://schemas.microsoft.com/office/drawing/2014/main" id="{7C4CC4DD-53D7-B167-7806-BAC1F33B5EA0}"/>
              </a:ext>
            </a:extLst>
          </p:cNvPr>
          <p:cNvSpPr txBox="1">
            <a:spLocks/>
          </p:cNvSpPr>
          <p:nvPr/>
        </p:nvSpPr>
        <p:spPr bwMode="auto">
          <a:xfrm>
            <a:off x="4800600" y="1580811"/>
            <a:ext cx="6511240" cy="827109"/>
          </a:xfrm>
          <a:prstGeom prst="roundRect">
            <a:avLst>
              <a:gd name="adj" fmla="val 9009"/>
            </a:avLst>
          </a:prstGeom>
          <a:solidFill>
            <a:schemeClr val="bg1">
              <a:lumMod val="95000"/>
              <a:alpha val="50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457200" fontAlgn="base">
              <a:spcBef>
                <a:spcPct val="0"/>
              </a:spcBef>
              <a:spcAft>
                <a:spcPts val="600"/>
              </a:spcAft>
              <a:defRPr sz="1600">
                <a:ln w="3175">
                  <a:noFill/>
                </a:ln>
                <a:solidFill>
                  <a:schemeClr val="bg1"/>
                </a:solidFill>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t>Build a richer, more intelligent document </a:t>
            </a:r>
            <a:b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br>
            <a: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t>library for streamlined content management</a:t>
            </a:r>
          </a:p>
        </p:txBody>
      </p:sp>
      <p:pic>
        <p:nvPicPr>
          <p:cNvPr id="6" name="Picture 5" descr="A screenshot of a computer&#10;&#10;AI-generated content may be incorrect.">
            <a:extLst>
              <a:ext uri="{FF2B5EF4-FFF2-40B4-BE49-F238E27FC236}">
                <a16:creationId xmlns:a16="http://schemas.microsoft.com/office/drawing/2014/main" id="{826ACDEC-6C18-7586-E547-F367693F287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6" b="-116"/>
          <a:stretch>
            <a:fillRect/>
          </a:stretch>
        </p:blipFill>
        <p:spPr>
          <a:xfrm>
            <a:off x="4800600" y="2560733"/>
            <a:ext cx="6511240" cy="3669030"/>
          </a:xfrm>
          <a:prstGeom prst="rect">
            <a:avLst/>
          </a:prstGeom>
        </p:spPr>
      </p:pic>
    </p:spTree>
    <p:extLst>
      <p:ext uri="{BB962C8B-B14F-4D97-AF65-F5344CB8AC3E}">
        <p14:creationId xmlns:p14="http://schemas.microsoft.com/office/powerpoint/2010/main" val="239099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250"/>
                                        <p:tgtEl>
                                          <p:spTgt spid="70"/>
                                        </p:tgtEl>
                                      </p:cBhvr>
                                    </p:animEffect>
                                  </p:childTnLst>
                                </p:cTn>
                              </p:par>
                              <p:par>
                                <p:cTn id="8" presetID="42" presetClass="path" presetSubtype="0" decel="100000" fill="hold" grpId="1" nodeType="withEffect">
                                  <p:stCondLst>
                                    <p:cond delay="150"/>
                                  </p:stCondLst>
                                  <p:childTnLst>
                                    <p:animMotion origin="layout" path="M 3.95833E-6 -0.03472 L 3.95833E-6 -4.44444E-6 " pathEditMode="relative" rAng="0" ptsTypes="AA">
                                      <p:cBhvr>
                                        <p:cTn id="9" dur="500" fill="hold"/>
                                        <p:tgtEl>
                                          <p:spTgt spid="70"/>
                                        </p:tgtEl>
                                        <p:attrNameLst>
                                          <p:attrName>ppt_x</p:attrName>
                                          <p:attrName>ppt_y</p:attrName>
                                        </p:attrNameLst>
                                      </p:cBhvr>
                                      <p:rCtr x="0" y="1736"/>
                                    </p:animMotion>
                                  </p:childTnLst>
                                </p:cTn>
                              </p:par>
                              <p:par>
                                <p:cTn id="10" presetID="10" presetClass="entr" presetSubtype="0" fill="hold" grpId="0" nodeType="withEffect">
                                  <p:stCondLst>
                                    <p:cond delay="15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250"/>
                                        <p:tgtEl>
                                          <p:spTgt spid="27"/>
                                        </p:tgtEl>
                                      </p:cBhvr>
                                    </p:animEffect>
                                  </p:childTnLst>
                                </p:cTn>
                              </p:par>
                              <p:par>
                                <p:cTn id="13" presetID="42" presetClass="path" presetSubtype="0" decel="100000" fill="hold" grpId="1" nodeType="withEffect">
                                  <p:stCondLst>
                                    <p:cond delay="150"/>
                                  </p:stCondLst>
                                  <p:childTnLst>
                                    <p:animMotion origin="layout" path="M 3.95833E-6 -0.03472 L 3.95833E-6 -4.44444E-6 " pathEditMode="relative" rAng="0" ptsTypes="AA">
                                      <p:cBhvr>
                                        <p:cTn id="14" dur="500" fill="hold"/>
                                        <p:tgtEl>
                                          <p:spTgt spid="27"/>
                                        </p:tgtEl>
                                        <p:attrNameLst>
                                          <p:attrName>ppt_x</p:attrName>
                                          <p:attrName>ppt_y</p:attrName>
                                        </p:attrNameLst>
                                      </p:cBhvr>
                                      <p:rCtr x="0" y="1736"/>
                                    </p:animMotion>
                                  </p:childTnLst>
                                </p:cTn>
                              </p:par>
                              <p:par>
                                <p:cTn id="15" presetID="10" presetClass="entr" presetSubtype="0" fill="hold" nodeType="withEffect">
                                  <p:stCondLst>
                                    <p:cond delay="1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par>
                                <p:cTn id="18" presetID="42" presetClass="path" presetSubtype="0" decel="100000" fill="hold" nodeType="withEffect">
                                  <p:stCondLst>
                                    <p:cond delay="150"/>
                                  </p:stCondLst>
                                  <p:childTnLst>
                                    <p:animMotion origin="layout" path="M 3.95833E-6 -0.03472 L 3.95833E-6 -4.44444E-6 " pathEditMode="relative" rAng="0" ptsTypes="AA">
                                      <p:cBhvr>
                                        <p:cTn id="19" dur="500" fill="hold"/>
                                        <p:tgtEl>
                                          <p:spTgt spid="23"/>
                                        </p:tgtEl>
                                        <p:attrNameLst>
                                          <p:attrName>ppt_x</p:attrName>
                                          <p:attrName>ppt_y</p:attrName>
                                        </p:attrNameLst>
                                      </p:cBhvr>
                                      <p:rCtr x="0" y="1736"/>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50"/>
                                        <p:tgtEl>
                                          <p:spTgt spid="33"/>
                                        </p:tgtEl>
                                      </p:cBhvr>
                                    </p:animEffect>
                                  </p:childTnLst>
                                </p:cTn>
                              </p:par>
                              <p:par>
                                <p:cTn id="23" presetID="42" presetClass="path" presetSubtype="0" decel="100000" fill="hold" grpId="1" nodeType="withEffect">
                                  <p:stCondLst>
                                    <p:cond delay="150"/>
                                  </p:stCondLst>
                                  <p:childTnLst>
                                    <p:animMotion origin="layout" path="M 3.95833E-6 -0.03472 L 3.95833E-6 -4.44444E-6 " pathEditMode="relative" rAng="0" ptsTypes="AA">
                                      <p:cBhvr>
                                        <p:cTn id="24" dur="500" fill="hold"/>
                                        <p:tgtEl>
                                          <p:spTgt spid="33"/>
                                        </p:tgtEl>
                                        <p:attrNameLst>
                                          <p:attrName>ppt_x</p:attrName>
                                          <p:attrName>ppt_y</p:attrName>
                                        </p:attrNameLst>
                                      </p:cBhvr>
                                      <p:rCtr x="0" y="1736"/>
                                    </p:animMotion>
                                  </p:childTnLst>
                                </p:cTn>
                              </p:par>
                              <p:par>
                                <p:cTn id="25" presetID="10" presetClass="entr" presetSubtype="0" fill="hold" nodeType="withEffect">
                                  <p:stCondLst>
                                    <p:cond delay="15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50"/>
                                        <p:tgtEl>
                                          <p:spTgt spid="35"/>
                                        </p:tgtEl>
                                      </p:cBhvr>
                                    </p:animEffect>
                                  </p:childTnLst>
                                </p:cTn>
                              </p:par>
                              <p:par>
                                <p:cTn id="28" presetID="42" presetClass="path" presetSubtype="0" decel="100000" fill="hold" nodeType="withEffect">
                                  <p:stCondLst>
                                    <p:cond delay="150"/>
                                  </p:stCondLst>
                                  <p:childTnLst>
                                    <p:animMotion origin="layout" path="M 3.95833E-6 -0.03472 L 3.95833E-6 -4.44444E-6 " pathEditMode="relative" rAng="0" ptsTypes="AA">
                                      <p:cBhvr>
                                        <p:cTn id="29" dur="500" fill="hold"/>
                                        <p:tgtEl>
                                          <p:spTgt spid="35"/>
                                        </p:tgtEl>
                                        <p:attrNameLst>
                                          <p:attrName>ppt_x</p:attrName>
                                          <p:attrName>ppt_y</p:attrName>
                                        </p:attrNameLst>
                                      </p:cBhvr>
                                      <p:rCtr x="0" y="1736"/>
                                    </p:animMotion>
                                  </p:childTnLst>
                                </p:cTn>
                              </p:par>
                              <p:par>
                                <p:cTn id="30" presetID="10" presetClass="entr" presetSubtype="0" fill="hold" grpId="0" nodeType="withEffect">
                                  <p:stCondLst>
                                    <p:cond delay="15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250"/>
                                        <p:tgtEl>
                                          <p:spTgt spid="34"/>
                                        </p:tgtEl>
                                      </p:cBhvr>
                                    </p:animEffect>
                                  </p:childTnLst>
                                </p:cTn>
                              </p:par>
                              <p:par>
                                <p:cTn id="33" presetID="42" presetClass="path" presetSubtype="0" decel="100000" fill="hold" grpId="1" nodeType="withEffect">
                                  <p:stCondLst>
                                    <p:cond delay="150"/>
                                  </p:stCondLst>
                                  <p:childTnLst>
                                    <p:animMotion origin="layout" path="M 3.95833E-6 -0.03472 L 3.95833E-6 -4.44444E-6 " pathEditMode="relative" rAng="0" ptsTypes="AA">
                                      <p:cBhvr>
                                        <p:cTn id="34" dur="500" fill="hold"/>
                                        <p:tgtEl>
                                          <p:spTgt spid="34"/>
                                        </p:tgtEl>
                                        <p:attrNameLst>
                                          <p:attrName>ppt_x</p:attrName>
                                          <p:attrName>ppt_y</p:attrName>
                                        </p:attrNameLst>
                                      </p:cBhvr>
                                      <p:rCtr x="0" y="173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nodeType="withEffect">
                                  <p:stCondLst>
                                    <p:cond delay="150"/>
                                  </p:stCondLst>
                                  <p:childTnLst>
                                    <p:animMotion origin="layout" path="M 3.95833E-6 -0.03472 L 3.95833E-6 -4.44444E-6 " pathEditMode="relative" rAng="0" ptsTypes="AA">
                                      <p:cBhvr>
                                        <p:cTn id="39" dur="500" fill="hold"/>
                                        <p:tgtEl>
                                          <p:spTgt spid="24"/>
                                        </p:tgtEl>
                                        <p:attrNameLst>
                                          <p:attrName>ppt_x</p:attrName>
                                          <p:attrName>ppt_y</p:attrName>
                                        </p:attrNameLst>
                                      </p:cBhvr>
                                      <p:rCtr x="0" y="1736"/>
                                    </p:animMotion>
                                  </p:childTnLst>
                                </p:cTn>
                              </p:par>
                              <p:par>
                                <p:cTn id="40" presetID="10" presetClass="entr" presetSubtype="0" fill="hold" grpId="0" nodeType="withEffect">
                                  <p:stCondLst>
                                    <p:cond delay="15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250"/>
                                        <p:tgtEl>
                                          <p:spTgt spid="36"/>
                                        </p:tgtEl>
                                      </p:cBhvr>
                                    </p:animEffect>
                                  </p:childTnLst>
                                </p:cTn>
                              </p:par>
                              <p:par>
                                <p:cTn id="43" presetID="42" presetClass="path" presetSubtype="0" decel="100000" fill="hold" grpId="1" nodeType="withEffect">
                                  <p:stCondLst>
                                    <p:cond delay="150"/>
                                  </p:stCondLst>
                                  <p:childTnLst>
                                    <p:animMotion origin="layout" path="M 3.95833E-6 -0.03472 L 3.95833E-6 -4.44444E-6 " pathEditMode="relative" rAng="0" ptsTypes="AA">
                                      <p:cBhvr>
                                        <p:cTn id="44" dur="500" fill="hold"/>
                                        <p:tgtEl>
                                          <p:spTgt spid="36"/>
                                        </p:tgtEl>
                                        <p:attrNameLst>
                                          <p:attrName>ppt_x</p:attrName>
                                          <p:attrName>ppt_y</p:attrName>
                                        </p:attrNameLst>
                                      </p:cBhvr>
                                      <p:rCtr x="0" y="1736"/>
                                    </p:animMotion>
                                  </p:childTnLst>
                                </p:cTn>
                              </p:par>
                              <p:par>
                                <p:cTn id="45" presetID="10" presetClass="entr" presetSubtype="0" fill="hold" nodeType="withEffect">
                                  <p:stCondLst>
                                    <p:cond delay="15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250"/>
                                        <p:tgtEl>
                                          <p:spTgt spid="38"/>
                                        </p:tgtEl>
                                      </p:cBhvr>
                                    </p:animEffect>
                                  </p:childTnLst>
                                </p:cTn>
                              </p:par>
                              <p:par>
                                <p:cTn id="48" presetID="42" presetClass="path" presetSubtype="0" decel="100000" fill="hold" nodeType="withEffect">
                                  <p:stCondLst>
                                    <p:cond delay="150"/>
                                  </p:stCondLst>
                                  <p:childTnLst>
                                    <p:animMotion origin="layout" path="M 3.95833E-6 -0.03472 L 3.95833E-6 -4.44444E-6 " pathEditMode="relative" rAng="0" ptsTypes="AA">
                                      <p:cBhvr>
                                        <p:cTn id="49" dur="500" fill="hold"/>
                                        <p:tgtEl>
                                          <p:spTgt spid="38"/>
                                        </p:tgtEl>
                                        <p:attrNameLst>
                                          <p:attrName>ppt_x</p:attrName>
                                          <p:attrName>ppt_y</p:attrName>
                                        </p:attrNameLst>
                                      </p:cBhvr>
                                      <p:rCtr x="0" y="1736"/>
                                    </p:animMotion>
                                  </p:childTnLst>
                                </p:cTn>
                              </p:par>
                              <p:par>
                                <p:cTn id="50" presetID="10" presetClass="entr" presetSubtype="0" fill="hold" grpId="0" nodeType="withEffect">
                                  <p:stCondLst>
                                    <p:cond delay="15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250"/>
                                        <p:tgtEl>
                                          <p:spTgt spid="37"/>
                                        </p:tgtEl>
                                      </p:cBhvr>
                                    </p:animEffect>
                                  </p:childTnLst>
                                </p:cTn>
                              </p:par>
                              <p:par>
                                <p:cTn id="53" presetID="42" presetClass="path" presetSubtype="0" decel="100000" fill="hold" grpId="1" nodeType="withEffect">
                                  <p:stCondLst>
                                    <p:cond delay="150"/>
                                  </p:stCondLst>
                                  <p:childTnLst>
                                    <p:animMotion origin="layout" path="M 3.95833E-6 -0.03472 L 3.95833E-6 -4.44444E-6 " pathEditMode="relative" rAng="0" ptsTypes="AA">
                                      <p:cBhvr>
                                        <p:cTn id="54" dur="500" fill="hold"/>
                                        <p:tgtEl>
                                          <p:spTgt spid="3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3" grpId="0" animBg="1"/>
      <p:bldP spid="33" grpId="1" animBg="1"/>
      <p:bldP spid="34" grpId="0" animBg="1"/>
      <p:bldP spid="34" grpId="1" animBg="1"/>
      <p:bldP spid="36" grpId="0" animBg="1"/>
      <p:bldP spid="36" grpId="1" animBg="1"/>
      <p:bldP spid="37" grpId="0" animBg="1"/>
      <p:bldP spid="37" grpId="1" animBg="1"/>
      <p:bldP spid="70" grpId="0" animBg="1"/>
      <p:bldP spid="7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169D7AA-D4A0-8BEE-73EE-81D0A336ACA9}"/>
              </a:ext>
            </a:extLst>
          </p:cNvPr>
          <p:cNvSpPr>
            <a:spLocks noGrp="1"/>
          </p:cNvSpPr>
          <p:nvPr>
            <p:ph type="ctrTitle"/>
          </p:nvPr>
        </p:nvSpPr>
        <p:spPr>
          <a:xfrm>
            <a:off x="276947" y="285749"/>
            <a:ext cx="8681160" cy="1042987"/>
          </a:xfrm>
        </p:spPr>
        <p:txBody>
          <a:bodyPr>
            <a:normAutofit/>
          </a:bodyPr>
          <a:lstStyle/>
          <a:p>
            <a:r>
              <a:rPr lang="en-US" dirty="0"/>
              <a:t>@marijnsomers (🔉Mar-</a:t>
            </a:r>
            <a:r>
              <a:rPr lang="en-US" dirty="0" err="1"/>
              <a:t>ehn</a:t>
            </a:r>
            <a:r>
              <a:rPr lang="en-US" dirty="0"/>
              <a:t>)</a:t>
            </a:r>
            <a:endParaRPr lang="fi-FI" dirty="0"/>
          </a:p>
        </p:txBody>
      </p:sp>
      <p:sp>
        <p:nvSpPr>
          <p:cNvPr id="14" name="Text Placeholder 13">
            <a:extLst>
              <a:ext uri="{FF2B5EF4-FFF2-40B4-BE49-F238E27FC236}">
                <a16:creationId xmlns:a16="http://schemas.microsoft.com/office/drawing/2014/main" id="{2D9C1509-9E4C-794C-633C-AECD1C7F255C}"/>
              </a:ext>
            </a:extLst>
          </p:cNvPr>
          <p:cNvSpPr>
            <a:spLocks noGrp="1"/>
          </p:cNvSpPr>
          <p:nvPr>
            <p:ph type="body" sz="quarter" idx="20"/>
          </p:nvPr>
        </p:nvSpPr>
        <p:spPr/>
        <p:txBody>
          <a:bodyPr/>
          <a:lstStyle/>
          <a:p>
            <a:r>
              <a:rPr lang="fi-FI" dirty="0"/>
              <a:t>Marijn@mijn365coach</a:t>
            </a:r>
          </a:p>
        </p:txBody>
      </p:sp>
      <p:sp>
        <p:nvSpPr>
          <p:cNvPr id="15" name="Text Placeholder 14">
            <a:extLst>
              <a:ext uri="{FF2B5EF4-FFF2-40B4-BE49-F238E27FC236}">
                <a16:creationId xmlns:a16="http://schemas.microsoft.com/office/drawing/2014/main" id="{B9C5DA09-D336-801A-7CAA-725297B34026}"/>
              </a:ext>
            </a:extLst>
          </p:cNvPr>
          <p:cNvSpPr>
            <a:spLocks noGrp="1"/>
          </p:cNvSpPr>
          <p:nvPr>
            <p:ph type="body" sz="quarter" idx="21"/>
          </p:nvPr>
        </p:nvSpPr>
        <p:spPr>
          <a:xfrm>
            <a:off x="604837" y="2889169"/>
            <a:ext cx="3297691" cy="354013"/>
          </a:xfrm>
        </p:spPr>
        <p:txBody>
          <a:bodyPr/>
          <a:lstStyle/>
          <a:p>
            <a:r>
              <a:rPr lang="fi-FI" dirty="0" err="1"/>
              <a:t>Youtube</a:t>
            </a:r>
            <a:r>
              <a:rPr lang="fi-FI" dirty="0"/>
              <a:t>/com/mijn365coach</a:t>
            </a:r>
          </a:p>
        </p:txBody>
      </p:sp>
      <p:sp>
        <p:nvSpPr>
          <p:cNvPr id="16" name="Text Placeholder 15">
            <a:extLst>
              <a:ext uri="{FF2B5EF4-FFF2-40B4-BE49-F238E27FC236}">
                <a16:creationId xmlns:a16="http://schemas.microsoft.com/office/drawing/2014/main" id="{CE357896-60C6-A80C-E370-51CB69396AC4}"/>
              </a:ext>
            </a:extLst>
          </p:cNvPr>
          <p:cNvSpPr>
            <a:spLocks noGrp="1"/>
          </p:cNvSpPr>
          <p:nvPr>
            <p:ph type="body" sz="quarter" idx="22"/>
          </p:nvPr>
        </p:nvSpPr>
        <p:spPr/>
        <p:txBody>
          <a:bodyPr/>
          <a:lstStyle/>
          <a:p>
            <a:r>
              <a:rPr lang="fi-FI" dirty="0"/>
              <a:t>in/</a:t>
            </a:r>
            <a:r>
              <a:rPr lang="fi-FI" dirty="0" err="1"/>
              <a:t>marijnsomers</a:t>
            </a:r>
            <a:endParaRPr lang="fi-FI" dirty="0"/>
          </a:p>
        </p:txBody>
      </p:sp>
      <p:sp>
        <p:nvSpPr>
          <p:cNvPr id="19" name="Text Placeholder 18">
            <a:extLst>
              <a:ext uri="{FF2B5EF4-FFF2-40B4-BE49-F238E27FC236}">
                <a16:creationId xmlns:a16="http://schemas.microsoft.com/office/drawing/2014/main" id="{7316B2CC-58B8-FBC4-30A2-7D3123F6456C}"/>
              </a:ext>
            </a:extLst>
          </p:cNvPr>
          <p:cNvSpPr>
            <a:spLocks noGrp="1"/>
          </p:cNvSpPr>
          <p:nvPr>
            <p:ph type="body" sz="quarter" idx="25"/>
          </p:nvPr>
        </p:nvSpPr>
        <p:spPr>
          <a:xfrm>
            <a:off x="343581" y="1270108"/>
            <a:ext cx="6333909" cy="406400"/>
          </a:xfrm>
        </p:spPr>
        <p:txBody>
          <a:bodyPr>
            <a:normAutofit fontScale="92500" lnSpcReduction="20000"/>
          </a:bodyPr>
          <a:lstStyle/>
          <a:p>
            <a:r>
              <a:rPr lang="fi-FI" dirty="0"/>
              <a:t>M365 Spirit Guide</a:t>
            </a:r>
          </a:p>
        </p:txBody>
      </p:sp>
      <p:pic>
        <p:nvPicPr>
          <p:cNvPr id="2" name="Content Placeholder 4" descr="A puppet holding a phone&#10;&#10;AI-generated content may be incorrect.">
            <a:extLst>
              <a:ext uri="{FF2B5EF4-FFF2-40B4-BE49-F238E27FC236}">
                <a16:creationId xmlns:a16="http://schemas.microsoft.com/office/drawing/2014/main" id="{5E3DC899-665A-10D2-8447-777E934EA44E}"/>
              </a:ext>
            </a:extLst>
          </p:cNvPr>
          <p:cNvPicPr>
            <a:picLocks noGrp="1" noChangeAspect="1"/>
          </p:cNvPicPr>
          <p:nvPr>
            <p:ph type="pic" sz="quarter" idx="10"/>
          </p:nvPr>
        </p:nvPicPr>
        <p:blipFill>
          <a:blip r:embed="rId2"/>
          <a:srcRect/>
          <a:stretch>
            <a:fillRect/>
          </a:stretch>
        </p:blipFill>
        <p:spPr>
          <a:xfrm rot="21236926">
            <a:off x="7930924" y="1319893"/>
            <a:ext cx="3341687" cy="3341688"/>
          </a:xfrm>
          <a:prstGeom prst="rect">
            <a:avLst/>
          </a:prstGeom>
        </p:spPr>
      </p:pic>
      <p:pic>
        <p:nvPicPr>
          <p:cNvPr id="4" name="Picture 3" descr="A bottle and a microphone&#10;&#10;Description automatically generated">
            <a:extLst>
              <a:ext uri="{FF2B5EF4-FFF2-40B4-BE49-F238E27FC236}">
                <a16:creationId xmlns:a16="http://schemas.microsoft.com/office/drawing/2014/main" id="{F3A3FE35-916F-0350-36F7-46D23CE3A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106" y="1461158"/>
            <a:ext cx="2441484" cy="3477489"/>
          </a:xfrm>
          <a:prstGeom prst="rect">
            <a:avLst/>
          </a:prstGeom>
        </p:spPr>
      </p:pic>
      <p:pic>
        <p:nvPicPr>
          <p:cNvPr id="5" name="Picture 4">
            <a:extLst>
              <a:ext uri="{FF2B5EF4-FFF2-40B4-BE49-F238E27FC236}">
                <a16:creationId xmlns:a16="http://schemas.microsoft.com/office/drawing/2014/main" id="{3D47BC98-5024-0BA7-1752-5E1F054FCDB1}"/>
              </a:ext>
            </a:extLst>
          </p:cNvPr>
          <p:cNvPicPr>
            <a:picLocks noChangeAspect="1"/>
          </p:cNvPicPr>
          <p:nvPr/>
        </p:nvPicPr>
        <p:blipFill>
          <a:blip r:embed="rId4"/>
          <a:stretch>
            <a:fillRect/>
          </a:stretch>
        </p:blipFill>
        <p:spPr>
          <a:xfrm>
            <a:off x="2220351" y="4685431"/>
            <a:ext cx="1332907" cy="1336120"/>
          </a:xfrm>
          <a:prstGeom prst="rect">
            <a:avLst/>
          </a:prstGeom>
        </p:spPr>
      </p:pic>
      <p:sp>
        <p:nvSpPr>
          <p:cNvPr id="6" name="Rectangle 5">
            <a:extLst>
              <a:ext uri="{FF2B5EF4-FFF2-40B4-BE49-F238E27FC236}">
                <a16:creationId xmlns:a16="http://schemas.microsoft.com/office/drawing/2014/main" id="{A6C8B1D4-B408-1483-91CD-2416F58CE520}"/>
              </a:ext>
            </a:extLst>
          </p:cNvPr>
          <p:cNvSpPr/>
          <p:nvPr/>
        </p:nvSpPr>
        <p:spPr>
          <a:xfrm>
            <a:off x="103414" y="3642843"/>
            <a:ext cx="604157" cy="104298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 name="Picture 2" descr="A blue and white sign with white text&#10;&#10;Description automatically generated">
            <a:extLst>
              <a:ext uri="{FF2B5EF4-FFF2-40B4-BE49-F238E27FC236}">
                <a16:creationId xmlns:a16="http://schemas.microsoft.com/office/drawing/2014/main" id="{4733D520-55A6-7F8B-B0A7-BDB525600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012" y="4772324"/>
            <a:ext cx="2873902" cy="1162335"/>
          </a:xfrm>
          <a:prstGeom prst="rect">
            <a:avLst/>
          </a:prstGeom>
        </p:spPr>
      </p:pic>
    </p:spTree>
    <p:extLst>
      <p:ext uri="{BB962C8B-B14F-4D97-AF65-F5344CB8AC3E}">
        <p14:creationId xmlns:p14="http://schemas.microsoft.com/office/powerpoint/2010/main" val="893171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300FD-A9CE-A78C-CB2C-388192B99A41}"/>
            </a:ext>
          </a:extLst>
        </p:cNvPr>
        <p:cNvGrpSpPr/>
        <p:nvPr/>
      </p:nvGrpSpPr>
      <p:grpSpPr>
        <a:xfrm>
          <a:off x="0" y="0"/>
          <a:ext cx="0" cy="0"/>
          <a:chOff x="0" y="0"/>
          <a:chExt cx="0" cy="0"/>
        </a:xfrm>
      </p:grpSpPr>
      <p:pic>
        <p:nvPicPr>
          <p:cNvPr id="65" name="Picture 64">
            <a:extLst>
              <a:ext uri="{FF2B5EF4-FFF2-40B4-BE49-F238E27FC236}">
                <a16:creationId xmlns:a16="http://schemas.microsoft.com/office/drawing/2014/main" id="{F241A726-9A5D-BABD-463C-8DC01DE950F7}"/>
              </a:ext>
              <a:ext uri="{C183D7F6-B498-43B3-948B-1728B52AA6E4}">
                <adec:decorative xmlns:adec="http://schemas.microsoft.com/office/drawing/2017/decorative" val="1"/>
              </a:ext>
            </a:extLst>
          </p:cNvPr>
          <p:cNvPicPr>
            <a:picLocks/>
          </p:cNvPicPr>
          <p:nvPr/>
        </p:nvPicPr>
        <p:blipFill rotWithShape="1">
          <a:blip r:embed="rId3">
            <a:alphaModFix amt="9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5" name="Title 2">
            <a:extLst>
              <a:ext uri="{FF2B5EF4-FFF2-40B4-BE49-F238E27FC236}">
                <a16:creationId xmlns:a16="http://schemas.microsoft.com/office/drawing/2014/main" id="{223293A3-7810-C052-E5F7-4E7F99AD2E50}"/>
              </a:ext>
            </a:extLst>
          </p:cNvPr>
          <p:cNvSpPr>
            <a:spLocks noGrp="1"/>
          </p:cNvSpPr>
          <p:nvPr>
            <p:ph type="title"/>
          </p:nvPr>
        </p:nvSpPr>
        <p:spPr>
          <a:xfrm>
            <a:off x="588963" y="457200"/>
            <a:ext cx="11017250" cy="461665"/>
          </a:xfrm>
        </p:spPr>
        <p:txBody>
          <a:bodyPr>
            <a:normAutofit fontScale="90000"/>
          </a:bodyPr>
          <a:lstStyle/>
          <a:p>
            <a:r>
              <a:rPr lang="en-US" sz="3000"/>
              <a:t>Content management skills: Create views &amp; automate workflows</a:t>
            </a:r>
          </a:p>
        </p:txBody>
      </p:sp>
      <p:sp>
        <p:nvSpPr>
          <p:cNvPr id="14" name="Rectangle 13">
            <a:extLst>
              <a:ext uri="{FF2B5EF4-FFF2-40B4-BE49-F238E27FC236}">
                <a16:creationId xmlns:a16="http://schemas.microsoft.com/office/drawing/2014/main" id="{E8D9AE91-CD9B-B7DA-3E2A-41584C45BC11}"/>
              </a:ext>
              <a:ext uri="{C183D7F6-B498-43B3-948B-1728B52AA6E4}">
                <adec:decorative xmlns:adec="http://schemas.microsoft.com/office/drawing/2017/decorative" val="1"/>
              </a:ext>
            </a:extLst>
          </p:cNvPr>
          <p:cNvSpPr>
            <a:spLocks/>
          </p:cNvSpPr>
          <p:nvPr/>
        </p:nvSpPr>
        <p:spPr bwMode="auto">
          <a:xfrm>
            <a:off x="0" y="1425069"/>
            <a:ext cx="4508765" cy="496845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6" name="Picture 15">
            <a:extLst>
              <a:ext uri="{FF2B5EF4-FFF2-40B4-BE49-F238E27FC236}">
                <a16:creationId xmlns:a16="http://schemas.microsoft.com/office/drawing/2014/main" id="{88F06F93-0C06-59AC-EBAC-BD2DD42AFB2E}"/>
              </a:ext>
              <a:ext uri="{C183D7F6-B498-43B3-948B-1728B52AA6E4}">
                <adec:decorative xmlns:adec="http://schemas.microsoft.com/office/drawing/2017/decorative" val="1"/>
              </a:ext>
            </a:extLst>
          </p:cNvPr>
          <p:cNvPicPr>
            <a:picLocks noChangeAspect="1"/>
          </p:cNvPicPr>
          <p:nvPr/>
        </p:nvPicPr>
        <p:blipFill rotWithShape="1">
          <a:blip r:embed="rId5">
            <a:alphaModFix amt="24000"/>
          </a:blip>
          <a:srcRect l="7587" t="2670" r="-7587" b="38590"/>
          <a:stretch>
            <a:fillRect/>
          </a:stretch>
        </p:blipFill>
        <p:spPr>
          <a:xfrm>
            <a:off x="3838001" y="5173820"/>
            <a:ext cx="2076450" cy="1219702"/>
          </a:xfrm>
          <a:prstGeom prst="rect">
            <a:avLst/>
          </a:prstGeom>
        </p:spPr>
      </p:pic>
      <p:sp>
        <p:nvSpPr>
          <p:cNvPr id="18" name="Rectangle: Rounded Corners 17">
            <a:extLst>
              <a:ext uri="{FF2B5EF4-FFF2-40B4-BE49-F238E27FC236}">
                <a16:creationId xmlns:a16="http://schemas.microsoft.com/office/drawing/2014/main" id="{C2A55F66-C625-016F-6C01-0A6970326CF4}"/>
              </a:ext>
              <a:ext uri="{C183D7F6-B498-43B3-948B-1728B52AA6E4}">
                <adec:decorative xmlns:adec="http://schemas.microsoft.com/office/drawing/2017/decorative" val="1"/>
              </a:ext>
            </a:extLst>
          </p:cNvPr>
          <p:cNvSpPr>
            <a:spLocks/>
          </p:cNvSpPr>
          <p:nvPr/>
        </p:nvSpPr>
        <p:spPr bwMode="auto">
          <a:xfrm>
            <a:off x="4508765" y="1288976"/>
            <a:ext cx="7094909" cy="5241706"/>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cxnSp>
        <p:nvCxnSpPr>
          <p:cNvPr id="20" name="Straight Connector 19">
            <a:extLst>
              <a:ext uri="{FF2B5EF4-FFF2-40B4-BE49-F238E27FC236}">
                <a16:creationId xmlns:a16="http://schemas.microsoft.com/office/drawing/2014/main" id="{D6155DF3-5C92-91C7-1118-FAE17355E375}"/>
              </a:ext>
            </a:extLst>
          </p:cNvPr>
          <p:cNvCxnSpPr>
            <a:cxnSpLocks/>
          </p:cNvCxnSpPr>
          <p:nvPr/>
        </p:nvCxnSpPr>
        <p:spPr>
          <a:xfrm>
            <a:off x="588263" y="2418760"/>
            <a:ext cx="36535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
            <a:extLst>
              <a:ext uri="{FF2B5EF4-FFF2-40B4-BE49-F238E27FC236}">
                <a16:creationId xmlns:a16="http://schemas.microsoft.com/office/drawing/2014/main" id="{EAEA2FF1-564B-B189-D9FC-5E03630D9027}"/>
              </a:ext>
            </a:extLst>
          </p:cNvPr>
          <p:cNvSpPr>
            <a:spLocks/>
          </p:cNvSpPr>
          <p:nvPr/>
        </p:nvSpPr>
        <p:spPr>
          <a:xfrm>
            <a:off x="588263" y="1598749"/>
            <a:ext cx="36535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Create automation rules using plain language</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—no coding needed; actions include email, move, copy, and set value. </a:t>
            </a:r>
          </a:p>
        </p:txBody>
      </p:sp>
      <p:sp>
        <p:nvSpPr>
          <p:cNvPr id="28" name="Text ">
            <a:extLst>
              <a:ext uri="{FF2B5EF4-FFF2-40B4-BE49-F238E27FC236}">
                <a16:creationId xmlns:a16="http://schemas.microsoft.com/office/drawing/2014/main" id="{09274618-392B-7850-B5DE-BFE30E37EF95}"/>
              </a:ext>
            </a:extLst>
          </p:cNvPr>
          <p:cNvSpPr>
            <a:spLocks/>
          </p:cNvSpPr>
          <p:nvPr/>
        </p:nvSpPr>
        <p:spPr>
          <a:xfrm>
            <a:off x="588263" y="2592440"/>
            <a:ext cx="36535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Launch “Set up rules”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from the document library to configure workflows via the chat panel. </a:t>
            </a:r>
          </a:p>
        </p:txBody>
      </p:sp>
      <p:sp>
        <p:nvSpPr>
          <p:cNvPr id="29" name="Text ">
            <a:extLst>
              <a:ext uri="{FF2B5EF4-FFF2-40B4-BE49-F238E27FC236}">
                <a16:creationId xmlns:a16="http://schemas.microsoft.com/office/drawing/2014/main" id="{57C0CD80-1631-D03D-FC78-505720DB2543}"/>
              </a:ext>
            </a:extLst>
          </p:cNvPr>
          <p:cNvSpPr>
            <a:spLocks/>
          </p:cNvSpPr>
          <p:nvPr/>
        </p:nvSpPr>
        <p:spPr>
          <a:xfrm>
            <a:off x="588263" y="3586131"/>
            <a:ext cx="36535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Customize rule conditions and actions,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and the agent generates and applies them automatically.</a:t>
            </a:r>
          </a:p>
        </p:txBody>
      </p:sp>
      <p:cxnSp>
        <p:nvCxnSpPr>
          <p:cNvPr id="30" name="Straight Connector 29">
            <a:extLst>
              <a:ext uri="{FF2B5EF4-FFF2-40B4-BE49-F238E27FC236}">
                <a16:creationId xmlns:a16="http://schemas.microsoft.com/office/drawing/2014/main" id="{0ED79A89-260D-7BD4-3F24-B70B54C3CE2B}"/>
              </a:ext>
            </a:extLst>
          </p:cNvPr>
          <p:cNvCxnSpPr>
            <a:cxnSpLocks/>
          </p:cNvCxnSpPr>
          <p:nvPr/>
        </p:nvCxnSpPr>
        <p:spPr>
          <a:xfrm>
            <a:off x="588263" y="3412451"/>
            <a:ext cx="36535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
            <a:extLst>
              <a:ext uri="{FF2B5EF4-FFF2-40B4-BE49-F238E27FC236}">
                <a16:creationId xmlns:a16="http://schemas.microsoft.com/office/drawing/2014/main" id="{FD0AC462-8C2E-623C-DBA3-76301B34CEB4}"/>
              </a:ext>
            </a:extLst>
          </p:cNvPr>
          <p:cNvSpPr>
            <a:spLocks/>
          </p:cNvSpPr>
          <p:nvPr/>
        </p:nvSpPr>
        <p:spPr>
          <a:xfrm>
            <a:off x="588263" y="4579822"/>
            <a:ext cx="36535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Design custom views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by describing filters, sorting, grouping, or column visibility (e.g., “Show overdue invoices grouped by vendor.”). </a:t>
            </a:r>
          </a:p>
        </p:txBody>
      </p:sp>
      <p:sp>
        <p:nvSpPr>
          <p:cNvPr id="32" name="Text ">
            <a:extLst>
              <a:ext uri="{FF2B5EF4-FFF2-40B4-BE49-F238E27FC236}">
                <a16:creationId xmlns:a16="http://schemas.microsoft.com/office/drawing/2014/main" id="{080941A2-FC6D-3FA1-DADD-A324553E6F8E}"/>
              </a:ext>
            </a:extLst>
          </p:cNvPr>
          <p:cNvSpPr>
            <a:spLocks/>
          </p:cNvSpPr>
          <p:nvPr/>
        </p:nvSpPr>
        <p:spPr>
          <a:xfrm>
            <a:off x="588263" y="5573513"/>
            <a:ext cx="35392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Views and rules are saved to the library,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run automatically, and are visible to all users (views are public).</a:t>
            </a:r>
          </a:p>
        </p:txBody>
      </p:sp>
      <p:cxnSp>
        <p:nvCxnSpPr>
          <p:cNvPr id="33" name="Straight Connector 32">
            <a:extLst>
              <a:ext uri="{FF2B5EF4-FFF2-40B4-BE49-F238E27FC236}">
                <a16:creationId xmlns:a16="http://schemas.microsoft.com/office/drawing/2014/main" id="{40A6A9D6-1854-6C53-A6ED-0D5985AE2446}"/>
              </a:ext>
            </a:extLst>
          </p:cNvPr>
          <p:cNvCxnSpPr>
            <a:cxnSpLocks/>
          </p:cNvCxnSpPr>
          <p:nvPr/>
        </p:nvCxnSpPr>
        <p:spPr>
          <a:xfrm>
            <a:off x="588263" y="4406142"/>
            <a:ext cx="36535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DABCA-6132-3A79-56EC-7884C6DACDD0}"/>
              </a:ext>
            </a:extLst>
          </p:cNvPr>
          <p:cNvCxnSpPr>
            <a:cxnSpLocks/>
          </p:cNvCxnSpPr>
          <p:nvPr/>
        </p:nvCxnSpPr>
        <p:spPr>
          <a:xfrm>
            <a:off x="588263" y="5399833"/>
            <a:ext cx="36535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Freeform: Shape 51">
            <a:extLst>
              <a:ext uri="{FF2B5EF4-FFF2-40B4-BE49-F238E27FC236}">
                <a16:creationId xmlns:a16="http://schemas.microsoft.com/office/drawing/2014/main" id="{C167F607-4636-FBA9-678D-87B1E9FBA71B}"/>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53" name="Freeform: Shape 52">
            <a:extLst>
              <a:ext uri="{FF2B5EF4-FFF2-40B4-BE49-F238E27FC236}">
                <a16:creationId xmlns:a16="http://schemas.microsoft.com/office/drawing/2014/main" id="{9D6F1370-3F5E-4430-B489-422E0B725387}"/>
              </a:ext>
            </a:extLst>
          </p:cNvPr>
          <p:cNvSpPr/>
          <p:nvPr/>
        </p:nvSpPr>
        <p:spPr bwMode="auto">
          <a:xfrm>
            <a:off x="4645925" y="1426136"/>
            <a:ext cx="6820589" cy="4967387"/>
          </a:xfrm>
          <a:custGeom>
            <a:avLst/>
            <a:gdLst>
              <a:gd name="connsiteX0" fmla="*/ 95076 w 6820589"/>
              <a:gd name="connsiteY0" fmla="*/ 0 h 4967387"/>
              <a:gd name="connsiteX1" fmla="*/ 6725513 w 6820589"/>
              <a:gd name="connsiteY1" fmla="*/ 0 h 4967387"/>
              <a:gd name="connsiteX2" fmla="*/ 6820589 w 6820589"/>
              <a:gd name="connsiteY2" fmla="*/ 95076 h 4967387"/>
              <a:gd name="connsiteX3" fmla="*/ 6820589 w 6820589"/>
              <a:gd name="connsiteY3" fmla="*/ 4872311 h 4967387"/>
              <a:gd name="connsiteX4" fmla="*/ 6725513 w 6820589"/>
              <a:gd name="connsiteY4" fmla="*/ 4967387 h 4967387"/>
              <a:gd name="connsiteX5" fmla="*/ 95076 w 6820589"/>
              <a:gd name="connsiteY5" fmla="*/ 4967387 h 4967387"/>
              <a:gd name="connsiteX6" fmla="*/ 0 w 6820589"/>
              <a:gd name="connsiteY6" fmla="*/ 4872311 h 4967387"/>
              <a:gd name="connsiteX7" fmla="*/ 0 w 6820589"/>
              <a:gd name="connsiteY7" fmla="*/ 95076 h 4967387"/>
              <a:gd name="connsiteX8" fmla="*/ 95076 w 6820589"/>
              <a:gd name="connsiteY8" fmla="*/ 0 h 496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0589" h="4967387">
                <a:moveTo>
                  <a:pt x="95076" y="0"/>
                </a:moveTo>
                <a:lnTo>
                  <a:pt x="6725513" y="0"/>
                </a:lnTo>
                <a:cubicBezTo>
                  <a:pt x="6778022" y="0"/>
                  <a:pt x="6820589" y="42567"/>
                  <a:pt x="6820589" y="95076"/>
                </a:cubicBezTo>
                <a:lnTo>
                  <a:pt x="6820589" y="4872311"/>
                </a:lnTo>
                <a:cubicBezTo>
                  <a:pt x="6820589" y="4924820"/>
                  <a:pt x="6778022" y="4967387"/>
                  <a:pt x="6725513" y="4967387"/>
                </a:cubicBezTo>
                <a:lnTo>
                  <a:pt x="95076" y="4967387"/>
                </a:lnTo>
                <a:cubicBezTo>
                  <a:pt x="42567" y="4967387"/>
                  <a:pt x="0" y="4924820"/>
                  <a:pt x="0" y="4872311"/>
                </a:cubicBezTo>
                <a:lnTo>
                  <a:pt x="0" y="95076"/>
                </a:lnTo>
                <a:cubicBezTo>
                  <a:pt x="0" y="42567"/>
                  <a:pt x="42567" y="0"/>
                  <a:pt x="95076" y="0"/>
                </a:cubicBezTo>
                <a:close/>
              </a:path>
            </a:pathLst>
          </a:cu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43" name="Title 100">
            <a:extLst>
              <a:ext uri="{FF2B5EF4-FFF2-40B4-BE49-F238E27FC236}">
                <a16:creationId xmlns:a16="http://schemas.microsoft.com/office/drawing/2014/main" id="{860E7456-4165-8A5A-004B-D2C9D172F412}"/>
              </a:ext>
            </a:extLst>
          </p:cNvPr>
          <p:cNvSpPr txBox="1">
            <a:spLocks/>
          </p:cNvSpPr>
          <p:nvPr/>
        </p:nvSpPr>
        <p:spPr bwMode="auto">
          <a:xfrm>
            <a:off x="4800600" y="1580811"/>
            <a:ext cx="6511240" cy="827109"/>
          </a:xfrm>
          <a:prstGeom prst="roundRect">
            <a:avLst>
              <a:gd name="adj" fmla="val 9009"/>
            </a:avLst>
          </a:prstGeom>
          <a:solidFill>
            <a:schemeClr val="bg1">
              <a:lumMod val="95000"/>
              <a:alpha val="50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457200" fontAlgn="base">
              <a:spcBef>
                <a:spcPct val="0"/>
              </a:spcBef>
              <a:spcAft>
                <a:spcPts val="600"/>
              </a:spcAft>
              <a:defRPr sz="1600">
                <a:ln w="3175">
                  <a:noFill/>
                </a:ln>
                <a:solidFill>
                  <a:schemeClr val="bg1"/>
                </a:solidFill>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t>Make your content immediate useful with </a:t>
            </a:r>
            <a:b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br>
            <a: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t>by setting up AI-powered views and rules</a:t>
            </a:r>
          </a:p>
        </p:txBody>
      </p:sp>
      <p:pic>
        <p:nvPicPr>
          <p:cNvPr id="62" name="Picture 61" descr="A screenshot of a computer&#10;&#10;AI-generated content may be incorrect.">
            <a:extLst>
              <a:ext uri="{FF2B5EF4-FFF2-40B4-BE49-F238E27FC236}">
                <a16:creationId xmlns:a16="http://schemas.microsoft.com/office/drawing/2014/main" id="{31F77E1E-67BF-8675-3421-E1CD7966B20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83" b="-83"/>
          <a:stretch>
            <a:fillRect/>
          </a:stretch>
        </p:blipFill>
        <p:spPr>
          <a:xfrm>
            <a:off x="4800600" y="2560733"/>
            <a:ext cx="6511240" cy="3669030"/>
          </a:xfrm>
          <a:prstGeom prst="rect">
            <a:avLst/>
          </a:prstGeom>
        </p:spPr>
      </p:pic>
    </p:spTree>
    <p:extLst>
      <p:ext uri="{BB962C8B-B14F-4D97-AF65-F5344CB8AC3E}">
        <p14:creationId xmlns:p14="http://schemas.microsoft.com/office/powerpoint/2010/main" val="2753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50"/>
                                        <p:tgtEl>
                                          <p:spTgt spid="43"/>
                                        </p:tgtEl>
                                      </p:cBhvr>
                                    </p:animEffect>
                                  </p:childTnLst>
                                </p:cTn>
                              </p:par>
                              <p:par>
                                <p:cTn id="8" presetID="42" presetClass="path" presetSubtype="0" decel="100000" fill="hold" grpId="1" nodeType="withEffect">
                                  <p:stCondLst>
                                    <p:cond delay="150"/>
                                  </p:stCondLst>
                                  <p:childTnLst>
                                    <p:animMotion origin="layout" path="M 2.70833E-6 -0.03472 L 2.70833E-6 -4.07407E-6 " pathEditMode="relative" rAng="0" ptsTypes="AA">
                                      <p:cBhvr>
                                        <p:cTn id="9" dur="500" fill="hold"/>
                                        <p:tgtEl>
                                          <p:spTgt spid="43"/>
                                        </p:tgtEl>
                                        <p:attrNameLst>
                                          <p:attrName>ppt_x</p:attrName>
                                          <p:attrName>ppt_y</p:attrName>
                                        </p:attrNameLst>
                                      </p:cBhvr>
                                      <p:rCtr x="0" y="1736"/>
                                    </p:animMotion>
                                  </p:childTnLst>
                                </p:cTn>
                              </p:par>
                              <p:par>
                                <p:cTn id="10" presetID="10" presetClass="entr" presetSubtype="0" fill="hold" grpId="0"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par>
                                <p:cTn id="13" presetID="42" presetClass="path" presetSubtype="0" decel="100000" fill="hold" grpId="1" nodeType="withEffect">
                                  <p:stCondLst>
                                    <p:cond delay="150"/>
                                  </p:stCondLst>
                                  <p:childTnLst>
                                    <p:animMotion origin="layout" path="M 2.70833E-6 -0.03472 L 2.70833E-6 -4.07407E-6 " pathEditMode="relative" rAng="0" ptsTypes="AA">
                                      <p:cBhvr>
                                        <p:cTn id="14" dur="500" fill="hold"/>
                                        <p:tgtEl>
                                          <p:spTgt spid="24"/>
                                        </p:tgtEl>
                                        <p:attrNameLst>
                                          <p:attrName>ppt_x</p:attrName>
                                          <p:attrName>ppt_y</p:attrName>
                                        </p:attrNameLst>
                                      </p:cBhvr>
                                      <p:rCtr x="0" y="1736"/>
                                    </p:animMotion>
                                  </p:childTnLst>
                                </p:cTn>
                              </p:par>
                              <p:par>
                                <p:cTn id="15" presetID="10" presetClass="entr" presetSubtype="0" fill="hold" nodeType="withEffect">
                                  <p:stCondLst>
                                    <p:cond delay="15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50"/>
                                        <p:tgtEl>
                                          <p:spTgt spid="20"/>
                                        </p:tgtEl>
                                      </p:cBhvr>
                                    </p:animEffect>
                                  </p:childTnLst>
                                </p:cTn>
                              </p:par>
                              <p:par>
                                <p:cTn id="18" presetID="42" presetClass="path" presetSubtype="0" decel="100000" fill="hold" nodeType="withEffect">
                                  <p:stCondLst>
                                    <p:cond delay="150"/>
                                  </p:stCondLst>
                                  <p:childTnLst>
                                    <p:animMotion origin="layout" path="M 2.70833E-6 -0.03472 L 2.70833E-6 -4.07407E-6 " pathEditMode="relative" rAng="0" ptsTypes="AA">
                                      <p:cBhvr>
                                        <p:cTn id="19" dur="500" fill="hold"/>
                                        <p:tgtEl>
                                          <p:spTgt spid="20"/>
                                        </p:tgtEl>
                                        <p:attrNameLst>
                                          <p:attrName>ppt_x</p:attrName>
                                          <p:attrName>ppt_y</p:attrName>
                                        </p:attrNameLst>
                                      </p:cBhvr>
                                      <p:rCtr x="0" y="1736"/>
                                    </p:animMotion>
                                  </p:childTnLst>
                                </p:cTn>
                              </p:par>
                              <p:par>
                                <p:cTn id="20" presetID="10" presetClass="entr" presetSubtype="0" fill="hold" grpId="0" nodeType="withEffect">
                                  <p:stCondLst>
                                    <p:cond delay="15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50"/>
                                        <p:tgtEl>
                                          <p:spTgt spid="28"/>
                                        </p:tgtEl>
                                      </p:cBhvr>
                                    </p:animEffect>
                                  </p:childTnLst>
                                </p:cTn>
                              </p:par>
                              <p:par>
                                <p:cTn id="23" presetID="42" presetClass="path" presetSubtype="0" decel="100000" fill="hold" grpId="1" nodeType="withEffect">
                                  <p:stCondLst>
                                    <p:cond delay="150"/>
                                  </p:stCondLst>
                                  <p:childTnLst>
                                    <p:animMotion origin="layout" path="M 2.70833E-6 -0.03472 L 2.70833E-6 -4.07407E-6 " pathEditMode="relative" rAng="0" ptsTypes="AA">
                                      <p:cBhvr>
                                        <p:cTn id="24" dur="500" fill="hold"/>
                                        <p:tgtEl>
                                          <p:spTgt spid="28"/>
                                        </p:tgtEl>
                                        <p:attrNameLst>
                                          <p:attrName>ppt_x</p:attrName>
                                          <p:attrName>ppt_y</p:attrName>
                                        </p:attrNameLst>
                                      </p:cBhvr>
                                      <p:rCtr x="0" y="1736"/>
                                    </p:animMotion>
                                  </p:childTnLst>
                                </p:cTn>
                              </p:par>
                              <p:par>
                                <p:cTn id="25" presetID="10" presetClass="entr" presetSubtype="0" fill="hold" nodeType="withEffect">
                                  <p:stCondLst>
                                    <p:cond delay="15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250"/>
                                        <p:tgtEl>
                                          <p:spTgt spid="30"/>
                                        </p:tgtEl>
                                      </p:cBhvr>
                                    </p:animEffect>
                                  </p:childTnLst>
                                </p:cTn>
                              </p:par>
                              <p:par>
                                <p:cTn id="28" presetID="42" presetClass="path" presetSubtype="0" decel="100000" fill="hold" nodeType="withEffect">
                                  <p:stCondLst>
                                    <p:cond delay="150"/>
                                  </p:stCondLst>
                                  <p:childTnLst>
                                    <p:animMotion origin="layout" path="M 2.70833E-6 -0.03472 L 2.70833E-6 -4.07407E-6 " pathEditMode="relative" rAng="0" ptsTypes="AA">
                                      <p:cBhvr>
                                        <p:cTn id="29" dur="500" fill="hold"/>
                                        <p:tgtEl>
                                          <p:spTgt spid="30"/>
                                        </p:tgtEl>
                                        <p:attrNameLst>
                                          <p:attrName>ppt_x</p:attrName>
                                          <p:attrName>ppt_y</p:attrName>
                                        </p:attrNameLst>
                                      </p:cBhvr>
                                      <p:rCtr x="0" y="1736"/>
                                    </p:animMotion>
                                  </p:childTnLst>
                                </p:cTn>
                              </p:par>
                              <p:par>
                                <p:cTn id="30" presetID="10" presetClass="entr" presetSubtype="0" fill="hold" grpId="0" nodeType="withEffect">
                                  <p:stCondLst>
                                    <p:cond delay="1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150"/>
                                  </p:stCondLst>
                                  <p:childTnLst>
                                    <p:animMotion origin="layout" path="M 2.70833E-6 -0.03472 L 2.70833E-6 -4.07407E-6 " pathEditMode="relative" rAng="0" ptsTypes="AA">
                                      <p:cBhvr>
                                        <p:cTn id="34" dur="500" fill="hold"/>
                                        <p:tgtEl>
                                          <p:spTgt spid="29"/>
                                        </p:tgtEl>
                                        <p:attrNameLst>
                                          <p:attrName>ppt_x</p:attrName>
                                          <p:attrName>ppt_y</p:attrName>
                                        </p:attrNameLst>
                                      </p:cBhvr>
                                      <p:rCtr x="0" y="1736"/>
                                    </p:animMotion>
                                  </p:childTnLst>
                                </p:cTn>
                              </p:par>
                              <p:par>
                                <p:cTn id="35" presetID="10" presetClass="entr" presetSubtype="0" fill="hold" nodeType="withEffect">
                                  <p:stCondLst>
                                    <p:cond delay="15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250"/>
                                        <p:tgtEl>
                                          <p:spTgt spid="33"/>
                                        </p:tgtEl>
                                      </p:cBhvr>
                                    </p:animEffect>
                                  </p:childTnLst>
                                </p:cTn>
                              </p:par>
                              <p:par>
                                <p:cTn id="38" presetID="42" presetClass="path" presetSubtype="0" decel="100000" fill="hold" nodeType="withEffect">
                                  <p:stCondLst>
                                    <p:cond delay="150"/>
                                  </p:stCondLst>
                                  <p:childTnLst>
                                    <p:animMotion origin="layout" path="M 2.70833E-6 -0.03472 L 2.70833E-6 -4.07407E-6 " pathEditMode="relative" rAng="0" ptsTypes="AA">
                                      <p:cBhvr>
                                        <p:cTn id="39" dur="500" fill="hold"/>
                                        <p:tgtEl>
                                          <p:spTgt spid="33"/>
                                        </p:tgtEl>
                                        <p:attrNameLst>
                                          <p:attrName>ppt_x</p:attrName>
                                          <p:attrName>ppt_y</p:attrName>
                                        </p:attrNameLst>
                                      </p:cBhvr>
                                      <p:rCtr x="0" y="1736"/>
                                    </p:animMotion>
                                  </p:childTnLst>
                                </p:cTn>
                              </p:par>
                              <p:par>
                                <p:cTn id="40" presetID="10" presetClass="entr" presetSubtype="0" fill="hold" grpId="0" nodeType="withEffect">
                                  <p:stCondLst>
                                    <p:cond delay="1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42" presetClass="path" presetSubtype="0" decel="100000" fill="hold" grpId="1" nodeType="withEffect">
                                  <p:stCondLst>
                                    <p:cond delay="150"/>
                                  </p:stCondLst>
                                  <p:childTnLst>
                                    <p:animMotion origin="layout" path="M 2.70833E-6 -0.03472 L 2.70833E-6 -4.07407E-6 " pathEditMode="relative" rAng="0" ptsTypes="AA">
                                      <p:cBhvr>
                                        <p:cTn id="44" dur="500" fill="hold"/>
                                        <p:tgtEl>
                                          <p:spTgt spid="31"/>
                                        </p:tgtEl>
                                        <p:attrNameLst>
                                          <p:attrName>ppt_x</p:attrName>
                                          <p:attrName>ppt_y</p:attrName>
                                        </p:attrNameLst>
                                      </p:cBhvr>
                                      <p:rCtr x="0" y="1736"/>
                                    </p:animMotion>
                                  </p:childTnLst>
                                </p:cTn>
                              </p:par>
                              <p:par>
                                <p:cTn id="45" presetID="10" presetClass="entr" presetSubtype="0" fill="hold" nodeType="withEffect">
                                  <p:stCondLst>
                                    <p:cond delay="15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250"/>
                                        <p:tgtEl>
                                          <p:spTgt spid="34"/>
                                        </p:tgtEl>
                                      </p:cBhvr>
                                    </p:animEffect>
                                  </p:childTnLst>
                                </p:cTn>
                              </p:par>
                              <p:par>
                                <p:cTn id="48" presetID="42" presetClass="path" presetSubtype="0" decel="100000" fill="hold" nodeType="withEffect">
                                  <p:stCondLst>
                                    <p:cond delay="150"/>
                                  </p:stCondLst>
                                  <p:childTnLst>
                                    <p:animMotion origin="layout" path="M 2.70833E-6 -0.03472 L 2.70833E-6 -4.07407E-6 " pathEditMode="relative" rAng="0" ptsTypes="AA">
                                      <p:cBhvr>
                                        <p:cTn id="49" dur="500" fill="hold"/>
                                        <p:tgtEl>
                                          <p:spTgt spid="34"/>
                                        </p:tgtEl>
                                        <p:attrNameLst>
                                          <p:attrName>ppt_x</p:attrName>
                                          <p:attrName>ppt_y</p:attrName>
                                        </p:attrNameLst>
                                      </p:cBhvr>
                                      <p:rCtr x="0" y="1736"/>
                                    </p:animMotion>
                                  </p:childTnLst>
                                </p:cTn>
                              </p:par>
                              <p:par>
                                <p:cTn id="50" presetID="10" presetClass="entr" presetSubtype="0" fill="hold" grpId="0" nodeType="withEffect">
                                  <p:stCondLst>
                                    <p:cond delay="15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250"/>
                                        <p:tgtEl>
                                          <p:spTgt spid="32"/>
                                        </p:tgtEl>
                                      </p:cBhvr>
                                    </p:animEffect>
                                  </p:childTnLst>
                                </p:cTn>
                              </p:par>
                              <p:par>
                                <p:cTn id="53" presetID="42" presetClass="path" presetSubtype="0" decel="100000" fill="hold" grpId="1" nodeType="withEffect">
                                  <p:stCondLst>
                                    <p:cond delay="150"/>
                                  </p:stCondLst>
                                  <p:childTnLst>
                                    <p:animMotion origin="layout" path="M 2.70833E-6 -0.03472 L 2.70833E-6 -4.07407E-6 " pathEditMode="relative" rAng="0" ptsTypes="AA">
                                      <p:cBhvr>
                                        <p:cTn id="54" dur="500" fill="hold"/>
                                        <p:tgtEl>
                                          <p:spTgt spid="3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8" grpId="0" animBg="1"/>
      <p:bldP spid="28" grpId="1" animBg="1"/>
      <p:bldP spid="29" grpId="0" animBg="1"/>
      <p:bldP spid="29" grpId="1" animBg="1"/>
      <p:bldP spid="31" grpId="0" animBg="1"/>
      <p:bldP spid="31" grpId="1" animBg="1"/>
      <p:bldP spid="32" grpId="0" animBg="1"/>
      <p:bldP spid="32" grpId="1" animBg="1"/>
      <p:bldP spid="43" grpId="0" animBg="1"/>
      <p:bldP spid="4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79278-C148-CDEF-FDD4-F44FA82DCF4F}"/>
            </a:ext>
          </a:extLst>
        </p:cNvPr>
        <p:cNvGrpSpPr/>
        <p:nvPr/>
      </p:nvGrpSpPr>
      <p:grpSpPr>
        <a:xfrm>
          <a:off x="0" y="0"/>
          <a:ext cx="0" cy="0"/>
          <a:chOff x="0" y="0"/>
          <a:chExt cx="0" cy="0"/>
        </a:xfrm>
      </p:grpSpPr>
      <p:pic>
        <p:nvPicPr>
          <p:cNvPr id="60" name="Picture 59">
            <a:extLst>
              <a:ext uri="{FF2B5EF4-FFF2-40B4-BE49-F238E27FC236}">
                <a16:creationId xmlns:a16="http://schemas.microsoft.com/office/drawing/2014/main" id="{7D57A21A-8598-08ED-FF66-9F06578A8E17}"/>
              </a:ext>
              <a:ext uri="{C183D7F6-B498-43B3-948B-1728B52AA6E4}">
                <adec:decorative xmlns:adec="http://schemas.microsoft.com/office/drawing/2017/decorative" val="1"/>
              </a:ext>
            </a:extLst>
          </p:cNvPr>
          <p:cNvPicPr>
            <a:picLocks/>
          </p:cNvPicPr>
          <p:nvPr/>
        </p:nvPicPr>
        <p:blipFill rotWithShape="1">
          <a:blip r:embed="rId5">
            <a:alphaModFix amt="9000"/>
            <a:extLst>
              <a:ext uri="{BEBA8EAE-BF5A-486C-A8C5-ECC9F3942E4B}">
                <a14:imgProps xmlns:a14="http://schemas.microsoft.com/office/drawing/2010/main">
                  <a14:imgLayer r:embed="rId6">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5" name="Title 2">
            <a:extLst>
              <a:ext uri="{FF2B5EF4-FFF2-40B4-BE49-F238E27FC236}">
                <a16:creationId xmlns:a16="http://schemas.microsoft.com/office/drawing/2014/main" id="{91270AEE-192F-68E1-45B3-F6A2DF128B2C}"/>
              </a:ext>
            </a:extLst>
          </p:cNvPr>
          <p:cNvSpPr>
            <a:spLocks noGrp="1"/>
          </p:cNvSpPr>
          <p:nvPr>
            <p:ph type="title"/>
          </p:nvPr>
        </p:nvSpPr>
        <p:spPr>
          <a:xfrm>
            <a:off x="588963" y="457200"/>
            <a:ext cx="11017250" cy="461665"/>
          </a:xfrm>
        </p:spPr>
        <p:txBody>
          <a:bodyPr>
            <a:normAutofit fontScale="90000"/>
          </a:bodyPr>
          <a:lstStyle/>
          <a:p>
            <a:r>
              <a:rPr lang="en-US" sz="3000"/>
              <a:t>Site management skills: Improve your site</a:t>
            </a:r>
          </a:p>
        </p:txBody>
      </p:sp>
      <p:sp>
        <p:nvSpPr>
          <p:cNvPr id="17" name="Rectangle 16">
            <a:extLst>
              <a:ext uri="{FF2B5EF4-FFF2-40B4-BE49-F238E27FC236}">
                <a16:creationId xmlns:a16="http://schemas.microsoft.com/office/drawing/2014/main" id="{BDDEE81F-DC6C-F1E2-AECD-C250CFDBD815}"/>
              </a:ext>
              <a:ext uri="{C183D7F6-B498-43B3-948B-1728B52AA6E4}">
                <adec:decorative xmlns:adec="http://schemas.microsoft.com/office/drawing/2017/decorative" val="1"/>
              </a:ext>
            </a:extLst>
          </p:cNvPr>
          <p:cNvSpPr>
            <a:spLocks/>
          </p:cNvSpPr>
          <p:nvPr/>
        </p:nvSpPr>
        <p:spPr bwMode="auto">
          <a:xfrm>
            <a:off x="0" y="1425069"/>
            <a:ext cx="4508765" cy="496845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8" name="Picture 17">
            <a:extLst>
              <a:ext uri="{FF2B5EF4-FFF2-40B4-BE49-F238E27FC236}">
                <a16:creationId xmlns:a16="http://schemas.microsoft.com/office/drawing/2014/main" id="{BD69219B-7809-C32F-46CA-CE7D250CB535}"/>
              </a:ext>
              <a:ext uri="{C183D7F6-B498-43B3-948B-1728B52AA6E4}">
                <adec:decorative xmlns:adec="http://schemas.microsoft.com/office/drawing/2017/decorative" val="1"/>
              </a:ext>
            </a:extLst>
          </p:cNvPr>
          <p:cNvPicPr>
            <a:picLocks noChangeAspect="1"/>
          </p:cNvPicPr>
          <p:nvPr/>
        </p:nvPicPr>
        <p:blipFill rotWithShape="1">
          <a:blip r:embed="rId7">
            <a:alphaModFix amt="24000"/>
          </a:blip>
          <a:srcRect l="7587" t="2670" r="-7587" b="38590"/>
          <a:stretch>
            <a:fillRect/>
          </a:stretch>
        </p:blipFill>
        <p:spPr>
          <a:xfrm>
            <a:off x="3838001" y="5173820"/>
            <a:ext cx="2076450" cy="1219702"/>
          </a:xfrm>
          <a:prstGeom prst="rect">
            <a:avLst/>
          </a:prstGeom>
        </p:spPr>
      </p:pic>
      <p:sp>
        <p:nvSpPr>
          <p:cNvPr id="22" name="Rectangle: Rounded Corners 21">
            <a:extLst>
              <a:ext uri="{FF2B5EF4-FFF2-40B4-BE49-F238E27FC236}">
                <a16:creationId xmlns:a16="http://schemas.microsoft.com/office/drawing/2014/main" id="{44133C71-4F28-BA83-2435-E91BDE79CB84}"/>
              </a:ext>
              <a:ext uri="{C183D7F6-B498-43B3-948B-1728B52AA6E4}">
                <adec:decorative xmlns:adec="http://schemas.microsoft.com/office/drawing/2017/decorative" val="1"/>
              </a:ext>
            </a:extLst>
          </p:cNvPr>
          <p:cNvSpPr>
            <a:spLocks/>
          </p:cNvSpPr>
          <p:nvPr/>
        </p:nvSpPr>
        <p:spPr bwMode="auto">
          <a:xfrm>
            <a:off x="4508765" y="1288976"/>
            <a:ext cx="7094909" cy="5241706"/>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cxnSp>
        <p:nvCxnSpPr>
          <p:cNvPr id="23" name="Straight Connector 22">
            <a:extLst>
              <a:ext uri="{FF2B5EF4-FFF2-40B4-BE49-F238E27FC236}">
                <a16:creationId xmlns:a16="http://schemas.microsoft.com/office/drawing/2014/main" id="{DFAD14F5-9A07-B891-C314-36BAEC4DC1E8}"/>
              </a:ext>
            </a:extLst>
          </p:cNvPr>
          <p:cNvCxnSpPr>
            <a:cxnSpLocks/>
          </p:cNvCxnSpPr>
          <p:nvPr/>
        </p:nvCxnSpPr>
        <p:spPr>
          <a:xfrm>
            <a:off x="588963" y="2418816"/>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
            <a:extLst>
              <a:ext uri="{FF2B5EF4-FFF2-40B4-BE49-F238E27FC236}">
                <a16:creationId xmlns:a16="http://schemas.microsoft.com/office/drawing/2014/main" id="{DC778F22-F4E4-3A7B-9F54-485781994133}"/>
              </a:ext>
            </a:extLst>
          </p:cNvPr>
          <p:cNvSpPr>
            <a:spLocks/>
          </p:cNvSpPr>
          <p:nvPr/>
        </p:nvSpPr>
        <p:spPr>
          <a:xfrm>
            <a:off x="588963" y="1598749"/>
            <a:ext cx="36528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Retire inactive pages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by identifying content that hasn’t been viewed recently and deprioritizing it in search, Copilot, and agents. </a:t>
            </a:r>
          </a:p>
        </p:txBody>
      </p:sp>
      <p:sp>
        <p:nvSpPr>
          <p:cNvPr id="29" name="Text ">
            <a:extLst>
              <a:ext uri="{FF2B5EF4-FFF2-40B4-BE49-F238E27FC236}">
                <a16:creationId xmlns:a16="http://schemas.microsoft.com/office/drawing/2014/main" id="{876B70FB-C9C7-DFC1-6827-9C9DC0684974}"/>
              </a:ext>
            </a:extLst>
          </p:cNvPr>
          <p:cNvSpPr>
            <a:spLocks/>
          </p:cNvSpPr>
          <p:nvPr/>
        </p:nvSpPr>
        <p:spPr>
          <a:xfrm>
            <a:off x="588963" y="2592552"/>
            <a:ext cx="3652837" cy="430887"/>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Add banners to retired pages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to notify visitors that the content is no longer maintained. </a:t>
            </a:r>
          </a:p>
        </p:txBody>
      </p:sp>
      <p:sp>
        <p:nvSpPr>
          <p:cNvPr id="30" name="Text ">
            <a:extLst>
              <a:ext uri="{FF2B5EF4-FFF2-40B4-BE49-F238E27FC236}">
                <a16:creationId xmlns:a16="http://schemas.microsoft.com/office/drawing/2014/main" id="{A43C17D3-F27C-486B-28ED-6FF6B67BCEBE}"/>
              </a:ext>
            </a:extLst>
          </p:cNvPr>
          <p:cNvSpPr>
            <a:spLocks/>
          </p:cNvSpPr>
          <p:nvPr/>
        </p:nvSpPr>
        <p:spPr>
          <a:xfrm>
            <a:off x="588963" y="3370911"/>
            <a:ext cx="3652837" cy="430887"/>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Detect content gaps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using search behavior—see what users are looking for but not finding. </a:t>
            </a:r>
          </a:p>
        </p:txBody>
      </p:sp>
      <p:cxnSp>
        <p:nvCxnSpPr>
          <p:cNvPr id="31" name="Straight Connector 30">
            <a:extLst>
              <a:ext uri="{FF2B5EF4-FFF2-40B4-BE49-F238E27FC236}">
                <a16:creationId xmlns:a16="http://schemas.microsoft.com/office/drawing/2014/main" id="{01404BAF-B9E4-932D-E633-665BD0461ABA}"/>
              </a:ext>
            </a:extLst>
          </p:cNvPr>
          <p:cNvCxnSpPr>
            <a:cxnSpLocks/>
          </p:cNvCxnSpPr>
          <p:nvPr/>
        </p:nvCxnSpPr>
        <p:spPr>
          <a:xfrm>
            <a:off x="588963" y="3197175"/>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
            <a:extLst>
              <a:ext uri="{FF2B5EF4-FFF2-40B4-BE49-F238E27FC236}">
                <a16:creationId xmlns:a16="http://schemas.microsoft.com/office/drawing/2014/main" id="{F7310AB1-514E-560B-6010-59B39D35BE35}"/>
              </a:ext>
            </a:extLst>
          </p:cNvPr>
          <p:cNvSpPr>
            <a:spLocks/>
          </p:cNvSpPr>
          <p:nvPr/>
        </p:nvSpPr>
        <p:spPr>
          <a:xfrm>
            <a:off x="588963" y="4149270"/>
            <a:ext cx="36528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Fill gaps with AI-generated suggestions,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either by creating new pages or expanding existing ones using prompts or templates. </a:t>
            </a:r>
          </a:p>
        </p:txBody>
      </p:sp>
      <p:sp>
        <p:nvSpPr>
          <p:cNvPr id="33" name="Text ">
            <a:extLst>
              <a:ext uri="{FF2B5EF4-FFF2-40B4-BE49-F238E27FC236}">
                <a16:creationId xmlns:a16="http://schemas.microsoft.com/office/drawing/2014/main" id="{DD01F8B2-0B39-ED78-B57B-1C66A3007A82}"/>
              </a:ext>
            </a:extLst>
          </p:cNvPr>
          <p:cNvSpPr>
            <a:spLocks/>
          </p:cNvSpPr>
          <p:nvPr/>
        </p:nvSpPr>
        <p:spPr>
          <a:xfrm>
            <a:off x="588963" y="5143073"/>
            <a:ext cx="36528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Fix broken links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that users experience and redirecting them; smart redirection suggestions are coming soon.</a:t>
            </a:r>
          </a:p>
        </p:txBody>
      </p:sp>
      <p:cxnSp>
        <p:nvCxnSpPr>
          <p:cNvPr id="34" name="Straight Connector 33">
            <a:extLst>
              <a:ext uri="{FF2B5EF4-FFF2-40B4-BE49-F238E27FC236}">
                <a16:creationId xmlns:a16="http://schemas.microsoft.com/office/drawing/2014/main" id="{7336B13C-0A80-09A5-CAF0-A0D599181CAE}"/>
              </a:ext>
            </a:extLst>
          </p:cNvPr>
          <p:cNvCxnSpPr>
            <a:cxnSpLocks/>
          </p:cNvCxnSpPr>
          <p:nvPr/>
        </p:nvCxnSpPr>
        <p:spPr>
          <a:xfrm>
            <a:off x="588963" y="3975534"/>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9C1CB2-E406-527E-741B-DC7643EEC82F}"/>
              </a:ext>
            </a:extLst>
          </p:cNvPr>
          <p:cNvCxnSpPr>
            <a:cxnSpLocks/>
          </p:cNvCxnSpPr>
          <p:nvPr/>
        </p:nvCxnSpPr>
        <p:spPr>
          <a:xfrm>
            <a:off x="588963" y="4969337"/>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6DEF1DDD-C6A2-17DA-7690-BFBF7369545F}"/>
              </a:ext>
            </a:extLst>
          </p:cNvPr>
          <p:cNvSpPr/>
          <p:nvPr/>
        </p:nvSpPr>
        <p:spPr bwMode="auto">
          <a:xfrm>
            <a:off x="4645925" y="1426136"/>
            <a:ext cx="6820589" cy="4967387"/>
          </a:xfrm>
          <a:custGeom>
            <a:avLst/>
            <a:gdLst>
              <a:gd name="connsiteX0" fmla="*/ 95076 w 6820589"/>
              <a:gd name="connsiteY0" fmla="*/ 0 h 4967387"/>
              <a:gd name="connsiteX1" fmla="*/ 6725513 w 6820589"/>
              <a:gd name="connsiteY1" fmla="*/ 0 h 4967387"/>
              <a:gd name="connsiteX2" fmla="*/ 6820589 w 6820589"/>
              <a:gd name="connsiteY2" fmla="*/ 95076 h 4967387"/>
              <a:gd name="connsiteX3" fmla="*/ 6820589 w 6820589"/>
              <a:gd name="connsiteY3" fmla="*/ 4872311 h 4967387"/>
              <a:gd name="connsiteX4" fmla="*/ 6725513 w 6820589"/>
              <a:gd name="connsiteY4" fmla="*/ 4967387 h 4967387"/>
              <a:gd name="connsiteX5" fmla="*/ 95076 w 6820589"/>
              <a:gd name="connsiteY5" fmla="*/ 4967387 h 4967387"/>
              <a:gd name="connsiteX6" fmla="*/ 0 w 6820589"/>
              <a:gd name="connsiteY6" fmla="*/ 4872311 h 4967387"/>
              <a:gd name="connsiteX7" fmla="*/ 0 w 6820589"/>
              <a:gd name="connsiteY7" fmla="*/ 95076 h 4967387"/>
              <a:gd name="connsiteX8" fmla="*/ 95076 w 6820589"/>
              <a:gd name="connsiteY8" fmla="*/ 0 h 496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0589" h="4967387">
                <a:moveTo>
                  <a:pt x="95076" y="0"/>
                </a:moveTo>
                <a:lnTo>
                  <a:pt x="6725513" y="0"/>
                </a:lnTo>
                <a:cubicBezTo>
                  <a:pt x="6778022" y="0"/>
                  <a:pt x="6820589" y="42567"/>
                  <a:pt x="6820589" y="95076"/>
                </a:cubicBezTo>
                <a:lnTo>
                  <a:pt x="6820589" y="4872311"/>
                </a:lnTo>
                <a:cubicBezTo>
                  <a:pt x="6820589" y="4924820"/>
                  <a:pt x="6778022" y="4967387"/>
                  <a:pt x="6725513" y="4967387"/>
                </a:cubicBezTo>
                <a:lnTo>
                  <a:pt x="95076" y="4967387"/>
                </a:lnTo>
                <a:cubicBezTo>
                  <a:pt x="42567" y="4967387"/>
                  <a:pt x="0" y="4924820"/>
                  <a:pt x="0" y="4872311"/>
                </a:cubicBezTo>
                <a:lnTo>
                  <a:pt x="0" y="95076"/>
                </a:lnTo>
                <a:cubicBezTo>
                  <a:pt x="0" y="42567"/>
                  <a:pt x="42567" y="0"/>
                  <a:pt x="95076" y="0"/>
                </a:cubicBezTo>
                <a:close/>
              </a:path>
            </a:pathLst>
          </a:cu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39" name="Title 100">
            <a:extLst>
              <a:ext uri="{FF2B5EF4-FFF2-40B4-BE49-F238E27FC236}">
                <a16:creationId xmlns:a16="http://schemas.microsoft.com/office/drawing/2014/main" id="{6E772623-7D87-ED07-3B84-5D6FE9A367A7}"/>
              </a:ext>
            </a:extLst>
          </p:cNvPr>
          <p:cNvSpPr txBox="1">
            <a:spLocks/>
          </p:cNvSpPr>
          <p:nvPr/>
        </p:nvSpPr>
        <p:spPr bwMode="auto">
          <a:xfrm>
            <a:off x="4800600" y="1580811"/>
            <a:ext cx="6511240" cy="827109"/>
          </a:xfrm>
          <a:prstGeom prst="roundRect">
            <a:avLst>
              <a:gd name="adj" fmla="val 9009"/>
            </a:avLst>
          </a:prstGeom>
          <a:solidFill>
            <a:schemeClr val="bg1">
              <a:lumMod val="95000"/>
              <a:alpha val="50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457200" fontAlgn="base">
              <a:spcBef>
                <a:spcPct val="0"/>
              </a:spcBef>
              <a:spcAft>
                <a:spcPts val="600"/>
              </a:spcAft>
              <a:defRPr sz="1600">
                <a:ln w="3175">
                  <a:noFill/>
                </a:ln>
                <a:solidFill>
                  <a:schemeClr val="bg1"/>
                </a:solidFill>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t>Keep your SharePoint clean, </a:t>
            </a:r>
            <a:b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br>
            <a: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t>current, and confidence-inspiring</a:t>
            </a:r>
          </a:p>
        </p:txBody>
      </p:sp>
      <p:sp>
        <p:nvSpPr>
          <p:cNvPr id="48" name="Rectangle: Rounded Corners 47">
            <a:extLst>
              <a:ext uri="{FF2B5EF4-FFF2-40B4-BE49-F238E27FC236}">
                <a16:creationId xmlns:a16="http://schemas.microsoft.com/office/drawing/2014/main" id="{894032F5-91C8-D13F-7719-58646500107B}"/>
              </a:ext>
            </a:extLst>
          </p:cNvPr>
          <p:cNvSpPr>
            <a:spLocks/>
          </p:cNvSpPr>
          <p:nvPr/>
        </p:nvSpPr>
        <p:spPr bwMode="auto">
          <a:xfrm>
            <a:off x="4800600" y="2560733"/>
            <a:ext cx="6511240" cy="3669030"/>
          </a:xfrm>
          <a:prstGeom prst="roundRect">
            <a:avLst>
              <a:gd name="adj" fmla="val 2129"/>
            </a:avLst>
          </a:prstGeom>
          <a:solidFill>
            <a:srgbClr val="FAFAFA"/>
          </a:solidFill>
          <a:ln w="6350">
            <a:solidFill>
              <a:srgbClr val="D6D6D6"/>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pic>
        <p:nvPicPr>
          <p:cNvPr id="6" name="Content Gaps">
            <a:hlinkClick r:id="" action="ppaction://media"/>
            <a:extLst>
              <a:ext uri="{FF2B5EF4-FFF2-40B4-BE49-F238E27FC236}">
                <a16:creationId xmlns:a16="http://schemas.microsoft.com/office/drawing/2014/main" id="{C21F1F7A-99FC-3BCF-3899-862C456818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442" t="166" r="442" b="1658"/>
          <a:stretch>
            <a:fillRect/>
          </a:stretch>
        </p:blipFill>
        <p:spPr>
          <a:xfrm>
            <a:off x="4800601" y="2734757"/>
            <a:ext cx="6511238" cy="3320982"/>
          </a:xfrm>
          <a:prstGeom prst="rect">
            <a:avLst/>
          </a:prstGeom>
        </p:spPr>
      </p:pic>
      <p:sp>
        <p:nvSpPr>
          <p:cNvPr id="58" name="Freeform: Shape 57">
            <a:extLst>
              <a:ext uri="{FF2B5EF4-FFF2-40B4-BE49-F238E27FC236}">
                <a16:creationId xmlns:a16="http://schemas.microsoft.com/office/drawing/2014/main" id="{3EFAF45A-DB3A-FCEA-BDF4-374E5C1932DB}"/>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Tree>
    <p:extLst>
      <p:ext uri="{BB962C8B-B14F-4D97-AF65-F5344CB8AC3E}">
        <p14:creationId xmlns:p14="http://schemas.microsoft.com/office/powerpoint/2010/main" val="275056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childTnLst>
                                </p:cTn>
                              </p:par>
                              <p:par>
                                <p:cTn id="8" presetID="42" presetClass="path" presetSubtype="0" decel="100000" fill="hold" grpId="1" nodeType="withEffect">
                                  <p:stCondLst>
                                    <p:cond delay="0"/>
                                  </p:stCondLst>
                                  <p:childTnLst>
                                    <p:animMotion origin="layout" path="M 2.70833E-6 -0.03472 L 2.70833E-6 -4.07407E-6 " pathEditMode="relative" rAng="0" ptsTypes="AA">
                                      <p:cBhvr>
                                        <p:cTn id="9" dur="500" fill="hold"/>
                                        <p:tgtEl>
                                          <p:spTgt spid="39"/>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par>
                                <p:cTn id="13" presetID="42" presetClass="path" presetSubtype="0" decel="100000" fill="hold" grpId="1" nodeType="withEffect">
                                  <p:stCondLst>
                                    <p:cond delay="0"/>
                                  </p:stCondLst>
                                  <p:childTnLst>
                                    <p:animMotion origin="layout" path="M 2.70833E-6 -0.03472 L 2.70833E-6 -4.07407E-6 " pathEditMode="relative" rAng="0" ptsTypes="AA">
                                      <p:cBhvr>
                                        <p:cTn id="14" dur="500" fill="hold"/>
                                        <p:tgtEl>
                                          <p:spTgt spid="25"/>
                                        </p:tgtEl>
                                        <p:attrNameLst>
                                          <p:attrName>ppt_x</p:attrName>
                                          <p:attrName>ppt_y</p:attrName>
                                        </p:attrNameLst>
                                      </p:cBhvr>
                                      <p:rCtr x="0" y="1736"/>
                                    </p:animMotion>
                                  </p:childTnLst>
                                </p:cTn>
                              </p:par>
                              <p:par>
                                <p:cTn id="15" presetID="10"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par>
                                <p:cTn id="18" presetID="42" presetClass="path" presetSubtype="0" decel="100000" fill="hold" nodeType="withEffect">
                                  <p:stCondLst>
                                    <p:cond delay="0"/>
                                  </p:stCondLst>
                                  <p:childTnLst>
                                    <p:animMotion origin="layout" path="M 2.70833E-6 -0.03472 L 2.70833E-6 -4.07407E-6 " pathEditMode="relative" rAng="0" ptsTypes="AA">
                                      <p:cBhvr>
                                        <p:cTn id="19" dur="500" fill="hold"/>
                                        <p:tgtEl>
                                          <p:spTgt spid="2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250"/>
                                        <p:tgtEl>
                                          <p:spTgt spid="29"/>
                                        </p:tgtEl>
                                      </p:cBhvr>
                                    </p:animEffect>
                                  </p:childTnLst>
                                </p:cTn>
                              </p:par>
                              <p:par>
                                <p:cTn id="23" presetID="42" presetClass="path" presetSubtype="0" decel="100000" fill="hold" grpId="1" nodeType="withEffect">
                                  <p:stCondLst>
                                    <p:cond delay="0"/>
                                  </p:stCondLst>
                                  <p:childTnLst>
                                    <p:animMotion origin="layout" path="M 2.70833E-6 -0.03472 L 2.70833E-6 -4.07407E-6 " pathEditMode="relative" rAng="0" ptsTypes="AA">
                                      <p:cBhvr>
                                        <p:cTn id="24" dur="500" fill="hold"/>
                                        <p:tgtEl>
                                          <p:spTgt spid="29"/>
                                        </p:tgtEl>
                                        <p:attrNameLst>
                                          <p:attrName>ppt_x</p:attrName>
                                          <p:attrName>ppt_y</p:attrName>
                                        </p:attrNameLst>
                                      </p:cBhvr>
                                      <p:rCtr x="0" y="173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250"/>
                                        <p:tgtEl>
                                          <p:spTgt spid="31"/>
                                        </p:tgtEl>
                                      </p:cBhvr>
                                    </p:animEffect>
                                  </p:childTnLst>
                                </p:cTn>
                              </p:par>
                              <p:par>
                                <p:cTn id="28" presetID="42" presetClass="path" presetSubtype="0" decel="100000" fill="hold" nodeType="withEffect">
                                  <p:stCondLst>
                                    <p:cond delay="0"/>
                                  </p:stCondLst>
                                  <p:childTnLst>
                                    <p:animMotion origin="layout" path="M 2.70833E-6 -0.03472 L 2.70833E-6 -4.07407E-6 " pathEditMode="relative" rAng="0" ptsTypes="AA">
                                      <p:cBhvr>
                                        <p:cTn id="29" dur="500" fill="hold"/>
                                        <p:tgtEl>
                                          <p:spTgt spid="31"/>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250"/>
                                        <p:tgtEl>
                                          <p:spTgt spid="30"/>
                                        </p:tgtEl>
                                      </p:cBhvr>
                                    </p:animEffect>
                                  </p:childTnLst>
                                </p:cTn>
                              </p:par>
                              <p:par>
                                <p:cTn id="33" presetID="42" presetClass="path" presetSubtype="0" decel="100000" fill="hold" grpId="1" nodeType="withEffect">
                                  <p:stCondLst>
                                    <p:cond delay="0"/>
                                  </p:stCondLst>
                                  <p:childTnLst>
                                    <p:animMotion origin="layout" path="M 2.70833E-6 -0.03472 L 2.70833E-6 -4.07407E-6 " pathEditMode="relative" rAng="0" ptsTypes="AA">
                                      <p:cBhvr>
                                        <p:cTn id="34" dur="500" fill="hold"/>
                                        <p:tgtEl>
                                          <p:spTgt spid="30"/>
                                        </p:tgtEl>
                                        <p:attrNameLst>
                                          <p:attrName>ppt_x</p:attrName>
                                          <p:attrName>ppt_y</p:attrName>
                                        </p:attrNameLst>
                                      </p:cBhvr>
                                      <p:rCtr x="0" y="1736"/>
                                    </p:animMotion>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250"/>
                                        <p:tgtEl>
                                          <p:spTgt spid="34"/>
                                        </p:tgtEl>
                                      </p:cBhvr>
                                    </p:animEffect>
                                  </p:childTnLst>
                                </p:cTn>
                              </p:par>
                              <p:par>
                                <p:cTn id="38" presetID="42" presetClass="path" presetSubtype="0" decel="100000" fill="hold" nodeType="withEffect">
                                  <p:stCondLst>
                                    <p:cond delay="0"/>
                                  </p:stCondLst>
                                  <p:childTnLst>
                                    <p:animMotion origin="layout" path="M 2.70833E-6 -0.03472 L 2.70833E-6 -4.07407E-6 " pathEditMode="relative" rAng="0" ptsTypes="AA">
                                      <p:cBhvr>
                                        <p:cTn id="39" dur="500" fill="hold"/>
                                        <p:tgtEl>
                                          <p:spTgt spid="34"/>
                                        </p:tgtEl>
                                        <p:attrNameLst>
                                          <p:attrName>ppt_x</p:attrName>
                                          <p:attrName>ppt_y</p:attrName>
                                        </p:attrNameLst>
                                      </p:cBhvr>
                                      <p:rCtr x="0" y="1736"/>
                                    </p:animMotion>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250"/>
                                        <p:tgtEl>
                                          <p:spTgt spid="32"/>
                                        </p:tgtEl>
                                      </p:cBhvr>
                                    </p:animEffect>
                                  </p:childTnLst>
                                </p:cTn>
                              </p:par>
                              <p:par>
                                <p:cTn id="43" presetID="42" presetClass="path" presetSubtype="0" decel="100000" fill="hold" grpId="1" nodeType="withEffect">
                                  <p:stCondLst>
                                    <p:cond delay="0"/>
                                  </p:stCondLst>
                                  <p:childTnLst>
                                    <p:animMotion origin="layout" path="M 2.70833E-6 -0.03472 L 2.70833E-6 -4.07407E-6 " pathEditMode="relative" rAng="0" ptsTypes="AA">
                                      <p:cBhvr>
                                        <p:cTn id="44" dur="500" fill="hold"/>
                                        <p:tgtEl>
                                          <p:spTgt spid="32"/>
                                        </p:tgtEl>
                                        <p:attrNameLst>
                                          <p:attrName>ppt_x</p:attrName>
                                          <p:attrName>ppt_y</p:attrName>
                                        </p:attrNameLst>
                                      </p:cBhvr>
                                      <p:rCtr x="0" y="1736"/>
                                    </p:animMotion>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250"/>
                                        <p:tgtEl>
                                          <p:spTgt spid="35"/>
                                        </p:tgtEl>
                                      </p:cBhvr>
                                    </p:animEffect>
                                  </p:childTnLst>
                                </p:cTn>
                              </p:par>
                              <p:par>
                                <p:cTn id="48" presetID="42" presetClass="path" presetSubtype="0" decel="100000" fill="hold" nodeType="withEffect">
                                  <p:stCondLst>
                                    <p:cond delay="0"/>
                                  </p:stCondLst>
                                  <p:childTnLst>
                                    <p:animMotion origin="layout" path="M 2.70833E-6 -0.03472 L 2.70833E-6 -4.07407E-6 " pathEditMode="relative" rAng="0" ptsTypes="AA">
                                      <p:cBhvr>
                                        <p:cTn id="49" dur="500" fill="hold"/>
                                        <p:tgtEl>
                                          <p:spTgt spid="35"/>
                                        </p:tgtEl>
                                        <p:attrNameLst>
                                          <p:attrName>ppt_x</p:attrName>
                                          <p:attrName>ppt_y</p:attrName>
                                        </p:attrNameLst>
                                      </p:cBhvr>
                                      <p:rCtr x="0" y="1736"/>
                                    </p:animMotion>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250"/>
                                        <p:tgtEl>
                                          <p:spTgt spid="33"/>
                                        </p:tgtEl>
                                      </p:cBhvr>
                                    </p:animEffect>
                                  </p:childTnLst>
                                </p:cTn>
                              </p:par>
                              <p:par>
                                <p:cTn id="53" presetID="42" presetClass="path" presetSubtype="0" decel="100000" fill="hold" grpId="1" nodeType="withEffect">
                                  <p:stCondLst>
                                    <p:cond delay="0"/>
                                  </p:stCondLst>
                                  <p:childTnLst>
                                    <p:animMotion origin="layout" path="M 2.70833E-6 -0.03472 L 2.70833E-6 -4.07407E-6 " pathEditMode="relative" rAng="0" ptsTypes="AA">
                                      <p:cBhvr>
                                        <p:cTn id="54" dur="500" fill="hold"/>
                                        <p:tgtEl>
                                          <p:spTgt spid="33"/>
                                        </p:tgtEl>
                                        <p:attrNameLst>
                                          <p:attrName>ppt_x</p:attrName>
                                          <p:attrName>ppt_y</p:attrName>
                                        </p:attrNameLst>
                                      </p:cBhvr>
                                      <p:rCtr x="0" y="1736"/>
                                    </p:animMotion>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4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9" fill="hold" display="0">
                  <p:stCondLst>
                    <p:cond delay="indefinite"/>
                  </p:stCondLst>
                </p:cTn>
                <p:tgtEl>
                  <p:spTgt spid="6"/>
                </p:tgtEl>
              </p:cMediaNode>
            </p:video>
            <p:seq concurrent="1" nextAc="seek">
              <p:cTn id="60" restart="whenNotActive" fill="hold" evtFilter="cancelBubble" nodeType="interactiveSeq">
                <p:stCondLst>
                  <p:cond evt="onClick" delay="0">
                    <p:tgtEl>
                      <p:spTgt spid="6"/>
                    </p:tgtEl>
                  </p:cond>
                </p:stCondLst>
                <p:endSync evt="end" delay="0">
                  <p:rtn val="all"/>
                </p:endSync>
                <p:childTnLst>
                  <p:par>
                    <p:cTn id="61" fill="hold">
                      <p:stCondLst>
                        <p:cond delay="0"/>
                      </p:stCondLst>
                      <p:childTnLst>
                        <p:par>
                          <p:cTn id="62" fill="hold">
                            <p:stCondLst>
                              <p:cond delay="0"/>
                            </p:stCondLst>
                            <p:childTnLst>
                              <p:par>
                                <p:cTn id="63" presetID="2" presetClass="mediacall" presetSubtype="0" fill="hold" nodeType="clickEffect">
                                  <p:stCondLst>
                                    <p:cond delay="0"/>
                                  </p:stCondLst>
                                  <p:childTnLst>
                                    <p:cmd type="call" cmd="togglePause">
                                      <p:cBhvr>
                                        <p:cTn id="64" dur="1" fill="hold"/>
                                        <p:tgtEl>
                                          <p:spTgt spid="6"/>
                                        </p:tgtEl>
                                      </p:cBhvr>
                                    </p:cmd>
                                  </p:childTnLst>
                                </p:cTn>
                              </p:par>
                            </p:childTnLst>
                          </p:cTn>
                        </p:par>
                      </p:childTnLst>
                    </p:cTn>
                  </p:par>
                </p:childTnLst>
              </p:cTn>
              <p:nextCondLst>
                <p:cond evt="onClick" delay="0">
                  <p:tgtEl>
                    <p:spTgt spid="6"/>
                  </p:tgtEl>
                </p:cond>
              </p:nextCondLst>
            </p:seq>
          </p:childTnLst>
        </p:cTn>
      </p:par>
    </p:tnLst>
    <p:bldLst>
      <p:bldP spid="25" grpId="0" animBg="1"/>
      <p:bldP spid="25" grpId="1" animBg="1"/>
      <p:bldP spid="29" grpId="0" animBg="1"/>
      <p:bldP spid="29" grpId="1" animBg="1"/>
      <p:bldP spid="30" grpId="0" animBg="1"/>
      <p:bldP spid="30" grpId="1" animBg="1"/>
      <p:bldP spid="32" grpId="0" animBg="1"/>
      <p:bldP spid="32" grpId="1" animBg="1"/>
      <p:bldP spid="33" grpId="0" animBg="1"/>
      <p:bldP spid="33" grpId="1" animBg="1"/>
      <p:bldP spid="39" grpId="0" animBg="1"/>
      <p:bldP spid="3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11E1C-C589-3A3F-FC2D-66E7DD753679}"/>
            </a:ext>
          </a:extLst>
        </p:cNvPr>
        <p:cNvGrpSpPr/>
        <p:nvPr/>
      </p:nvGrpSpPr>
      <p:grpSpPr>
        <a:xfrm>
          <a:off x="0" y="0"/>
          <a:ext cx="0" cy="0"/>
          <a:chOff x="0" y="0"/>
          <a:chExt cx="0" cy="0"/>
        </a:xfrm>
      </p:grpSpPr>
      <p:pic>
        <p:nvPicPr>
          <p:cNvPr id="42" name="Picture 41">
            <a:extLst>
              <a:ext uri="{FF2B5EF4-FFF2-40B4-BE49-F238E27FC236}">
                <a16:creationId xmlns:a16="http://schemas.microsoft.com/office/drawing/2014/main" id="{3C7557AB-66AB-60CD-5007-CC12AFD43C74}"/>
              </a:ext>
              <a:ext uri="{C183D7F6-B498-43B3-948B-1728B52AA6E4}">
                <adec:decorative xmlns:adec="http://schemas.microsoft.com/office/drawing/2017/decorative" val="1"/>
              </a:ext>
            </a:extLst>
          </p:cNvPr>
          <p:cNvPicPr>
            <a:picLocks/>
          </p:cNvPicPr>
          <p:nvPr/>
        </p:nvPicPr>
        <p:blipFill rotWithShape="1">
          <a:blip r:embed="rId5">
            <a:alphaModFix amt="9000"/>
            <a:extLst>
              <a:ext uri="{BEBA8EAE-BF5A-486C-A8C5-ECC9F3942E4B}">
                <a14:imgProps xmlns:a14="http://schemas.microsoft.com/office/drawing/2010/main">
                  <a14:imgLayer r:embed="rId6">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5" name="Title 2">
            <a:extLst>
              <a:ext uri="{FF2B5EF4-FFF2-40B4-BE49-F238E27FC236}">
                <a16:creationId xmlns:a16="http://schemas.microsoft.com/office/drawing/2014/main" id="{C9D217B9-07B5-3BD3-F1AA-D47C2F45B0B6}"/>
              </a:ext>
            </a:extLst>
          </p:cNvPr>
          <p:cNvSpPr>
            <a:spLocks noGrp="1"/>
          </p:cNvSpPr>
          <p:nvPr>
            <p:ph type="title"/>
          </p:nvPr>
        </p:nvSpPr>
        <p:spPr>
          <a:xfrm>
            <a:off x="588963" y="457200"/>
            <a:ext cx="11017250" cy="461665"/>
          </a:xfrm>
        </p:spPr>
        <p:txBody>
          <a:bodyPr>
            <a:normAutofit fontScale="90000"/>
          </a:bodyPr>
          <a:lstStyle/>
          <a:p>
            <a:r>
              <a:rPr lang="en-US" sz="3000"/>
              <a:t>Content creation skills: Create a page, section, or FAQ with AI</a:t>
            </a:r>
          </a:p>
        </p:txBody>
      </p:sp>
      <p:sp>
        <p:nvSpPr>
          <p:cNvPr id="17" name="Rectangle 16">
            <a:extLst>
              <a:ext uri="{FF2B5EF4-FFF2-40B4-BE49-F238E27FC236}">
                <a16:creationId xmlns:a16="http://schemas.microsoft.com/office/drawing/2014/main" id="{ED745825-BDB7-46FE-63E0-6C549A5A24EF}"/>
              </a:ext>
              <a:ext uri="{C183D7F6-B498-43B3-948B-1728B52AA6E4}">
                <adec:decorative xmlns:adec="http://schemas.microsoft.com/office/drawing/2017/decorative" val="1"/>
              </a:ext>
            </a:extLst>
          </p:cNvPr>
          <p:cNvSpPr>
            <a:spLocks/>
          </p:cNvSpPr>
          <p:nvPr/>
        </p:nvSpPr>
        <p:spPr bwMode="auto">
          <a:xfrm>
            <a:off x="0" y="1425069"/>
            <a:ext cx="4508765" cy="496845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8" name="Picture 17">
            <a:extLst>
              <a:ext uri="{FF2B5EF4-FFF2-40B4-BE49-F238E27FC236}">
                <a16:creationId xmlns:a16="http://schemas.microsoft.com/office/drawing/2014/main" id="{071DA5AC-FF32-19AB-A013-9B2F6B6B9997}"/>
              </a:ext>
              <a:ext uri="{C183D7F6-B498-43B3-948B-1728B52AA6E4}">
                <adec:decorative xmlns:adec="http://schemas.microsoft.com/office/drawing/2017/decorative" val="1"/>
              </a:ext>
            </a:extLst>
          </p:cNvPr>
          <p:cNvPicPr>
            <a:picLocks noChangeAspect="1"/>
          </p:cNvPicPr>
          <p:nvPr/>
        </p:nvPicPr>
        <p:blipFill rotWithShape="1">
          <a:blip r:embed="rId7">
            <a:alphaModFix amt="24000"/>
          </a:blip>
          <a:srcRect l="7587" t="2670" r="-7587" b="38590"/>
          <a:stretch>
            <a:fillRect/>
          </a:stretch>
        </p:blipFill>
        <p:spPr>
          <a:xfrm>
            <a:off x="3838001" y="5173820"/>
            <a:ext cx="2076450" cy="1219702"/>
          </a:xfrm>
          <a:prstGeom prst="rect">
            <a:avLst/>
          </a:prstGeom>
        </p:spPr>
      </p:pic>
      <p:sp>
        <p:nvSpPr>
          <p:cNvPr id="22" name="Rectangle: Rounded Corners 21">
            <a:extLst>
              <a:ext uri="{FF2B5EF4-FFF2-40B4-BE49-F238E27FC236}">
                <a16:creationId xmlns:a16="http://schemas.microsoft.com/office/drawing/2014/main" id="{0703CC6D-BA05-AE74-52BC-293A5060E6FA}"/>
              </a:ext>
              <a:ext uri="{C183D7F6-B498-43B3-948B-1728B52AA6E4}">
                <adec:decorative xmlns:adec="http://schemas.microsoft.com/office/drawing/2017/decorative" val="1"/>
              </a:ext>
            </a:extLst>
          </p:cNvPr>
          <p:cNvSpPr>
            <a:spLocks/>
          </p:cNvSpPr>
          <p:nvPr/>
        </p:nvSpPr>
        <p:spPr bwMode="auto">
          <a:xfrm>
            <a:off x="4508765" y="1288976"/>
            <a:ext cx="7094909" cy="5241706"/>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cxnSp>
        <p:nvCxnSpPr>
          <p:cNvPr id="23" name="Straight Connector 22">
            <a:extLst>
              <a:ext uri="{FF2B5EF4-FFF2-40B4-BE49-F238E27FC236}">
                <a16:creationId xmlns:a16="http://schemas.microsoft.com/office/drawing/2014/main" id="{571026B3-965E-5EDF-3E78-D58863D7F41A}"/>
              </a:ext>
            </a:extLst>
          </p:cNvPr>
          <p:cNvCxnSpPr>
            <a:cxnSpLocks/>
          </p:cNvCxnSpPr>
          <p:nvPr/>
        </p:nvCxnSpPr>
        <p:spPr>
          <a:xfrm>
            <a:off x="588963" y="2418816"/>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
            <a:extLst>
              <a:ext uri="{FF2B5EF4-FFF2-40B4-BE49-F238E27FC236}">
                <a16:creationId xmlns:a16="http://schemas.microsoft.com/office/drawing/2014/main" id="{EF4A7472-856D-D239-FB84-FA8F6F1CBCC2}"/>
              </a:ext>
            </a:extLst>
          </p:cNvPr>
          <p:cNvSpPr>
            <a:spLocks/>
          </p:cNvSpPr>
          <p:nvPr/>
        </p:nvSpPr>
        <p:spPr>
          <a:xfrm>
            <a:off x="588963" y="1598749"/>
            <a:ext cx="36528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Create full pages with AI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using natural language prompts or templates—attach files for more context and hit “Create.” </a:t>
            </a:r>
          </a:p>
        </p:txBody>
      </p:sp>
      <p:sp>
        <p:nvSpPr>
          <p:cNvPr id="26" name="Text ">
            <a:extLst>
              <a:ext uri="{FF2B5EF4-FFF2-40B4-BE49-F238E27FC236}">
                <a16:creationId xmlns:a16="http://schemas.microsoft.com/office/drawing/2014/main" id="{FF1594DE-1F4B-F7A7-7C02-221476A94956}"/>
              </a:ext>
            </a:extLst>
          </p:cNvPr>
          <p:cNvSpPr>
            <a:spLocks/>
          </p:cNvSpPr>
          <p:nvPr/>
        </p:nvSpPr>
        <p:spPr>
          <a:xfrm>
            <a:off x="588963" y="2592552"/>
            <a:ext cx="36528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Add new sections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by clicking the sparkle icon between sections; choose from AI-suggested content and preview design options. </a:t>
            </a:r>
          </a:p>
        </p:txBody>
      </p:sp>
      <p:sp>
        <p:nvSpPr>
          <p:cNvPr id="27" name="Text ">
            <a:extLst>
              <a:ext uri="{FF2B5EF4-FFF2-40B4-BE49-F238E27FC236}">
                <a16:creationId xmlns:a16="http://schemas.microsoft.com/office/drawing/2014/main" id="{F446297F-086E-1A88-1590-501844B6A539}"/>
              </a:ext>
            </a:extLst>
          </p:cNvPr>
          <p:cNvSpPr>
            <a:spLocks/>
          </p:cNvSpPr>
          <p:nvPr/>
        </p:nvSpPr>
        <p:spPr>
          <a:xfrm>
            <a:off x="588963" y="3586355"/>
            <a:ext cx="3652837" cy="430887"/>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Insert an FAQ web part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to build out common questions and answers on your page’s topic. </a:t>
            </a:r>
          </a:p>
        </p:txBody>
      </p:sp>
      <p:cxnSp>
        <p:nvCxnSpPr>
          <p:cNvPr id="28" name="Straight Connector 27">
            <a:extLst>
              <a:ext uri="{FF2B5EF4-FFF2-40B4-BE49-F238E27FC236}">
                <a16:creationId xmlns:a16="http://schemas.microsoft.com/office/drawing/2014/main" id="{9D18C608-26AA-2BB5-03F8-44239AAF2FA5}"/>
              </a:ext>
            </a:extLst>
          </p:cNvPr>
          <p:cNvCxnSpPr>
            <a:cxnSpLocks/>
          </p:cNvCxnSpPr>
          <p:nvPr/>
        </p:nvCxnSpPr>
        <p:spPr>
          <a:xfrm>
            <a:off x="588963" y="3412619"/>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
            <a:extLst>
              <a:ext uri="{FF2B5EF4-FFF2-40B4-BE49-F238E27FC236}">
                <a16:creationId xmlns:a16="http://schemas.microsoft.com/office/drawing/2014/main" id="{F4AB8A46-39C6-2C90-CF1B-624E2A8378F6}"/>
              </a:ext>
            </a:extLst>
          </p:cNvPr>
          <p:cNvSpPr>
            <a:spLocks/>
          </p:cNvSpPr>
          <p:nvPr/>
        </p:nvSpPr>
        <p:spPr>
          <a:xfrm>
            <a:off x="588963" y="4364714"/>
            <a:ext cx="36528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Collaborate with the agent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as it analyzes your content and suggests layouts that match your page’s style. </a:t>
            </a:r>
          </a:p>
        </p:txBody>
      </p:sp>
      <p:sp>
        <p:nvSpPr>
          <p:cNvPr id="30" name="Text ">
            <a:extLst>
              <a:ext uri="{FF2B5EF4-FFF2-40B4-BE49-F238E27FC236}">
                <a16:creationId xmlns:a16="http://schemas.microsoft.com/office/drawing/2014/main" id="{9D468996-3987-086F-D84C-84CD414665B3}"/>
              </a:ext>
            </a:extLst>
          </p:cNvPr>
          <p:cNvSpPr>
            <a:spLocks/>
          </p:cNvSpPr>
          <p:nvPr/>
        </p:nvSpPr>
        <p:spPr>
          <a:xfrm>
            <a:off x="588963" y="5358517"/>
            <a:ext cx="36528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Transform basic pages into rich experiences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with multi-turn AI support for structure, design, and clarity.</a:t>
            </a:r>
          </a:p>
        </p:txBody>
      </p:sp>
      <p:cxnSp>
        <p:nvCxnSpPr>
          <p:cNvPr id="31" name="Straight Connector 30">
            <a:extLst>
              <a:ext uri="{FF2B5EF4-FFF2-40B4-BE49-F238E27FC236}">
                <a16:creationId xmlns:a16="http://schemas.microsoft.com/office/drawing/2014/main" id="{14D22AF3-B16A-7109-4FAE-3F4CD33B68A3}"/>
              </a:ext>
            </a:extLst>
          </p:cNvPr>
          <p:cNvCxnSpPr>
            <a:cxnSpLocks/>
          </p:cNvCxnSpPr>
          <p:nvPr/>
        </p:nvCxnSpPr>
        <p:spPr>
          <a:xfrm>
            <a:off x="588963" y="4190978"/>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26C3B87-B983-2734-0F5D-5EA8083C07A6}"/>
              </a:ext>
            </a:extLst>
          </p:cNvPr>
          <p:cNvCxnSpPr>
            <a:cxnSpLocks/>
          </p:cNvCxnSpPr>
          <p:nvPr/>
        </p:nvCxnSpPr>
        <p:spPr>
          <a:xfrm>
            <a:off x="588963" y="5184781"/>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3E0F08A3-FAB5-18BD-0035-F222CE57D95B}"/>
              </a:ext>
            </a:extLst>
          </p:cNvPr>
          <p:cNvSpPr/>
          <p:nvPr/>
        </p:nvSpPr>
        <p:spPr bwMode="auto">
          <a:xfrm>
            <a:off x="4645925" y="1426136"/>
            <a:ext cx="6820589" cy="4967387"/>
          </a:xfrm>
          <a:custGeom>
            <a:avLst/>
            <a:gdLst>
              <a:gd name="connsiteX0" fmla="*/ 95076 w 6820589"/>
              <a:gd name="connsiteY0" fmla="*/ 0 h 4967387"/>
              <a:gd name="connsiteX1" fmla="*/ 6725513 w 6820589"/>
              <a:gd name="connsiteY1" fmla="*/ 0 h 4967387"/>
              <a:gd name="connsiteX2" fmla="*/ 6820589 w 6820589"/>
              <a:gd name="connsiteY2" fmla="*/ 95076 h 4967387"/>
              <a:gd name="connsiteX3" fmla="*/ 6820589 w 6820589"/>
              <a:gd name="connsiteY3" fmla="*/ 4872311 h 4967387"/>
              <a:gd name="connsiteX4" fmla="*/ 6725513 w 6820589"/>
              <a:gd name="connsiteY4" fmla="*/ 4967387 h 4967387"/>
              <a:gd name="connsiteX5" fmla="*/ 95076 w 6820589"/>
              <a:gd name="connsiteY5" fmla="*/ 4967387 h 4967387"/>
              <a:gd name="connsiteX6" fmla="*/ 0 w 6820589"/>
              <a:gd name="connsiteY6" fmla="*/ 4872311 h 4967387"/>
              <a:gd name="connsiteX7" fmla="*/ 0 w 6820589"/>
              <a:gd name="connsiteY7" fmla="*/ 95076 h 4967387"/>
              <a:gd name="connsiteX8" fmla="*/ 95076 w 6820589"/>
              <a:gd name="connsiteY8" fmla="*/ 0 h 496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0589" h="4967387">
                <a:moveTo>
                  <a:pt x="95076" y="0"/>
                </a:moveTo>
                <a:lnTo>
                  <a:pt x="6725513" y="0"/>
                </a:lnTo>
                <a:cubicBezTo>
                  <a:pt x="6778022" y="0"/>
                  <a:pt x="6820589" y="42567"/>
                  <a:pt x="6820589" y="95076"/>
                </a:cubicBezTo>
                <a:lnTo>
                  <a:pt x="6820589" y="4872311"/>
                </a:lnTo>
                <a:cubicBezTo>
                  <a:pt x="6820589" y="4924820"/>
                  <a:pt x="6778022" y="4967387"/>
                  <a:pt x="6725513" y="4967387"/>
                </a:cubicBezTo>
                <a:lnTo>
                  <a:pt x="95076" y="4967387"/>
                </a:lnTo>
                <a:cubicBezTo>
                  <a:pt x="42567" y="4967387"/>
                  <a:pt x="0" y="4924820"/>
                  <a:pt x="0" y="4872311"/>
                </a:cubicBezTo>
                <a:lnTo>
                  <a:pt x="0" y="95076"/>
                </a:lnTo>
                <a:cubicBezTo>
                  <a:pt x="0" y="42567"/>
                  <a:pt x="42567" y="0"/>
                  <a:pt x="95076" y="0"/>
                </a:cubicBezTo>
                <a:close/>
              </a:path>
            </a:pathLst>
          </a:cu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34" name="Title 100">
            <a:extLst>
              <a:ext uri="{FF2B5EF4-FFF2-40B4-BE49-F238E27FC236}">
                <a16:creationId xmlns:a16="http://schemas.microsoft.com/office/drawing/2014/main" id="{E7EBBFC0-DCDB-6A37-AF1A-1C10D2EC4F94}"/>
              </a:ext>
            </a:extLst>
          </p:cNvPr>
          <p:cNvSpPr txBox="1">
            <a:spLocks/>
          </p:cNvSpPr>
          <p:nvPr/>
        </p:nvSpPr>
        <p:spPr bwMode="auto">
          <a:xfrm>
            <a:off x="4800600" y="1580811"/>
            <a:ext cx="6511240" cy="827109"/>
          </a:xfrm>
          <a:prstGeom prst="roundRect">
            <a:avLst>
              <a:gd name="adj" fmla="val 9009"/>
            </a:avLst>
          </a:prstGeom>
          <a:solidFill>
            <a:schemeClr val="bg1">
              <a:lumMod val="95000"/>
              <a:alpha val="50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457200" fontAlgn="base">
              <a:spcBef>
                <a:spcPct val="0"/>
              </a:spcBef>
              <a:spcAft>
                <a:spcPts val="600"/>
              </a:spcAft>
              <a:defRPr sz="1600">
                <a:ln w="3175">
                  <a:noFill/>
                </a:ln>
                <a:solidFill>
                  <a:schemeClr val="bg1"/>
                </a:solidFill>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t>Take your pages from functional to exceptional</a:t>
            </a:r>
          </a:p>
        </p:txBody>
      </p:sp>
      <p:pic>
        <p:nvPicPr>
          <p:cNvPr id="37" name="Create a Page">
            <a:hlinkClick r:id="" action="ppaction://media"/>
            <a:extLst>
              <a:ext uri="{FF2B5EF4-FFF2-40B4-BE49-F238E27FC236}">
                <a16:creationId xmlns:a16="http://schemas.microsoft.com/office/drawing/2014/main" id="{BDC4C4F8-296F-A9A2-DC47-7CE52E6C767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800956" y="2575179"/>
            <a:ext cx="6510528" cy="3662172"/>
          </a:xfrm>
          <a:prstGeom prst="roundRect">
            <a:avLst>
              <a:gd name="adj" fmla="val 1928"/>
            </a:avLst>
          </a:prstGeom>
          <a:solidFill>
            <a:srgbClr val="FAFAFA"/>
          </a:solidFill>
          <a:ln w="6350">
            <a:solidFill>
              <a:srgbClr val="D6D6D6"/>
            </a:solidFill>
          </a:ln>
          <a:effectLst>
            <a:outerShdw blurRad="101600" algn="ctr" rotWithShape="0">
              <a:schemeClr val="bg1">
                <a:lumMod val="50000"/>
                <a:alpha val="5000"/>
              </a:schemeClr>
            </a:outerShdw>
          </a:effectLst>
        </p:spPr>
      </p:pic>
      <p:sp>
        <p:nvSpPr>
          <p:cNvPr id="39" name="Freeform: Shape 38">
            <a:extLst>
              <a:ext uri="{FF2B5EF4-FFF2-40B4-BE49-F238E27FC236}">
                <a16:creationId xmlns:a16="http://schemas.microsoft.com/office/drawing/2014/main" id="{8B7406A7-DBC7-E9D8-9F35-826788814059}"/>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Tree>
    <p:extLst>
      <p:ext uri="{BB962C8B-B14F-4D97-AF65-F5344CB8AC3E}">
        <p14:creationId xmlns:p14="http://schemas.microsoft.com/office/powerpoint/2010/main" val="309773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50"/>
                                        <p:tgtEl>
                                          <p:spTgt spid="34"/>
                                        </p:tgtEl>
                                      </p:cBhvr>
                                    </p:animEffect>
                                  </p:childTnLst>
                                </p:cTn>
                              </p:par>
                              <p:par>
                                <p:cTn id="8" presetID="42" presetClass="path" presetSubtype="0" decel="100000" fill="hold" grpId="1" nodeType="withEffect">
                                  <p:stCondLst>
                                    <p:cond delay="0"/>
                                  </p:stCondLst>
                                  <p:childTnLst>
                                    <p:animMotion origin="layout" path="M 2.70833E-6 -0.03472 L 2.70833E-6 -4.07407E-6 " pathEditMode="relative" rAng="0" ptsTypes="AA">
                                      <p:cBhvr>
                                        <p:cTn id="9" dur="500" fill="hold"/>
                                        <p:tgtEl>
                                          <p:spTgt spid="34"/>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par>
                                <p:cTn id="13" presetID="42" presetClass="path" presetSubtype="0" decel="100000" fill="hold" grpId="1" nodeType="withEffect">
                                  <p:stCondLst>
                                    <p:cond delay="0"/>
                                  </p:stCondLst>
                                  <p:childTnLst>
                                    <p:animMotion origin="layout" path="M 2.70833E-6 -0.03472 L 2.70833E-6 -4.07407E-6 " pathEditMode="relative" rAng="0" ptsTypes="AA">
                                      <p:cBhvr>
                                        <p:cTn id="14" dur="500" fill="hold"/>
                                        <p:tgtEl>
                                          <p:spTgt spid="24"/>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par>
                                <p:cTn id="18" presetID="42" presetClass="path" presetSubtype="0" decel="100000" fill="hold" grpId="1" nodeType="withEffect">
                                  <p:stCondLst>
                                    <p:cond delay="0"/>
                                  </p:stCondLst>
                                  <p:childTnLst>
                                    <p:animMotion origin="layout" path="M 2.70833E-6 -0.03472 L 2.70833E-6 -4.07407E-6 " pathEditMode="relative" rAng="0" ptsTypes="AA">
                                      <p:cBhvr>
                                        <p:cTn id="19" dur="500" fill="hold"/>
                                        <p:tgtEl>
                                          <p:spTgt spid="26"/>
                                        </p:tgtEl>
                                        <p:attrNameLst>
                                          <p:attrName>ppt_x</p:attrName>
                                          <p:attrName>ppt_y</p:attrName>
                                        </p:attrNameLst>
                                      </p:cBhvr>
                                      <p:rCtr x="0" y="1736"/>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2.70833E-6 -0.03472 L 2.70833E-6 -4.07407E-6 " pathEditMode="relative" rAng="0" ptsTypes="AA">
                                      <p:cBhvr>
                                        <p:cTn id="24" dur="500" fill="hold"/>
                                        <p:tgtEl>
                                          <p:spTgt spid="23"/>
                                        </p:tgtEl>
                                        <p:attrNameLst>
                                          <p:attrName>ppt_x</p:attrName>
                                          <p:attrName>ppt_y</p:attrName>
                                        </p:attrNameLst>
                                      </p:cBhvr>
                                      <p:rCtr x="0" y="1736"/>
                                    </p:animMotion>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250"/>
                                        <p:tgtEl>
                                          <p:spTgt spid="28"/>
                                        </p:tgtEl>
                                      </p:cBhvr>
                                    </p:animEffect>
                                  </p:childTnLst>
                                </p:cTn>
                              </p:par>
                              <p:par>
                                <p:cTn id="28" presetID="42" presetClass="path" presetSubtype="0" decel="100000" fill="hold" nodeType="withEffect">
                                  <p:stCondLst>
                                    <p:cond delay="0"/>
                                  </p:stCondLst>
                                  <p:childTnLst>
                                    <p:animMotion origin="layout" path="M 2.70833E-6 -0.03472 L 2.70833E-6 -4.07407E-6 " pathEditMode="relative" rAng="0" ptsTypes="AA">
                                      <p:cBhvr>
                                        <p:cTn id="29" dur="500" fill="hold"/>
                                        <p:tgtEl>
                                          <p:spTgt spid="28"/>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250"/>
                                        <p:tgtEl>
                                          <p:spTgt spid="27"/>
                                        </p:tgtEl>
                                      </p:cBhvr>
                                    </p:animEffect>
                                  </p:childTnLst>
                                </p:cTn>
                              </p:par>
                              <p:par>
                                <p:cTn id="33" presetID="42" presetClass="path" presetSubtype="0" decel="100000" fill="hold" grpId="1" nodeType="withEffect">
                                  <p:stCondLst>
                                    <p:cond delay="0"/>
                                  </p:stCondLst>
                                  <p:childTnLst>
                                    <p:animMotion origin="layout" path="M 2.70833E-6 -0.03472 L 2.70833E-6 -4.07407E-6 " pathEditMode="relative" rAng="0" ptsTypes="AA">
                                      <p:cBhvr>
                                        <p:cTn id="34" dur="500" fill="hold"/>
                                        <p:tgtEl>
                                          <p:spTgt spid="27"/>
                                        </p:tgtEl>
                                        <p:attrNameLst>
                                          <p:attrName>ppt_x</p:attrName>
                                          <p:attrName>ppt_y</p:attrName>
                                        </p:attrNameLst>
                                      </p:cBhvr>
                                      <p:rCtr x="0" y="1736"/>
                                    </p:animMotion>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250"/>
                                        <p:tgtEl>
                                          <p:spTgt spid="31"/>
                                        </p:tgtEl>
                                      </p:cBhvr>
                                    </p:animEffect>
                                  </p:childTnLst>
                                </p:cTn>
                              </p:par>
                              <p:par>
                                <p:cTn id="38" presetID="42" presetClass="path" presetSubtype="0" decel="100000" fill="hold" nodeType="withEffect">
                                  <p:stCondLst>
                                    <p:cond delay="0"/>
                                  </p:stCondLst>
                                  <p:childTnLst>
                                    <p:animMotion origin="layout" path="M 2.70833E-6 -0.03472 L 2.70833E-6 -4.07407E-6 " pathEditMode="relative" rAng="0" ptsTypes="AA">
                                      <p:cBhvr>
                                        <p:cTn id="39" dur="500" fill="hold"/>
                                        <p:tgtEl>
                                          <p:spTgt spid="31"/>
                                        </p:tgtEl>
                                        <p:attrNameLst>
                                          <p:attrName>ppt_x</p:attrName>
                                          <p:attrName>ppt_y</p:attrName>
                                        </p:attrNameLst>
                                      </p:cBhvr>
                                      <p:rCtr x="0" y="1736"/>
                                    </p:animMotion>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250"/>
                                        <p:tgtEl>
                                          <p:spTgt spid="29"/>
                                        </p:tgtEl>
                                      </p:cBhvr>
                                    </p:animEffect>
                                  </p:childTnLst>
                                </p:cTn>
                              </p:par>
                              <p:par>
                                <p:cTn id="43" presetID="42" presetClass="path" presetSubtype="0" decel="100000" fill="hold" grpId="1" nodeType="withEffect">
                                  <p:stCondLst>
                                    <p:cond delay="0"/>
                                  </p:stCondLst>
                                  <p:childTnLst>
                                    <p:animMotion origin="layout" path="M 2.70833E-6 -0.03472 L 2.70833E-6 -4.07407E-6 " pathEditMode="relative" rAng="0" ptsTypes="AA">
                                      <p:cBhvr>
                                        <p:cTn id="44" dur="500" fill="hold"/>
                                        <p:tgtEl>
                                          <p:spTgt spid="29"/>
                                        </p:tgtEl>
                                        <p:attrNameLst>
                                          <p:attrName>ppt_x</p:attrName>
                                          <p:attrName>ppt_y</p:attrName>
                                        </p:attrNameLst>
                                      </p:cBhvr>
                                      <p:rCtr x="0" y="1736"/>
                                    </p:animMotion>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250"/>
                                        <p:tgtEl>
                                          <p:spTgt spid="32"/>
                                        </p:tgtEl>
                                      </p:cBhvr>
                                    </p:animEffect>
                                  </p:childTnLst>
                                </p:cTn>
                              </p:par>
                              <p:par>
                                <p:cTn id="48" presetID="42" presetClass="path" presetSubtype="0" decel="100000" fill="hold" nodeType="withEffect">
                                  <p:stCondLst>
                                    <p:cond delay="0"/>
                                  </p:stCondLst>
                                  <p:childTnLst>
                                    <p:animMotion origin="layout" path="M 2.70833E-6 -0.03472 L 2.70833E-6 -4.07407E-6 " pathEditMode="relative" rAng="0" ptsTypes="AA">
                                      <p:cBhvr>
                                        <p:cTn id="49" dur="500" fill="hold"/>
                                        <p:tgtEl>
                                          <p:spTgt spid="32"/>
                                        </p:tgtEl>
                                        <p:attrNameLst>
                                          <p:attrName>ppt_x</p:attrName>
                                          <p:attrName>ppt_y</p:attrName>
                                        </p:attrNameLst>
                                      </p:cBhvr>
                                      <p:rCtr x="0" y="1736"/>
                                    </p:animMotion>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250"/>
                                        <p:tgtEl>
                                          <p:spTgt spid="30"/>
                                        </p:tgtEl>
                                      </p:cBhvr>
                                    </p:animEffect>
                                  </p:childTnLst>
                                </p:cTn>
                              </p:par>
                              <p:par>
                                <p:cTn id="53" presetID="42" presetClass="path" presetSubtype="0" decel="100000" fill="hold" grpId="1" nodeType="withEffect">
                                  <p:stCondLst>
                                    <p:cond delay="0"/>
                                  </p:stCondLst>
                                  <p:childTnLst>
                                    <p:animMotion origin="layout" path="M 2.70833E-6 -0.03472 L 2.70833E-6 -4.07407E-6 " pathEditMode="relative" rAng="0" ptsTypes="AA">
                                      <p:cBhvr>
                                        <p:cTn id="54" dur="500" fill="hold"/>
                                        <p:tgtEl>
                                          <p:spTgt spid="30"/>
                                        </p:tgtEl>
                                        <p:attrNameLst>
                                          <p:attrName>ppt_x</p:attrName>
                                          <p:attrName>ppt_y</p:attrName>
                                        </p:attrNameLst>
                                      </p:cBhvr>
                                      <p:rCtr x="0" y="1736"/>
                                    </p:animMotion>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40425"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37"/>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37"/>
                                        </p:tgtEl>
                                      </p:cBhvr>
                                    </p:cmd>
                                  </p:childTnLst>
                                </p:cTn>
                              </p:par>
                            </p:childTnLst>
                          </p:cTn>
                        </p:par>
                      </p:childTnLst>
                    </p:cTn>
                  </p:par>
                </p:childTnLst>
              </p:cTn>
              <p:nextCondLst>
                <p:cond evt="onClick" delay="0">
                  <p:tgtEl>
                    <p:spTgt spid="37"/>
                  </p:tgtEl>
                </p:cond>
              </p:nextCondLst>
            </p:seq>
            <p:video>
              <p:cMediaNode vol="80000">
                <p:cTn id="64" fill="hold" display="0">
                  <p:stCondLst>
                    <p:cond delay="indefinite"/>
                  </p:stCondLst>
                </p:cTn>
                <p:tgtEl>
                  <p:spTgt spid="37"/>
                </p:tgtEl>
              </p:cMediaNode>
            </p:video>
          </p:childTnLst>
        </p:cTn>
      </p:par>
    </p:tnLst>
    <p:bldLst>
      <p:bldP spid="24" grpId="0" animBg="1"/>
      <p:bldP spid="24" grpId="1" animBg="1"/>
      <p:bldP spid="26" grpId="0" animBg="1"/>
      <p:bldP spid="26" grpId="1" animBg="1"/>
      <p:bldP spid="27" grpId="0" animBg="1"/>
      <p:bldP spid="27" grpId="1" animBg="1"/>
      <p:bldP spid="29" grpId="0" animBg="1"/>
      <p:bldP spid="29" grpId="1" animBg="1"/>
      <p:bldP spid="30" grpId="0" animBg="1"/>
      <p:bldP spid="30" grpId="1" animBg="1"/>
      <p:bldP spid="34" grpId="0" animBg="1"/>
      <p:bldP spid="3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7D101-2488-3514-BBC5-25ED0F9A590A}"/>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F7E16F74-55A0-12CD-EAC3-DC690A79ED0B}"/>
              </a:ext>
              <a:ext uri="{C183D7F6-B498-43B3-948B-1728B52AA6E4}">
                <adec:decorative xmlns:adec="http://schemas.microsoft.com/office/drawing/2017/decorative" val="1"/>
              </a:ext>
            </a:extLst>
          </p:cNvPr>
          <p:cNvPicPr>
            <a:picLocks/>
          </p:cNvPicPr>
          <p:nvPr/>
        </p:nvPicPr>
        <p:blipFill rotWithShape="1">
          <a:blip r:embed="rId5">
            <a:alphaModFix amt="9000"/>
            <a:extLst>
              <a:ext uri="{BEBA8EAE-BF5A-486C-A8C5-ECC9F3942E4B}">
                <a14:imgProps xmlns:a14="http://schemas.microsoft.com/office/drawing/2010/main">
                  <a14:imgLayer r:embed="rId6">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5" name="Title 2">
            <a:extLst>
              <a:ext uri="{FF2B5EF4-FFF2-40B4-BE49-F238E27FC236}">
                <a16:creationId xmlns:a16="http://schemas.microsoft.com/office/drawing/2014/main" id="{6AD21DFC-B284-707F-76B8-953DC03F0AA6}"/>
              </a:ext>
            </a:extLst>
          </p:cNvPr>
          <p:cNvSpPr>
            <a:spLocks noGrp="1"/>
          </p:cNvSpPr>
          <p:nvPr>
            <p:ph type="title"/>
          </p:nvPr>
        </p:nvSpPr>
        <p:spPr>
          <a:xfrm>
            <a:off x="588963" y="457200"/>
            <a:ext cx="11017250" cy="461665"/>
          </a:xfrm>
        </p:spPr>
        <p:txBody>
          <a:bodyPr>
            <a:normAutofit fontScale="90000"/>
          </a:bodyPr>
          <a:lstStyle/>
          <a:p>
            <a:r>
              <a:rPr lang="en-US" sz="3000"/>
              <a:t>Content consumption skills: Ask a question, etc.</a:t>
            </a:r>
          </a:p>
        </p:txBody>
      </p:sp>
      <p:sp>
        <p:nvSpPr>
          <p:cNvPr id="6" name="Rectangle 5">
            <a:extLst>
              <a:ext uri="{FF2B5EF4-FFF2-40B4-BE49-F238E27FC236}">
                <a16:creationId xmlns:a16="http://schemas.microsoft.com/office/drawing/2014/main" id="{8B4D5788-FEF3-0512-B02A-FFAABF68BDAC}"/>
              </a:ext>
              <a:ext uri="{C183D7F6-B498-43B3-948B-1728B52AA6E4}">
                <adec:decorative xmlns:adec="http://schemas.microsoft.com/office/drawing/2017/decorative" val="1"/>
              </a:ext>
            </a:extLst>
          </p:cNvPr>
          <p:cNvSpPr>
            <a:spLocks/>
          </p:cNvSpPr>
          <p:nvPr/>
        </p:nvSpPr>
        <p:spPr bwMode="auto">
          <a:xfrm>
            <a:off x="0" y="1425069"/>
            <a:ext cx="4508765" cy="496845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7" name="Picture 6">
            <a:extLst>
              <a:ext uri="{FF2B5EF4-FFF2-40B4-BE49-F238E27FC236}">
                <a16:creationId xmlns:a16="http://schemas.microsoft.com/office/drawing/2014/main" id="{1F3D1A85-7C58-A74E-6B0B-3608B9C8A0D8}"/>
              </a:ext>
              <a:ext uri="{C183D7F6-B498-43B3-948B-1728B52AA6E4}">
                <adec:decorative xmlns:adec="http://schemas.microsoft.com/office/drawing/2017/decorative" val="1"/>
              </a:ext>
            </a:extLst>
          </p:cNvPr>
          <p:cNvPicPr>
            <a:picLocks noChangeAspect="1"/>
          </p:cNvPicPr>
          <p:nvPr/>
        </p:nvPicPr>
        <p:blipFill rotWithShape="1">
          <a:blip r:embed="rId7">
            <a:alphaModFix amt="24000"/>
          </a:blip>
          <a:srcRect l="7587" t="2670" r="-7587" b="38590"/>
          <a:stretch>
            <a:fillRect/>
          </a:stretch>
        </p:blipFill>
        <p:spPr>
          <a:xfrm>
            <a:off x="3838001" y="5173820"/>
            <a:ext cx="2076450" cy="1219702"/>
          </a:xfrm>
          <a:prstGeom prst="rect">
            <a:avLst/>
          </a:prstGeom>
        </p:spPr>
      </p:pic>
      <p:sp>
        <p:nvSpPr>
          <p:cNvPr id="13" name="Rectangle: Rounded Corners 12">
            <a:extLst>
              <a:ext uri="{FF2B5EF4-FFF2-40B4-BE49-F238E27FC236}">
                <a16:creationId xmlns:a16="http://schemas.microsoft.com/office/drawing/2014/main" id="{CAE0BC54-DE32-3A56-3212-22EAE9242E88}"/>
              </a:ext>
              <a:ext uri="{C183D7F6-B498-43B3-948B-1728B52AA6E4}">
                <adec:decorative xmlns:adec="http://schemas.microsoft.com/office/drawing/2017/decorative" val="1"/>
              </a:ext>
            </a:extLst>
          </p:cNvPr>
          <p:cNvSpPr>
            <a:spLocks/>
          </p:cNvSpPr>
          <p:nvPr/>
        </p:nvSpPr>
        <p:spPr bwMode="auto">
          <a:xfrm>
            <a:off x="4508765" y="1288976"/>
            <a:ext cx="7094909" cy="5241706"/>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cxnSp>
        <p:nvCxnSpPr>
          <p:cNvPr id="14" name="Straight Connector 13">
            <a:extLst>
              <a:ext uri="{FF2B5EF4-FFF2-40B4-BE49-F238E27FC236}">
                <a16:creationId xmlns:a16="http://schemas.microsoft.com/office/drawing/2014/main" id="{B56EC048-022D-63B9-F11E-AABA22784520}"/>
              </a:ext>
            </a:extLst>
          </p:cNvPr>
          <p:cNvCxnSpPr>
            <a:cxnSpLocks/>
          </p:cNvCxnSpPr>
          <p:nvPr/>
        </p:nvCxnSpPr>
        <p:spPr>
          <a:xfrm>
            <a:off x="588963" y="2418816"/>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
            <a:extLst>
              <a:ext uri="{FF2B5EF4-FFF2-40B4-BE49-F238E27FC236}">
                <a16:creationId xmlns:a16="http://schemas.microsoft.com/office/drawing/2014/main" id="{873D9FAD-D6BA-FB89-DE02-E13EF7ED39FC}"/>
              </a:ext>
            </a:extLst>
          </p:cNvPr>
          <p:cNvSpPr>
            <a:spLocks/>
          </p:cNvSpPr>
          <p:nvPr/>
        </p:nvSpPr>
        <p:spPr>
          <a:xfrm>
            <a:off x="588963" y="1598749"/>
            <a:ext cx="36528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Ask context-aware questions</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—get answers based on page content, metadata, and </a:t>
            </a:r>
            <a:br>
              <a:rPr kumimoji="0" lang="en-US" sz="1400" b="0" i="0" u="none" strike="noStrike" kern="1200" cap="none" spc="0" normalizeH="0" baseline="0" noProof="0">
                <a:ln w="3175">
                  <a:noFill/>
                </a:ln>
                <a:solidFill>
                  <a:srgbClr val="091F2C"/>
                </a:solidFill>
                <a:effectLst/>
                <a:uLnTx/>
                <a:uFillTx/>
                <a:latin typeface="Segoe Sans Display"/>
                <a:ea typeface="+mn-ea"/>
                <a:cs typeface="+mn-cs"/>
              </a:rPr>
            </a:b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related files. </a:t>
            </a:r>
          </a:p>
        </p:txBody>
      </p:sp>
      <p:sp>
        <p:nvSpPr>
          <p:cNvPr id="18" name="Text ">
            <a:extLst>
              <a:ext uri="{FF2B5EF4-FFF2-40B4-BE49-F238E27FC236}">
                <a16:creationId xmlns:a16="http://schemas.microsoft.com/office/drawing/2014/main" id="{21A1964D-5305-8E20-4369-EC1335741756}"/>
              </a:ext>
            </a:extLst>
          </p:cNvPr>
          <p:cNvSpPr>
            <a:spLocks/>
          </p:cNvSpPr>
          <p:nvPr/>
        </p:nvSpPr>
        <p:spPr>
          <a:xfrm>
            <a:off x="588963" y="2592552"/>
            <a:ext cx="3652837" cy="430887"/>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Summarize documents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with AI to quickly extract key points and insights. </a:t>
            </a:r>
          </a:p>
        </p:txBody>
      </p:sp>
      <p:sp>
        <p:nvSpPr>
          <p:cNvPr id="20" name="Text ">
            <a:extLst>
              <a:ext uri="{FF2B5EF4-FFF2-40B4-BE49-F238E27FC236}">
                <a16:creationId xmlns:a16="http://schemas.microsoft.com/office/drawing/2014/main" id="{79A4B3A9-B887-6BE3-9EC5-AC7E7CCBE9B6}"/>
              </a:ext>
            </a:extLst>
          </p:cNvPr>
          <p:cNvSpPr>
            <a:spLocks/>
          </p:cNvSpPr>
          <p:nvPr/>
        </p:nvSpPr>
        <p:spPr>
          <a:xfrm>
            <a:off x="588963" y="3370911"/>
            <a:ext cx="3652837" cy="430887"/>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Compare files side-by-side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to highlight differences in content, structure, or metadata.</a:t>
            </a:r>
          </a:p>
        </p:txBody>
      </p:sp>
      <p:cxnSp>
        <p:nvCxnSpPr>
          <p:cNvPr id="22" name="Straight Connector 21">
            <a:extLst>
              <a:ext uri="{FF2B5EF4-FFF2-40B4-BE49-F238E27FC236}">
                <a16:creationId xmlns:a16="http://schemas.microsoft.com/office/drawing/2014/main" id="{F7214B7B-2B09-61FB-7D9D-E502FA64BD7C}"/>
              </a:ext>
            </a:extLst>
          </p:cNvPr>
          <p:cNvCxnSpPr>
            <a:cxnSpLocks/>
          </p:cNvCxnSpPr>
          <p:nvPr/>
        </p:nvCxnSpPr>
        <p:spPr>
          <a:xfrm>
            <a:off x="588963" y="3197175"/>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
            <a:extLst>
              <a:ext uri="{FF2B5EF4-FFF2-40B4-BE49-F238E27FC236}">
                <a16:creationId xmlns:a16="http://schemas.microsoft.com/office/drawing/2014/main" id="{470AFAB1-176A-424D-DA20-79091567A1B2}"/>
              </a:ext>
            </a:extLst>
          </p:cNvPr>
          <p:cNvSpPr>
            <a:spLocks/>
          </p:cNvSpPr>
          <p:nvPr/>
        </p:nvSpPr>
        <p:spPr>
          <a:xfrm>
            <a:off x="588963" y="4149270"/>
            <a:ext cx="3652837" cy="430887"/>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w="3175">
                  <a:noFill/>
                </a:ln>
                <a:gradFill>
                  <a:gsLst>
                    <a:gs pos="0">
                      <a:srgbClr val="0078D4"/>
                    </a:gs>
                    <a:gs pos="50000">
                      <a:srgbClr val="C03BC4"/>
                    </a:gs>
                  </a:gsLst>
                  <a:lin ang="0" scaled="1"/>
                </a:gradFill>
                <a:effectLst/>
                <a:uLnTx/>
                <a:uFillTx/>
                <a:latin typeface="Segoe Sans Display Semibold"/>
                <a:ea typeface="+mn-ea"/>
                <a:cs typeface="+mn-cs"/>
              </a:rPr>
              <a:t>Generate audio overviews </a:t>
            </a:r>
            <a:r>
              <a:rPr kumimoji="0" lang="en-US" sz="1400" b="0" i="0" u="none" strike="noStrike" kern="1200" cap="none" spc="0" normalizeH="0" baseline="0" noProof="0">
                <a:ln w="3175">
                  <a:noFill/>
                </a:ln>
                <a:solidFill>
                  <a:srgbClr val="091F2C"/>
                </a:solidFill>
                <a:effectLst/>
                <a:uLnTx/>
                <a:uFillTx/>
                <a:latin typeface="Segoe Sans Display"/>
                <a:ea typeface="+mn-ea"/>
                <a:cs typeface="+mn-cs"/>
              </a:rPr>
              <a:t>of page content for quick listening or accessibility.</a:t>
            </a:r>
          </a:p>
        </p:txBody>
      </p:sp>
      <p:cxnSp>
        <p:nvCxnSpPr>
          <p:cNvPr id="25" name="Straight Connector 24">
            <a:extLst>
              <a:ext uri="{FF2B5EF4-FFF2-40B4-BE49-F238E27FC236}">
                <a16:creationId xmlns:a16="http://schemas.microsoft.com/office/drawing/2014/main" id="{DB25AB17-1834-E38B-D45D-470E7F218E74}"/>
              </a:ext>
            </a:extLst>
          </p:cNvPr>
          <p:cNvCxnSpPr>
            <a:cxnSpLocks/>
          </p:cNvCxnSpPr>
          <p:nvPr/>
        </p:nvCxnSpPr>
        <p:spPr>
          <a:xfrm>
            <a:off x="588963" y="3975534"/>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0B4D7876-0319-8025-003D-935AEEB17F83}"/>
              </a:ext>
            </a:extLst>
          </p:cNvPr>
          <p:cNvSpPr/>
          <p:nvPr/>
        </p:nvSpPr>
        <p:spPr bwMode="auto">
          <a:xfrm>
            <a:off x="4645925" y="1426136"/>
            <a:ext cx="6820589" cy="4967387"/>
          </a:xfrm>
          <a:custGeom>
            <a:avLst/>
            <a:gdLst>
              <a:gd name="connsiteX0" fmla="*/ 95076 w 6820589"/>
              <a:gd name="connsiteY0" fmla="*/ 0 h 4967387"/>
              <a:gd name="connsiteX1" fmla="*/ 6725513 w 6820589"/>
              <a:gd name="connsiteY1" fmla="*/ 0 h 4967387"/>
              <a:gd name="connsiteX2" fmla="*/ 6820589 w 6820589"/>
              <a:gd name="connsiteY2" fmla="*/ 95076 h 4967387"/>
              <a:gd name="connsiteX3" fmla="*/ 6820589 w 6820589"/>
              <a:gd name="connsiteY3" fmla="*/ 4872311 h 4967387"/>
              <a:gd name="connsiteX4" fmla="*/ 6725513 w 6820589"/>
              <a:gd name="connsiteY4" fmla="*/ 4967387 h 4967387"/>
              <a:gd name="connsiteX5" fmla="*/ 95076 w 6820589"/>
              <a:gd name="connsiteY5" fmla="*/ 4967387 h 4967387"/>
              <a:gd name="connsiteX6" fmla="*/ 0 w 6820589"/>
              <a:gd name="connsiteY6" fmla="*/ 4872311 h 4967387"/>
              <a:gd name="connsiteX7" fmla="*/ 0 w 6820589"/>
              <a:gd name="connsiteY7" fmla="*/ 95076 h 4967387"/>
              <a:gd name="connsiteX8" fmla="*/ 95076 w 6820589"/>
              <a:gd name="connsiteY8" fmla="*/ 0 h 496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0589" h="4967387">
                <a:moveTo>
                  <a:pt x="95076" y="0"/>
                </a:moveTo>
                <a:lnTo>
                  <a:pt x="6725513" y="0"/>
                </a:lnTo>
                <a:cubicBezTo>
                  <a:pt x="6778022" y="0"/>
                  <a:pt x="6820589" y="42567"/>
                  <a:pt x="6820589" y="95076"/>
                </a:cubicBezTo>
                <a:lnTo>
                  <a:pt x="6820589" y="4872311"/>
                </a:lnTo>
                <a:cubicBezTo>
                  <a:pt x="6820589" y="4924820"/>
                  <a:pt x="6778022" y="4967387"/>
                  <a:pt x="6725513" y="4967387"/>
                </a:cubicBezTo>
                <a:lnTo>
                  <a:pt x="95076" y="4967387"/>
                </a:lnTo>
                <a:cubicBezTo>
                  <a:pt x="42567" y="4967387"/>
                  <a:pt x="0" y="4924820"/>
                  <a:pt x="0" y="4872311"/>
                </a:cubicBezTo>
                <a:lnTo>
                  <a:pt x="0" y="95076"/>
                </a:lnTo>
                <a:cubicBezTo>
                  <a:pt x="0" y="42567"/>
                  <a:pt x="42567" y="0"/>
                  <a:pt x="95076" y="0"/>
                </a:cubicBezTo>
                <a:close/>
              </a:path>
            </a:pathLst>
          </a:cu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28" name="Title 100">
            <a:extLst>
              <a:ext uri="{FF2B5EF4-FFF2-40B4-BE49-F238E27FC236}">
                <a16:creationId xmlns:a16="http://schemas.microsoft.com/office/drawing/2014/main" id="{6B3D16C6-1A92-7B3F-9100-3CC9D085A875}"/>
              </a:ext>
            </a:extLst>
          </p:cNvPr>
          <p:cNvSpPr txBox="1">
            <a:spLocks/>
          </p:cNvSpPr>
          <p:nvPr/>
        </p:nvSpPr>
        <p:spPr bwMode="auto">
          <a:xfrm>
            <a:off x="4800600" y="1580811"/>
            <a:ext cx="6511240" cy="827109"/>
          </a:xfrm>
          <a:prstGeom prst="roundRect">
            <a:avLst>
              <a:gd name="adj" fmla="val 9009"/>
            </a:avLst>
          </a:prstGeom>
          <a:solidFill>
            <a:schemeClr val="bg1">
              <a:lumMod val="95000"/>
              <a:alpha val="50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457200" fontAlgn="base">
              <a:spcBef>
                <a:spcPct val="0"/>
              </a:spcBef>
              <a:spcAft>
                <a:spcPts val="600"/>
              </a:spcAft>
              <a:defRPr sz="1600">
                <a:ln w="3175">
                  <a:noFill/>
                </a:ln>
                <a:solidFill>
                  <a:schemeClr val="bg1"/>
                </a:solidFill>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t>Get a grounded, precise answer on your </a:t>
            </a:r>
            <a:b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br>
            <a:r>
              <a:rPr kumimoji="0" lang="en-US" sz="1800" b="0" i="0" u="none" strike="noStrike" kern="1200" cap="none" spc="0" normalizeH="0" baseline="0" noProof="0">
                <a:ln w="3175">
                  <a:noFill/>
                </a:ln>
                <a:solidFill>
                  <a:srgbClr val="0078D4"/>
                </a:solidFill>
                <a:effectLst/>
                <a:uLnTx/>
                <a:uFillTx/>
                <a:latin typeface="Segoe Sans Display Semibold"/>
                <a:ea typeface="+mj-ea"/>
                <a:cs typeface="Segoe UI" pitchFamily="34" charset="0"/>
              </a:rPr>
              <a:t>content – or a quick summary or comparison</a:t>
            </a:r>
          </a:p>
        </p:txBody>
      </p:sp>
      <p:sp>
        <p:nvSpPr>
          <p:cNvPr id="37" name="Freeform: Shape 36">
            <a:extLst>
              <a:ext uri="{FF2B5EF4-FFF2-40B4-BE49-F238E27FC236}">
                <a16:creationId xmlns:a16="http://schemas.microsoft.com/office/drawing/2014/main" id="{C5D687CA-2318-FD70-4F0A-15B09A1A04BE}"/>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pic>
        <p:nvPicPr>
          <p:cNvPr id="3" name="Ask a question_Clip Speed 0.5x">
            <a:hlinkClick r:id="" action="ppaction://media"/>
            <a:extLst>
              <a:ext uri="{FF2B5EF4-FFF2-40B4-BE49-F238E27FC236}">
                <a16:creationId xmlns:a16="http://schemas.microsoft.com/office/drawing/2014/main" id="{B7B31266-14D4-9FAE-860C-37EBB5BA395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932362" y="2637807"/>
            <a:ext cx="6268140" cy="3525829"/>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82950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150"/>
                                  </p:stCondLst>
                                  <p:childTnLst>
                                    <p:animMotion origin="layout" path="M 2.70833E-6 -0.03472 L 2.70833E-6 -4.07407E-6 " pathEditMode="relative" rAng="0" ptsTypes="AA">
                                      <p:cBhvr>
                                        <p:cTn id="9" dur="500" fill="hold"/>
                                        <p:tgtEl>
                                          <p:spTgt spid="28"/>
                                        </p:tgtEl>
                                        <p:attrNameLst>
                                          <p:attrName>ppt_x</p:attrName>
                                          <p:attrName>ppt_y</p:attrName>
                                        </p:attrNameLst>
                                      </p:cBhvr>
                                      <p:rCtr x="0" y="1736"/>
                                    </p:animMotion>
                                  </p:childTnLst>
                                </p:cTn>
                              </p:par>
                              <p:par>
                                <p:cTn id="10" presetID="10" presetClass="entr" presetSubtype="0" fill="hold" grpId="0"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150"/>
                                  </p:stCondLst>
                                  <p:childTnLst>
                                    <p:animMotion origin="layout" path="M 2.70833E-6 -0.03472 L 2.70833E-6 -4.07407E-6 " pathEditMode="relative" rAng="0" ptsTypes="AA">
                                      <p:cBhvr>
                                        <p:cTn id="14" dur="500" fill="hold"/>
                                        <p:tgtEl>
                                          <p:spTgt spid="16"/>
                                        </p:tgtEl>
                                        <p:attrNameLst>
                                          <p:attrName>ppt_x</p:attrName>
                                          <p:attrName>ppt_y</p:attrName>
                                        </p:attrNameLst>
                                      </p:cBhvr>
                                      <p:rCtr x="0" y="1736"/>
                                    </p:animMotion>
                                  </p:childTnLst>
                                </p:cTn>
                              </p:par>
                              <p:par>
                                <p:cTn id="15" presetID="10" presetClass="entr" presetSubtype="0" fill="hold" nodeType="withEffect">
                                  <p:stCondLst>
                                    <p:cond delay="15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par>
                                <p:cTn id="18" presetID="42" presetClass="path" presetSubtype="0" decel="100000" fill="hold" nodeType="withEffect">
                                  <p:stCondLst>
                                    <p:cond delay="150"/>
                                  </p:stCondLst>
                                  <p:childTnLst>
                                    <p:animMotion origin="layout" path="M 2.70833E-6 -0.03472 L 2.70833E-6 -4.07407E-6 " pathEditMode="relative" rAng="0" ptsTypes="AA">
                                      <p:cBhvr>
                                        <p:cTn id="19" dur="500" fill="hold"/>
                                        <p:tgtEl>
                                          <p:spTgt spid="14"/>
                                        </p:tgtEl>
                                        <p:attrNameLst>
                                          <p:attrName>ppt_x</p:attrName>
                                          <p:attrName>ppt_y</p:attrName>
                                        </p:attrNameLst>
                                      </p:cBhvr>
                                      <p:rCtr x="0" y="1736"/>
                                    </p:animMotion>
                                  </p:childTnLst>
                                </p:cTn>
                              </p:par>
                              <p:par>
                                <p:cTn id="20" presetID="10" presetClass="entr" presetSubtype="0" fill="hold" grpId="0" nodeType="withEffect">
                                  <p:stCondLst>
                                    <p:cond delay="1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childTnLst>
                                </p:cTn>
                              </p:par>
                              <p:par>
                                <p:cTn id="23" presetID="42" presetClass="path" presetSubtype="0" decel="100000" fill="hold" grpId="1" nodeType="withEffect">
                                  <p:stCondLst>
                                    <p:cond delay="150"/>
                                  </p:stCondLst>
                                  <p:childTnLst>
                                    <p:animMotion origin="layout" path="M 2.70833E-6 -0.03472 L 2.70833E-6 -4.07407E-6 " pathEditMode="relative" rAng="0" ptsTypes="AA">
                                      <p:cBhvr>
                                        <p:cTn id="24" dur="500" fill="hold"/>
                                        <p:tgtEl>
                                          <p:spTgt spid="18"/>
                                        </p:tgtEl>
                                        <p:attrNameLst>
                                          <p:attrName>ppt_x</p:attrName>
                                          <p:attrName>ppt_y</p:attrName>
                                        </p:attrNameLst>
                                      </p:cBhvr>
                                      <p:rCtr x="0" y="173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par>
                                <p:cTn id="28" presetID="42" presetClass="path" presetSubtype="0" decel="100000" fill="hold" nodeType="withEffect">
                                  <p:stCondLst>
                                    <p:cond delay="150"/>
                                  </p:stCondLst>
                                  <p:childTnLst>
                                    <p:animMotion origin="layout" path="M 2.70833E-6 -0.03472 L 2.70833E-6 -4.07407E-6 " pathEditMode="relative" rAng="0" ptsTypes="AA">
                                      <p:cBhvr>
                                        <p:cTn id="29" dur="500" fill="hold"/>
                                        <p:tgtEl>
                                          <p:spTgt spid="22"/>
                                        </p:tgtEl>
                                        <p:attrNameLst>
                                          <p:attrName>ppt_x</p:attrName>
                                          <p:attrName>ppt_y</p:attrName>
                                        </p:attrNameLst>
                                      </p:cBhvr>
                                      <p:rCtr x="0" y="1736"/>
                                    </p:animMotion>
                                  </p:childTnLst>
                                </p:cTn>
                              </p:par>
                              <p:par>
                                <p:cTn id="30" presetID="10" presetClass="entr" presetSubtype="0" fill="hold" grpId="0" nodeType="withEffect">
                                  <p:stCondLst>
                                    <p:cond delay="1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grpId="1" nodeType="withEffect">
                                  <p:stCondLst>
                                    <p:cond delay="150"/>
                                  </p:stCondLst>
                                  <p:childTnLst>
                                    <p:animMotion origin="layout" path="M 2.70833E-6 -0.03472 L 2.70833E-6 -4.07407E-6 " pathEditMode="relative" rAng="0" ptsTypes="AA">
                                      <p:cBhvr>
                                        <p:cTn id="34" dur="500" fill="hold"/>
                                        <p:tgtEl>
                                          <p:spTgt spid="20"/>
                                        </p:tgtEl>
                                        <p:attrNameLst>
                                          <p:attrName>ppt_x</p:attrName>
                                          <p:attrName>ppt_y</p:attrName>
                                        </p:attrNameLst>
                                      </p:cBhvr>
                                      <p:rCtr x="0" y="1736"/>
                                    </p:animMotion>
                                  </p:childTnLst>
                                </p:cTn>
                              </p:par>
                              <p:par>
                                <p:cTn id="35" presetID="10" presetClass="entr" presetSubtype="0" fill="hold" nodeType="withEffect">
                                  <p:stCondLst>
                                    <p:cond delay="15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50"/>
                                        <p:tgtEl>
                                          <p:spTgt spid="25"/>
                                        </p:tgtEl>
                                      </p:cBhvr>
                                    </p:animEffect>
                                  </p:childTnLst>
                                </p:cTn>
                              </p:par>
                              <p:par>
                                <p:cTn id="38" presetID="42" presetClass="path" presetSubtype="0" decel="100000" fill="hold" nodeType="withEffect">
                                  <p:stCondLst>
                                    <p:cond delay="150"/>
                                  </p:stCondLst>
                                  <p:childTnLst>
                                    <p:animMotion origin="layout" path="M 2.70833E-6 -0.03472 L 2.70833E-6 -4.07407E-6 " pathEditMode="relative" rAng="0" ptsTypes="AA">
                                      <p:cBhvr>
                                        <p:cTn id="39" dur="500" fill="hold"/>
                                        <p:tgtEl>
                                          <p:spTgt spid="25"/>
                                        </p:tgtEl>
                                        <p:attrNameLst>
                                          <p:attrName>ppt_x</p:attrName>
                                          <p:attrName>ppt_y</p:attrName>
                                        </p:attrNameLst>
                                      </p:cBhvr>
                                      <p:rCtr x="0" y="1736"/>
                                    </p:animMotion>
                                  </p:childTnLst>
                                </p:cTn>
                              </p:par>
                              <p:par>
                                <p:cTn id="40" presetID="10" presetClass="entr" presetSubtype="0" fill="hold" grpId="0" nodeType="withEffect">
                                  <p:stCondLst>
                                    <p:cond delay="1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150"/>
                                  </p:stCondLst>
                                  <p:childTnLst>
                                    <p:animMotion origin="layout" path="M 2.70833E-6 -0.03472 L 2.70833E-6 -4.07407E-6 " pathEditMode="relative" rAng="0" ptsTypes="AA">
                                      <p:cBhvr>
                                        <p:cTn id="44" dur="500" fill="hold"/>
                                        <p:tgtEl>
                                          <p:spTgt spid="23"/>
                                        </p:tgtEl>
                                        <p:attrNameLst>
                                          <p:attrName>ppt_x</p:attrName>
                                          <p:attrName>ppt_y</p:attrName>
                                        </p:attrNameLst>
                                      </p:cBhvr>
                                      <p:rCtr x="0" y="1736"/>
                                    </p:animMotion>
                                  </p:childTnLst>
                                </p:cTn>
                              </p:par>
                            </p:childTnLst>
                          </p:cTn>
                        </p:par>
                      </p:childTnLst>
                    </p:cTn>
                  </p:par>
                  <p:par>
                    <p:cTn id="45" fill="hold">
                      <p:stCondLst>
                        <p:cond delay="indefinite"/>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207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49" restart="whenNotActive" fill="hold" evtFilter="cancelBubble" nodeType="interactiveSeq">
                <p:stCondLst>
                  <p:cond evt="onClick" delay="0">
                    <p:tgtEl>
                      <p:spTgt spid="3"/>
                    </p:tgtEl>
                  </p:cond>
                </p:stCondLst>
                <p:endSync evt="end" delay="0">
                  <p:rtn val="all"/>
                </p:endSync>
                <p:childTnLst>
                  <p:par>
                    <p:cTn id="50" fill="hold">
                      <p:stCondLst>
                        <p:cond delay="0"/>
                      </p:stCondLst>
                      <p:childTnLst>
                        <p:par>
                          <p:cTn id="51" fill="hold">
                            <p:stCondLst>
                              <p:cond delay="0"/>
                            </p:stCondLst>
                            <p:childTnLst>
                              <p:par>
                                <p:cTn id="52" presetID="2" presetClass="mediacall" presetSubtype="0" fill="hold" nodeType="clickEffect">
                                  <p:stCondLst>
                                    <p:cond delay="0"/>
                                  </p:stCondLst>
                                  <p:childTnLst>
                                    <p:cmd type="call" cmd="togglePause">
                                      <p:cBhvr>
                                        <p:cTn id="53" dur="1" fill="hold"/>
                                        <p:tgtEl>
                                          <p:spTgt spid="3"/>
                                        </p:tgtEl>
                                      </p:cBhvr>
                                    </p:cmd>
                                  </p:childTnLst>
                                </p:cTn>
                              </p:par>
                            </p:childTnLst>
                          </p:cTn>
                        </p:par>
                      </p:childTnLst>
                    </p:cTn>
                  </p:par>
                </p:childTnLst>
              </p:cTn>
              <p:nextCondLst>
                <p:cond evt="onClick" delay="0">
                  <p:tgtEl>
                    <p:spTgt spid="3"/>
                  </p:tgtEl>
                </p:cond>
              </p:nextCondLst>
            </p:seq>
            <p:video>
              <p:cMediaNode vol="80000">
                <p:cTn id="54" fill="hold" display="0">
                  <p:stCondLst>
                    <p:cond delay="indefinite"/>
                  </p:stCondLst>
                </p:cTn>
                <p:tgtEl>
                  <p:spTgt spid="3"/>
                </p:tgtEl>
              </p:cMediaNode>
            </p:video>
          </p:childTnLst>
        </p:cTn>
      </p:par>
    </p:tnLst>
    <p:bldLst>
      <p:bldP spid="16" grpId="0" animBg="1"/>
      <p:bldP spid="16" grpId="1" animBg="1"/>
      <p:bldP spid="18" grpId="0" animBg="1"/>
      <p:bldP spid="18" grpId="1" animBg="1"/>
      <p:bldP spid="20" grpId="0" animBg="1"/>
      <p:bldP spid="20" grpId="1" animBg="1"/>
      <p:bldP spid="23" grpId="0" animBg="1"/>
      <p:bldP spid="23" grpId="1" animBg="1"/>
      <p:bldP spid="28" grpId="0" animBg="1"/>
      <p:bldP spid="2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AC2B2-C594-B1A3-80CC-50659DD87AD7}"/>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518898D8-B6D2-233C-ABC6-485C3CD648E6}"/>
              </a:ext>
              <a:ext uri="{C183D7F6-B498-43B3-948B-1728B52AA6E4}">
                <adec:decorative xmlns:adec="http://schemas.microsoft.com/office/drawing/2017/decorative" val="1"/>
              </a:ext>
            </a:extLst>
          </p:cNvPr>
          <p:cNvPicPr>
            <a:picLocks/>
          </p:cNvPicPr>
          <p:nvPr/>
        </p:nvPicPr>
        <p:blipFill rotWithShape="1">
          <a:blip r:embed="rId3">
            <a:alphaModFix amt="9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8" name="Title 2">
            <a:extLst>
              <a:ext uri="{FF2B5EF4-FFF2-40B4-BE49-F238E27FC236}">
                <a16:creationId xmlns:a16="http://schemas.microsoft.com/office/drawing/2014/main" id="{E45FE911-CE57-AEE9-949D-F9823C4075C2}"/>
              </a:ext>
            </a:extLst>
          </p:cNvPr>
          <p:cNvSpPr>
            <a:spLocks noGrp="1"/>
          </p:cNvSpPr>
          <p:nvPr>
            <p:ph type="title"/>
          </p:nvPr>
        </p:nvSpPr>
        <p:spPr>
          <a:xfrm>
            <a:off x="588963" y="457200"/>
            <a:ext cx="11017250" cy="461665"/>
          </a:xfrm>
        </p:spPr>
        <p:txBody>
          <a:bodyPr>
            <a:normAutofit fontScale="90000"/>
          </a:bodyPr>
          <a:lstStyle/>
          <a:p>
            <a:r>
              <a:rPr lang="en-US" sz="3000"/>
              <a:t>Agent discovery skills: Agents on this site</a:t>
            </a:r>
          </a:p>
        </p:txBody>
      </p:sp>
      <p:sp>
        <p:nvSpPr>
          <p:cNvPr id="9" name="Rectangle 8">
            <a:extLst>
              <a:ext uri="{FF2B5EF4-FFF2-40B4-BE49-F238E27FC236}">
                <a16:creationId xmlns:a16="http://schemas.microsoft.com/office/drawing/2014/main" id="{726EA01E-8228-6F4F-7BC4-C4D4FD18F285}"/>
              </a:ext>
              <a:ext uri="{C183D7F6-B498-43B3-948B-1728B52AA6E4}">
                <adec:decorative xmlns:adec="http://schemas.microsoft.com/office/drawing/2017/decorative" val="1"/>
              </a:ext>
            </a:extLst>
          </p:cNvPr>
          <p:cNvSpPr>
            <a:spLocks/>
          </p:cNvSpPr>
          <p:nvPr/>
        </p:nvSpPr>
        <p:spPr bwMode="auto">
          <a:xfrm>
            <a:off x="0" y="1425069"/>
            <a:ext cx="4508765" cy="496845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0" name="Picture 9">
            <a:extLst>
              <a:ext uri="{FF2B5EF4-FFF2-40B4-BE49-F238E27FC236}">
                <a16:creationId xmlns:a16="http://schemas.microsoft.com/office/drawing/2014/main" id="{46DE5F99-A3AD-19E7-7A29-B3DDEFD1AC35}"/>
              </a:ext>
              <a:ext uri="{C183D7F6-B498-43B3-948B-1728B52AA6E4}">
                <adec:decorative xmlns:adec="http://schemas.microsoft.com/office/drawing/2017/decorative" val="1"/>
              </a:ext>
            </a:extLst>
          </p:cNvPr>
          <p:cNvPicPr>
            <a:picLocks noChangeAspect="1"/>
          </p:cNvPicPr>
          <p:nvPr/>
        </p:nvPicPr>
        <p:blipFill rotWithShape="1">
          <a:blip r:embed="rId5">
            <a:alphaModFix amt="24000"/>
          </a:blip>
          <a:srcRect l="7587" t="2670" r="-7587" b="38590"/>
          <a:stretch>
            <a:fillRect/>
          </a:stretch>
        </p:blipFill>
        <p:spPr>
          <a:xfrm>
            <a:off x="3838001" y="5173820"/>
            <a:ext cx="2076450" cy="1219702"/>
          </a:xfrm>
          <a:prstGeom prst="rect">
            <a:avLst/>
          </a:prstGeom>
        </p:spPr>
      </p:pic>
      <p:sp>
        <p:nvSpPr>
          <p:cNvPr id="11" name="Rectangle: Rounded Corners 10">
            <a:extLst>
              <a:ext uri="{FF2B5EF4-FFF2-40B4-BE49-F238E27FC236}">
                <a16:creationId xmlns:a16="http://schemas.microsoft.com/office/drawing/2014/main" id="{637F894B-67B6-5C99-0042-6B3C3D17668E}"/>
              </a:ext>
              <a:ext uri="{C183D7F6-B498-43B3-948B-1728B52AA6E4}">
                <adec:decorative xmlns:adec="http://schemas.microsoft.com/office/drawing/2017/decorative" val="1"/>
              </a:ext>
            </a:extLst>
          </p:cNvPr>
          <p:cNvSpPr>
            <a:spLocks/>
          </p:cNvSpPr>
          <p:nvPr/>
        </p:nvSpPr>
        <p:spPr bwMode="auto">
          <a:xfrm>
            <a:off x="4508765" y="1288976"/>
            <a:ext cx="7094909" cy="5241706"/>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cxnSp>
        <p:nvCxnSpPr>
          <p:cNvPr id="12" name="Straight Connector 11">
            <a:extLst>
              <a:ext uri="{FF2B5EF4-FFF2-40B4-BE49-F238E27FC236}">
                <a16:creationId xmlns:a16="http://schemas.microsoft.com/office/drawing/2014/main" id="{3B1563FB-C258-369D-6F07-1E5CA04359AB}"/>
              </a:ext>
            </a:extLst>
          </p:cNvPr>
          <p:cNvCxnSpPr>
            <a:cxnSpLocks/>
          </p:cNvCxnSpPr>
          <p:nvPr/>
        </p:nvCxnSpPr>
        <p:spPr>
          <a:xfrm>
            <a:off x="588963" y="2418816"/>
            <a:ext cx="365283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
            <a:extLst>
              <a:ext uri="{FF2B5EF4-FFF2-40B4-BE49-F238E27FC236}">
                <a16:creationId xmlns:a16="http://schemas.microsoft.com/office/drawing/2014/main" id="{5D14B507-2175-18A6-EF56-C1625BF7F831}"/>
              </a:ext>
            </a:extLst>
          </p:cNvPr>
          <p:cNvSpPr>
            <a:spLocks/>
          </p:cNvSpPr>
          <p:nvPr/>
        </p:nvSpPr>
        <p:spPr>
          <a:xfrm>
            <a:off x="588963" y="1598749"/>
            <a:ext cx="36528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lang="en-US" sz="1400" noProof="0">
                <a:ln w="3175">
                  <a:noFill/>
                </a:ln>
                <a:gradFill>
                  <a:gsLst>
                    <a:gs pos="0">
                      <a:srgbClr val="0078D4"/>
                    </a:gs>
                    <a:gs pos="50000">
                      <a:srgbClr val="C03BC4"/>
                    </a:gs>
                  </a:gsLst>
                  <a:lin ang="0" scaled="1"/>
                </a:gradFill>
                <a:latin typeface="Segoe Sans Display Semibold"/>
              </a:rPr>
              <a:t>Approve custom agents </a:t>
            </a:r>
            <a:r>
              <a:rPr lang="en-US" sz="1400">
                <a:ln w="3175">
                  <a:noFill/>
                </a:ln>
                <a:solidFill>
                  <a:srgbClr val="091F2C"/>
                </a:solidFill>
                <a:latin typeface="Segoe Sans Display"/>
              </a:rPr>
              <a:t>to offer site visitors tailored expertise as an alternative to the default site agent, as a site owner.</a:t>
            </a:r>
            <a:endParaRPr kumimoji="0" lang="en-US" sz="1400" b="0" i="0" u="none" strike="noStrike" kern="1200" cap="none" spc="0" normalizeH="0" baseline="0" noProof="0">
              <a:ln w="3175">
                <a:noFill/>
              </a:ln>
              <a:solidFill>
                <a:srgbClr val="091F2C"/>
              </a:solidFill>
              <a:effectLst/>
              <a:uLnTx/>
              <a:uFillTx/>
              <a:latin typeface="Segoe Sans Display"/>
              <a:ea typeface="+mn-ea"/>
              <a:cs typeface="+mn-cs"/>
            </a:endParaRPr>
          </a:p>
        </p:txBody>
      </p:sp>
      <p:sp>
        <p:nvSpPr>
          <p:cNvPr id="17" name="Freeform: Shape 16">
            <a:extLst>
              <a:ext uri="{FF2B5EF4-FFF2-40B4-BE49-F238E27FC236}">
                <a16:creationId xmlns:a16="http://schemas.microsoft.com/office/drawing/2014/main" id="{F730C7F5-7EF7-4680-FC0A-B8B7EFE33B5D}"/>
              </a:ext>
            </a:extLst>
          </p:cNvPr>
          <p:cNvSpPr/>
          <p:nvPr/>
        </p:nvSpPr>
        <p:spPr bwMode="auto">
          <a:xfrm>
            <a:off x="4645925" y="1426136"/>
            <a:ext cx="6820589" cy="4967387"/>
          </a:xfrm>
          <a:custGeom>
            <a:avLst/>
            <a:gdLst>
              <a:gd name="connsiteX0" fmla="*/ 95076 w 6820589"/>
              <a:gd name="connsiteY0" fmla="*/ 0 h 4967387"/>
              <a:gd name="connsiteX1" fmla="*/ 6725513 w 6820589"/>
              <a:gd name="connsiteY1" fmla="*/ 0 h 4967387"/>
              <a:gd name="connsiteX2" fmla="*/ 6820589 w 6820589"/>
              <a:gd name="connsiteY2" fmla="*/ 95076 h 4967387"/>
              <a:gd name="connsiteX3" fmla="*/ 6820589 w 6820589"/>
              <a:gd name="connsiteY3" fmla="*/ 4872311 h 4967387"/>
              <a:gd name="connsiteX4" fmla="*/ 6725513 w 6820589"/>
              <a:gd name="connsiteY4" fmla="*/ 4967387 h 4967387"/>
              <a:gd name="connsiteX5" fmla="*/ 95076 w 6820589"/>
              <a:gd name="connsiteY5" fmla="*/ 4967387 h 4967387"/>
              <a:gd name="connsiteX6" fmla="*/ 0 w 6820589"/>
              <a:gd name="connsiteY6" fmla="*/ 4872311 h 4967387"/>
              <a:gd name="connsiteX7" fmla="*/ 0 w 6820589"/>
              <a:gd name="connsiteY7" fmla="*/ 95076 h 4967387"/>
              <a:gd name="connsiteX8" fmla="*/ 95076 w 6820589"/>
              <a:gd name="connsiteY8" fmla="*/ 0 h 496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0589" h="4967387">
                <a:moveTo>
                  <a:pt x="95076" y="0"/>
                </a:moveTo>
                <a:lnTo>
                  <a:pt x="6725513" y="0"/>
                </a:lnTo>
                <a:cubicBezTo>
                  <a:pt x="6778022" y="0"/>
                  <a:pt x="6820589" y="42567"/>
                  <a:pt x="6820589" y="95076"/>
                </a:cubicBezTo>
                <a:lnTo>
                  <a:pt x="6820589" y="4872311"/>
                </a:lnTo>
                <a:cubicBezTo>
                  <a:pt x="6820589" y="4924820"/>
                  <a:pt x="6778022" y="4967387"/>
                  <a:pt x="6725513" y="4967387"/>
                </a:cubicBezTo>
                <a:lnTo>
                  <a:pt x="95076" y="4967387"/>
                </a:lnTo>
                <a:cubicBezTo>
                  <a:pt x="42567" y="4967387"/>
                  <a:pt x="0" y="4924820"/>
                  <a:pt x="0" y="4872311"/>
                </a:cubicBezTo>
                <a:lnTo>
                  <a:pt x="0" y="95076"/>
                </a:lnTo>
                <a:cubicBezTo>
                  <a:pt x="0" y="42567"/>
                  <a:pt x="42567" y="0"/>
                  <a:pt x="95076" y="0"/>
                </a:cubicBezTo>
                <a:close/>
              </a:path>
            </a:pathLst>
          </a:cu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8577BA0-ABB4-175F-C4DA-8E2CDA9008AE}"/>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pic>
        <p:nvPicPr>
          <p:cNvPr id="21" name="Picture 20">
            <a:extLst>
              <a:ext uri="{FF2B5EF4-FFF2-40B4-BE49-F238E27FC236}">
                <a16:creationId xmlns:a16="http://schemas.microsoft.com/office/drawing/2014/main" id="{E218BC79-6CD9-5E88-BCE4-F33AD5D8247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181416" y="1753023"/>
            <a:ext cx="3509904" cy="4640498"/>
          </a:xfrm>
          <a:prstGeom prst="rect">
            <a:avLst/>
          </a:prstGeom>
        </p:spPr>
      </p:pic>
      <p:sp>
        <p:nvSpPr>
          <p:cNvPr id="24" name="Rectangle: Rounded Corners 23">
            <a:extLst>
              <a:ext uri="{FF2B5EF4-FFF2-40B4-BE49-F238E27FC236}">
                <a16:creationId xmlns:a16="http://schemas.microsoft.com/office/drawing/2014/main" id="{1BEE5997-6A06-0722-3D09-A7F38BBFC6DB}"/>
              </a:ext>
              <a:ext uri="{C183D7F6-B498-43B3-948B-1728B52AA6E4}">
                <adec:decorative xmlns:adec="http://schemas.microsoft.com/office/drawing/2017/decorative" val="1"/>
              </a:ext>
            </a:extLst>
          </p:cNvPr>
          <p:cNvSpPr>
            <a:spLocks/>
          </p:cNvSpPr>
          <p:nvPr/>
        </p:nvSpPr>
        <p:spPr bwMode="auto">
          <a:xfrm>
            <a:off x="6596743" y="4129306"/>
            <a:ext cx="3231737" cy="1542151"/>
          </a:xfrm>
          <a:prstGeom prst="roundRect">
            <a:avLst>
              <a:gd name="adj" fmla="val 3795"/>
            </a:avLst>
          </a:prstGeom>
          <a:noFill/>
          <a:ln w="76200">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6" name="Text ">
            <a:extLst>
              <a:ext uri="{FF2B5EF4-FFF2-40B4-BE49-F238E27FC236}">
                <a16:creationId xmlns:a16="http://schemas.microsoft.com/office/drawing/2014/main" id="{568AD853-3009-FA37-F866-C7C833BFAA12}"/>
              </a:ext>
            </a:extLst>
          </p:cNvPr>
          <p:cNvSpPr>
            <a:spLocks/>
          </p:cNvSpPr>
          <p:nvPr/>
        </p:nvSpPr>
        <p:spPr>
          <a:xfrm>
            <a:off x="588963" y="2484830"/>
            <a:ext cx="3652837" cy="646331"/>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lang="en-US" sz="1400">
                <a:ln w="3175">
                  <a:noFill/>
                </a:ln>
                <a:gradFill>
                  <a:gsLst>
                    <a:gs pos="0">
                      <a:srgbClr val="0078D4"/>
                    </a:gs>
                    <a:gs pos="50000">
                      <a:srgbClr val="C03BC4"/>
                    </a:gs>
                  </a:gsLst>
                  <a:lin ang="0" scaled="1"/>
                </a:gradFill>
                <a:latin typeface="Segoe Sans Display Semibold"/>
              </a:rPr>
              <a:t>Quickly</a:t>
            </a:r>
            <a:r>
              <a:rPr lang="en-US" sz="1400" noProof="0">
                <a:ln w="3175">
                  <a:noFill/>
                </a:ln>
                <a:gradFill>
                  <a:gsLst>
                    <a:gs pos="0">
                      <a:srgbClr val="0078D4"/>
                    </a:gs>
                    <a:gs pos="50000">
                      <a:srgbClr val="C03BC4"/>
                    </a:gs>
                  </a:gsLst>
                  <a:lin ang="0" scaled="1"/>
                </a:gradFill>
                <a:latin typeface="Segoe Sans Display Semibold"/>
              </a:rPr>
              <a:t> explore and switch between agents, </a:t>
            </a:r>
            <a:r>
              <a:rPr lang="en-US" sz="1400">
                <a:ln w="3175">
                  <a:noFill/>
                </a:ln>
                <a:solidFill>
                  <a:srgbClr val="091F2C"/>
                </a:solidFill>
                <a:latin typeface="Segoe Sans Display"/>
              </a:rPr>
              <a:t>depending on your knowledge needs, as a site member.</a:t>
            </a:r>
            <a:endParaRPr kumimoji="0" lang="en-US" sz="1400" b="0" i="0" u="none" strike="noStrike" kern="1200" cap="none" spc="0" normalizeH="0" baseline="0" noProof="0">
              <a:ln w="3175">
                <a:noFill/>
              </a:ln>
              <a:solidFill>
                <a:srgbClr val="091F2C"/>
              </a:solidFill>
              <a:effectLst/>
              <a:uLnTx/>
              <a:uFillTx/>
              <a:latin typeface="Segoe Sans Display"/>
              <a:ea typeface="+mn-ea"/>
              <a:cs typeface="+mn-cs"/>
            </a:endParaRPr>
          </a:p>
        </p:txBody>
      </p:sp>
    </p:spTree>
    <p:extLst>
      <p:ext uri="{BB962C8B-B14F-4D97-AF65-F5344CB8AC3E}">
        <p14:creationId xmlns:p14="http://schemas.microsoft.com/office/powerpoint/2010/main" val="90911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42" presetClass="path" presetSubtype="0" decel="100000" fill="hold" grpId="1" nodeType="withEffect">
                                  <p:stCondLst>
                                    <p:cond delay="150"/>
                                  </p:stCondLst>
                                  <p:childTnLst>
                                    <p:animMotion origin="layout" path="M 3.125E-6 -0.03472 L 3.125E-6 -2.59259E-6 " pathEditMode="relative" rAng="0" ptsTypes="AA">
                                      <p:cBhvr>
                                        <p:cTn id="9" dur="500" fill="hold"/>
                                        <p:tgtEl>
                                          <p:spTgt spid="15"/>
                                        </p:tgtEl>
                                        <p:attrNameLst>
                                          <p:attrName>ppt_x</p:attrName>
                                          <p:attrName>ppt_y</p:attrName>
                                        </p:attrNameLst>
                                      </p:cBhvr>
                                      <p:rCtr x="0" y="1736"/>
                                    </p:animMotion>
                                  </p:childTnLst>
                                </p:cTn>
                              </p:par>
                              <p:par>
                                <p:cTn id="10" presetID="10" presetClass="entr" presetSubtype="0" fill="hold" nodeType="withEffect">
                                  <p:stCondLst>
                                    <p:cond delay="1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nodeType="withEffect">
                                  <p:stCondLst>
                                    <p:cond delay="150"/>
                                  </p:stCondLst>
                                  <p:childTnLst>
                                    <p:animMotion origin="layout" path="M 2.70833E-6 -0.03472 L 2.70833E-6 -4.07407E-6 " pathEditMode="relative" rAng="0" ptsTypes="AA">
                                      <p:cBhvr>
                                        <p:cTn id="14" dur="500" fill="hold"/>
                                        <p:tgtEl>
                                          <p:spTgt spid="12"/>
                                        </p:tgtEl>
                                        <p:attrNameLst>
                                          <p:attrName>ppt_x</p:attrName>
                                          <p:attrName>ppt_y</p:attrName>
                                        </p:attrNameLst>
                                      </p:cBhvr>
                                      <p:rCtr x="0" y="1736"/>
                                    </p:animMotion>
                                  </p:childTnLst>
                                </p:cTn>
                              </p:par>
                              <p:par>
                                <p:cTn id="15" presetID="10" presetClass="entr" presetSubtype="0" fill="hold" grpId="0" nodeType="withEffect">
                                  <p:stCondLst>
                                    <p:cond delay="15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par>
                                <p:cTn id="18" presetID="42" presetClass="path" presetSubtype="0" decel="100000" fill="hold" grpId="1" nodeType="withEffect">
                                  <p:stCondLst>
                                    <p:cond delay="150"/>
                                  </p:stCondLst>
                                  <p:childTnLst>
                                    <p:animMotion origin="layout" path="M 3.125E-6 -0.03472 L 3.125E-6 7.40741E-7 " pathEditMode="relative" rAng="0" ptsTypes="AA">
                                      <p:cBhvr>
                                        <p:cTn id="19" dur="500" fill="hold"/>
                                        <p:tgtEl>
                                          <p:spTgt spid="2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6" grpId="0" animBg="1"/>
      <p:bldP spid="2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DB4C5-C204-039D-B79C-FCD67335BD9A}"/>
            </a:ext>
          </a:extLst>
        </p:cNvPr>
        <p:cNvGrpSpPr/>
        <p:nvPr/>
      </p:nvGrpSpPr>
      <p:grpSpPr>
        <a:xfrm>
          <a:off x="0" y="0"/>
          <a:ext cx="0" cy="0"/>
          <a:chOff x="0" y="0"/>
          <a:chExt cx="0" cy="0"/>
        </a:xfrm>
      </p:grpSpPr>
      <p:pic>
        <p:nvPicPr>
          <p:cNvPr id="6" name="Picture 5" descr="A white and pink background&#10;&#10;AI-generated content may be incorrect.">
            <a:extLst>
              <a:ext uri="{FF2B5EF4-FFF2-40B4-BE49-F238E27FC236}">
                <a16:creationId xmlns:a16="http://schemas.microsoft.com/office/drawing/2014/main" id="{284B17C0-B1AB-AD35-7439-9E0AF4F1D222}"/>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27" y="0"/>
            <a:ext cx="12192627" cy="6858352"/>
          </a:xfrm>
          <a:prstGeom prst="rect">
            <a:avLst/>
          </a:prstGeom>
        </p:spPr>
      </p:pic>
      <p:sp>
        <p:nvSpPr>
          <p:cNvPr id="7" name="Rectangle 6">
            <a:extLst>
              <a:ext uri="{FF2B5EF4-FFF2-40B4-BE49-F238E27FC236}">
                <a16:creationId xmlns:a16="http://schemas.microsoft.com/office/drawing/2014/main" id="{05D6927B-19BA-80E0-0723-68742ADB65BF}"/>
              </a:ext>
            </a:extLst>
          </p:cNvPr>
          <p:cNvSpPr/>
          <p:nvPr/>
        </p:nvSpPr>
        <p:spPr bwMode="auto">
          <a:xfrm>
            <a:off x="0" y="1937656"/>
            <a:ext cx="12192000" cy="2823030"/>
          </a:xfrm>
          <a:prstGeom prst="rect">
            <a:avLst/>
          </a:prstGeom>
          <a:gradFill flip="none" rotWithShape="1">
            <a:gsLst>
              <a:gs pos="59000">
                <a:schemeClr val="bg1">
                  <a:alpha val="3000"/>
                </a:schemeClr>
              </a:gs>
              <a:gs pos="99000">
                <a:schemeClr val="bg1">
                  <a:alpha val="55000"/>
                </a:schemeClr>
              </a:gs>
              <a:gs pos="99000">
                <a:schemeClr val="bg1">
                  <a:alpha val="36000"/>
                </a:schemeClr>
              </a:gs>
              <a:gs pos="100000">
                <a:schemeClr val="bg1"/>
              </a:gs>
            </a:gsLst>
            <a:path path="shape">
              <a:fillToRect l="50000" t="50000" r="50000" b="50000"/>
            </a:path>
            <a:tileRect/>
          </a:gradFill>
          <a:ln>
            <a:noFill/>
            <a:headEnd type="none" w="med" len="med"/>
            <a:tailEnd type="none" w="med" len="med"/>
          </a:ln>
          <a:effectLst>
            <a:outerShdw blurRad="152400" algn="ctr" rotWithShape="0">
              <a:schemeClr val="bg2">
                <a:lumMod val="75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8" name="Title 1">
            <a:extLst>
              <a:ext uri="{FF2B5EF4-FFF2-40B4-BE49-F238E27FC236}">
                <a16:creationId xmlns:a16="http://schemas.microsoft.com/office/drawing/2014/main" id="{93BA587D-4F37-5BED-2C88-33FFFF7B2C36}"/>
              </a:ext>
            </a:extLst>
          </p:cNvPr>
          <p:cNvSpPr txBox="1">
            <a:spLocks/>
          </p:cNvSpPr>
          <p:nvPr/>
        </p:nvSpPr>
        <p:spPr>
          <a:xfrm>
            <a:off x="644072" y="2739773"/>
            <a:ext cx="6099628" cy="1218795"/>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50" normalizeH="0" baseline="0" noProof="0">
                <a:ln w="3175">
                  <a:noFill/>
                </a:ln>
                <a:gradFill>
                  <a:gsLst>
                    <a:gs pos="2874">
                      <a:srgbClr val="0078D4"/>
                    </a:gs>
                    <a:gs pos="71000">
                      <a:srgbClr val="8661C5"/>
                    </a:gs>
                    <a:gs pos="100000">
                      <a:srgbClr val="C03BC4"/>
                    </a:gs>
                  </a:gsLst>
                  <a:lin ang="0" scaled="1"/>
                </a:gradFill>
                <a:effectLst/>
                <a:uLnTx/>
                <a:uFillTx/>
                <a:latin typeface="Segoe Sans Display Semibold"/>
                <a:ea typeface="+mn-ea"/>
                <a:cs typeface="Segoe Sans Display" pitchFamily="2" charset="0"/>
              </a:rPr>
              <a:t>Why Metadata matters for Copilot &amp; agents</a:t>
            </a:r>
          </a:p>
        </p:txBody>
      </p:sp>
      <p:pic>
        <p:nvPicPr>
          <p:cNvPr id="9" name="Picture 8">
            <a:extLst>
              <a:ext uri="{FF2B5EF4-FFF2-40B4-BE49-F238E27FC236}">
                <a16:creationId xmlns:a16="http://schemas.microsoft.com/office/drawing/2014/main" id="{F2978FB2-B3B3-37A0-3391-9FED90B63833}"/>
              </a:ext>
            </a:extLst>
          </p:cNvPr>
          <p:cNvPicPr>
            <a:picLocks noChangeAspect="1"/>
          </p:cNvPicPr>
          <p:nvPr/>
        </p:nvPicPr>
        <p:blipFill>
          <a:blip r:embed="rId4">
            <a:alphaModFix amt="37000"/>
            <a:extLst>
              <a:ext uri="{28A0092B-C50C-407E-A947-70E740481C1C}">
                <a14:useLocalDpi xmlns:a14="http://schemas.microsoft.com/office/drawing/2010/main" val="0"/>
              </a:ext>
            </a:extLst>
          </a:blip>
          <a:srcRect b="43330"/>
          <a:stretch>
            <a:fillRect/>
          </a:stretch>
        </p:blipFill>
        <p:spPr>
          <a:xfrm>
            <a:off x="3587044" y="2017713"/>
            <a:ext cx="8604956" cy="2742973"/>
          </a:xfrm>
          <a:custGeom>
            <a:avLst/>
            <a:gdLst>
              <a:gd name="connsiteX0" fmla="*/ 0 w 8604956"/>
              <a:gd name="connsiteY0" fmla="*/ 0 h 2742973"/>
              <a:gd name="connsiteX1" fmla="*/ 8604956 w 8604956"/>
              <a:gd name="connsiteY1" fmla="*/ 0 h 2742973"/>
              <a:gd name="connsiteX2" fmla="*/ 8604956 w 8604956"/>
              <a:gd name="connsiteY2" fmla="*/ 2742973 h 2742973"/>
              <a:gd name="connsiteX3" fmla="*/ 0 w 8604956"/>
              <a:gd name="connsiteY3" fmla="*/ 2742973 h 2742973"/>
            </a:gdLst>
            <a:ahLst/>
            <a:cxnLst>
              <a:cxn ang="0">
                <a:pos x="connsiteX0" y="connsiteY0"/>
              </a:cxn>
              <a:cxn ang="0">
                <a:pos x="connsiteX1" y="connsiteY1"/>
              </a:cxn>
              <a:cxn ang="0">
                <a:pos x="connsiteX2" y="connsiteY2"/>
              </a:cxn>
              <a:cxn ang="0">
                <a:pos x="connsiteX3" y="connsiteY3"/>
              </a:cxn>
            </a:cxnLst>
            <a:rect l="l" t="t" r="r" b="b"/>
            <a:pathLst>
              <a:path w="8604956" h="2742973">
                <a:moveTo>
                  <a:pt x="0" y="0"/>
                </a:moveTo>
                <a:lnTo>
                  <a:pt x="8604956" y="0"/>
                </a:lnTo>
                <a:lnTo>
                  <a:pt x="8604956" y="2742973"/>
                </a:lnTo>
                <a:lnTo>
                  <a:pt x="0" y="2742973"/>
                </a:lnTo>
                <a:close/>
              </a:path>
            </a:pathLst>
          </a:custGeom>
        </p:spPr>
      </p:pic>
      <p:pic>
        <p:nvPicPr>
          <p:cNvPr id="10" name="Picture 9">
            <a:extLst>
              <a:ext uri="{FF2B5EF4-FFF2-40B4-BE49-F238E27FC236}">
                <a16:creationId xmlns:a16="http://schemas.microsoft.com/office/drawing/2014/main" id="{3582713A-979D-513E-4D66-4A661359ABB9}"/>
              </a:ext>
            </a:extLst>
          </p:cNvPr>
          <p:cNvPicPr>
            <a:picLocks noChangeAspect="1"/>
          </p:cNvPicPr>
          <p:nvPr/>
        </p:nvPicPr>
        <p:blipFill>
          <a:blip r:embed="rId4">
            <a:alphaModFix amt="60000"/>
            <a:extLst>
              <a:ext uri="{28A0092B-C50C-407E-A947-70E740481C1C}">
                <a14:useLocalDpi xmlns:a14="http://schemas.microsoft.com/office/drawing/2010/main" val="0"/>
              </a:ext>
            </a:extLst>
          </a:blip>
          <a:srcRect t="56670"/>
          <a:stretch>
            <a:fillRect/>
          </a:stretch>
        </p:blipFill>
        <p:spPr>
          <a:xfrm>
            <a:off x="3587044" y="4760686"/>
            <a:ext cx="8604956" cy="2097314"/>
          </a:xfrm>
          <a:custGeom>
            <a:avLst/>
            <a:gdLst>
              <a:gd name="connsiteX0" fmla="*/ 0 w 8604956"/>
              <a:gd name="connsiteY0" fmla="*/ 0 h 2097314"/>
              <a:gd name="connsiteX1" fmla="*/ 8604956 w 8604956"/>
              <a:gd name="connsiteY1" fmla="*/ 0 h 2097314"/>
              <a:gd name="connsiteX2" fmla="*/ 8604956 w 8604956"/>
              <a:gd name="connsiteY2" fmla="*/ 2097314 h 2097314"/>
              <a:gd name="connsiteX3" fmla="*/ 0 w 8604956"/>
              <a:gd name="connsiteY3" fmla="*/ 2097314 h 2097314"/>
            </a:gdLst>
            <a:ahLst/>
            <a:cxnLst>
              <a:cxn ang="0">
                <a:pos x="connsiteX0" y="connsiteY0"/>
              </a:cxn>
              <a:cxn ang="0">
                <a:pos x="connsiteX1" y="connsiteY1"/>
              </a:cxn>
              <a:cxn ang="0">
                <a:pos x="connsiteX2" y="connsiteY2"/>
              </a:cxn>
              <a:cxn ang="0">
                <a:pos x="connsiteX3" y="connsiteY3"/>
              </a:cxn>
            </a:cxnLst>
            <a:rect l="l" t="t" r="r" b="b"/>
            <a:pathLst>
              <a:path w="8604956" h="2097314">
                <a:moveTo>
                  <a:pt x="0" y="0"/>
                </a:moveTo>
                <a:lnTo>
                  <a:pt x="8604956" y="0"/>
                </a:lnTo>
                <a:lnTo>
                  <a:pt x="8604956" y="2097314"/>
                </a:lnTo>
                <a:lnTo>
                  <a:pt x="0" y="2097314"/>
                </a:lnTo>
                <a:close/>
              </a:path>
            </a:pathLst>
          </a:custGeom>
        </p:spPr>
      </p:pic>
      <p:sp>
        <p:nvSpPr>
          <p:cNvPr id="11" name="Freeform: Shape 10">
            <a:extLst>
              <a:ext uri="{FF2B5EF4-FFF2-40B4-BE49-F238E27FC236}">
                <a16:creationId xmlns:a16="http://schemas.microsoft.com/office/drawing/2014/main" id="{F981B868-5331-9336-1921-7E464F536DFF}"/>
              </a:ext>
            </a:extLst>
          </p:cNvPr>
          <p:cNvSpPr/>
          <p:nvPr/>
        </p:nvSpPr>
        <p:spPr bwMode="auto">
          <a:xfrm>
            <a:off x="330200" y="1651000"/>
            <a:ext cx="11861800" cy="3396342"/>
          </a:xfrm>
          <a:custGeom>
            <a:avLst/>
            <a:gdLst>
              <a:gd name="connsiteX0" fmla="*/ 295957 w 11861800"/>
              <a:gd name="connsiteY0" fmla="*/ 0 h 3396342"/>
              <a:gd name="connsiteX1" fmla="*/ 11861800 w 11861800"/>
              <a:gd name="connsiteY1" fmla="*/ 0 h 3396342"/>
              <a:gd name="connsiteX2" fmla="*/ 11861800 w 11861800"/>
              <a:gd name="connsiteY2" fmla="*/ 3396342 h 3396342"/>
              <a:gd name="connsiteX3" fmla="*/ 295957 w 11861800"/>
              <a:gd name="connsiteY3" fmla="*/ 3396342 h 3396342"/>
              <a:gd name="connsiteX4" fmla="*/ 0 w 11861800"/>
              <a:gd name="connsiteY4" fmla="*/ 3100385 h 3396342"/>
              <a:gd name="connsiteX5" fmla="*/ 0 w 11861800"/>
              <a:gd name="connsiteY5" fmla="*/ 295957 h 3396342"/>
              <a:gd name="connsiteX6" fmla="*/ 295957 w 11861800"/>
              <a:gd name="connsiteY6" fmla="*/ 0 h 33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1800" h="3396342">
                <a:moveTo>
                  <a:pt x="295957" y="0"/>
                </a:moveTo>
                <a:lnTo>
                  <a:pt x="11861800" y="0"/>
                </a:lnTo>
                <a:lnTo>
                  <a:pt x="11861800" y="3396342"/>
                </a:lnTo>
                <a:lnTo>
                  <a:pt x="295957" y="3396342"/>
                </a:lnTo>
                <a:cubicBezTo>
                  <a:pt x="132504" y="3396342"/>
                  <a:pt x="0" y="3263838"/>
                  <a:pt x="0" y="3100385"/>
                </a:cubicBezTo>
                <a:lnTo>
                  <a:pt x="0" y="295957"/>
                </a:lnTo>
                <a:cubicBezTo>
                  <a:pt x="0" y="132504"/>
                  <a:pt x="132504" y="0"/>
                  <a:pt x="295957" y="0"/>
                </a:cubicBezTo>
                <a:close/>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A5E806CF-B3DD-563D-B74C-AA313AF2499A}"/>
              </a:ext>
            </a:extLst>
          </p:cNvPr>
          <p:cNvSpPr/>
          <p:nvPr/>
        </p:nvSpPr>
        <p:spPr bwMode="auto">
          <a:xfrm>
            <a:off x="644072" y="1598500"/>
            <a:ext cx="1028698" cy="113619"/>
          </a:xfrm>
          <a:prstGeom prst="roundRect">
            <a:avLst>
              <a:gd name="adj" fmla="val 50000"/>
            </a:avLst>
          </a:pr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ct val="0"/>
              </a:spcBef>
              <a:spcAft>
                <a:spcPts val="800"/>
              </a:spcAft>
              <a:buClrTx/>
              <a:buSzTx/>
              <a:buFontTx/>
              <a:buNone/>
              <a:tabLst/>
              <a:defRPr/>
            </a:pPr>
            <a:endParaRPr kumimoji="0" lang="en-IN" sz="2000" b="0" i="0" u="none" strike="noStrike" kern="1200" cap="none" spc="-50" normalizeH="0" baseline="0" noProof="0">
              <a:ln w="3175">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350418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CB636-2E3A-4C95-EA18-11365B2B41B4}"/>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953D5EDA-E7A2-C2DF-CE37-A747AB14E8EF}"/>
              </a:ext>
              <a:ext uri="{C183D7F6-B498-43B3-948B-1728B52AA6E4}">
                <adec:decorative xmlns:adec="http://schemas.microsoft.com/office/drawing/2017/decorative" val="1"/>
              </a:ext>
            </a:extLst>
          </p:cNvPr>
          <p:cNvPicPr>
            <a:picLocks/>
          </p:cNvPicPr>
          <p:nvPr/>
        </p:nvPicPr>
        <p:blipFill rotWithShape="1">
          <a:blip r:embed="rId5">
            <a:alphaModFix amt="9000"/>
            <a:extLst>
              <a:ext uri="{BEBA8EAE-BF5A-486C-A8C5-ECC9F3942E4B}">
                <a14:imgProps xmlns:a14="http://schemas.microsoft.com/office/drawing/2010/main">
                  <a14:imgLayer r:embed="rId6">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8" name="Title 7">
            <a:extLst>
              <a:ext uri="{FF2B5EF4-FFF2-40B4-BE49-F238E27FC236}">
                <a16:creationId xmlns:a16="http://schemas.microsoft.com/office/drawing/2014/main" id="{92F6CDED-A40D-DDE5-A287-A23BF71D4132}"/>
              </a:ext>
            </a:extLst>
          </p:cNvPr>
          <p:cNvSpPr>
            <a:spLocks noGrp="1"/>
          </p:cNvSpPr>
          <p:nvPr>
            <p:ph type="title"/>
          </p:nvPr>
        </p:nvSpPr>
        <p:spPr>
          <a:xfrm>
            <a:off x="588263" y="457200"/>
            <a:ext cx="11018520" cy="492443"/>
          </a:xfrm>
        </p:spPr>
        <p:txBody>
          <a:bodyPr>
            <a:spAutoFit/>
          </a:bodyPr>
          <a:lstStyle/>
          <a:p>
            <a:r>
              <a:rPr lang="en-US"/>
              <a:t>Knowledge Agent’s metadata: </a:t>
            </a:r>
            <a:br>
              <a:rPr lang="en-US"/>
            </a:br>
            <a:r>
              <a:rPr lang="en-US"/>
              <a:t>The foundation for smarter Copilot &amp; agent experiences</a:t>
            </a:r>
          </a:p>
        </p:txBody>
      </p:sp>
      <p:sp>
        <p:nvSpPr>
          <p:cNvPr id="16" name="Rectangle 15">
            <a:extLst>
              <a:ext uri="{FF2B5EF4-FFF2-40B4-BE49-F238E27FC236}">
                <a16:creationId xmlns:a16="http://schemas.microsoft.com/office/drawing/2014/main" id="{AB879034-68B8-7CD9-D96D-B2309F0159FF}"/>
              </a:ext>
              <a:ext uri="{C183D7F6-B498-43B3-948B-1728B52AA6E4}">
                <adec:decorative xmlns:adec="http://schemas.microsoft.com/office/drawing/2017/decorative" val="1"/>
              </a:ext>
            </a:extLst>
          </p:cNvPr>
          <p:cNvSpPr>
            <a:spLocks/>
          </p:cNvSpPr>
          <p:nvPr/>
        </p:nvSpPr>
        <p:spPr bwMode="auto">
          <a:xfrm>
            <a:off x="0" y="1819249"/>
            <a:ext cx="4508765" cy="4574272"/>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7" name="Picture 16">
            <a:extLst>
              <a:ext uri="{FF2B5EF4-FFF2-40B4-BE49-F238E27FC236}">
                <a16:creationId xmlns:a16="http://schemas.microsoft.com/office/drawing/2014/main" id="{6E487143-E611-6106-9014-696F8B790577}"/>
              </a:ext>
              <a:ext uri="{C183D7F6-B498-43B3-948B-1728B52AA6E4}">
                <adec:decorative xmlns:adec="http://schemas.microsoft.com/office/drawing/2017/decorative" val="1"/>
              </a:ext>
            </a:extLst>
          </p:cNvPr>
          <p:cNvPicPr>
            <a:picLocks noChangeAspect="1"/>
          </p:cNvPicPr>
          <p:nvPr/>
        </p:nvPicPr>
        <p:blipFill rotWithShape="1">
          <a:blip r:embed="rId7">
            <a:alphaModFix amt="24000"/>
          </a:blip>
          <a:srcRect l="7587" t="2670" r="-7587" b="38590"/>
          <a:stretch>
            <a:fillRect/>
          </a:stretch>
        </p:blipFill>
        <p:spPr>
          <a:xfrm>
            <a:off x="3485576" y="5173820"/>
            <a:ext cx="2076450" cy="1219702"/>
          </a:xfrm>
          <a:prstGeom prst="rect">
            <a:avLst/>
          </a:prstGeom>
        </p:spPr>
      </p:pic>
      <p:sp>
        <p:nvSpPr>
          <p:cNvPr id="19" name="Rectangle: Rounded Corners 18">
            <a:extLst>
              <a:ext uri="{FF2B5EF4-FFF2-40B4-BE49-F238E27FC236}">
                <a16:creationId xmlns:a16="http://schemas.microsoft.com/office/drawing/2014/main" id="{5D7C1C6E-1182-2AB2-D770-DA621316777A}"/>
              </a:ext>
              <a:ext uri="{C183D7F6-B498-43B3-948B-1728B52AA6E4}">
                <adec:decorative xmlns:adec="http://schemas.microsoft.com/office/drawing/2017/decorative" val="1"/>
              </a:ext>
            </a:extLst>
          </p:cNvPr>
          <p:cNvSpPr>
            <a:spLocks/>
          </p:cNvSpPr>
          <p:nvPr/>
        </p:nvSpPr>
        <p:spPr bwMode="auto">
          <a:xfrm>
            <a:off x="4508765" y="1682092"/>
            <a:ext cx="7094909"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0" name="Rectangle: Rounded Corners 19">
            <a:extLst>
              <a:ext uri="{FF2B5EF4-FFF2-40B4-BE49-F238E27FC236}">
                <a16:creationId xmlns:a16="http://schemas.microsoft.com/office/drawing/2014/main" id="{725E961F-47EC-C72F-806D-5074CFC302E1}"/>
              </a:ext>
            </a:extLst>
          </p:cNvPr>
          <p:cNvSpPr>
            <a:spLocks/>
          </p:cNvSpPr>
          <p:nvPr/>
        </p:nvSpPr>
        <p:spPr bwMode="auto">
          <a:xfrm>
            <a:off x="4645925" y="1819251"/>
            <a:ext cx="6820589" cy="4574272"/>
          </a:xfrm>
          <a:prstGeom prst="roundRect">
            <a:avLst>
              <a:gd name="adj" fmla="val 2841"/>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21" name="Text ">
            <a:extLst>
              <a:ext uri="{FF2B5EF4-FFF2-40B4-BE49-F238E27FC236}">
                <a16:creationId xmlns:a16="http://schemas.microsoft.com/office/drawing/2014/main" id="{30728601-8878-3750-9782-F4B4CC40D86A}"/>
              </a:ext>
            </a:extLst>
          </p:cNvPr>
          <p:cNvSpPr>
            <a:spLocks/>
          </p:cNvSpPr>
          <p:nvPr/>
        </p:nvSpPr>
        <p:spPr>
          <a:xfrm>
            <a:off x="1375930" y="2111302"/>
            <a:ext cx="2865870" cy="1661993"/>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w="3175">
                  <a:noFill/>
                </a:ln>
                <a:solidFill>
                  <a:srgbClr val="091F2C"/>
                </a:solidFill>
                <a:effectLst/>
                <a:uLnTx/>
                <a:uFillTx/>
                <a:latin typeface="Segoe Sans Display"/>
                <a:ea typeface="+mn-ea"/>
                <a:cs typeface="+mn-cs"/>
              </a:rPr>
              <a:t>Agents and Copilot now use</a:t>
            </a:r>
            <a:r>
              <a:rPr kumimoji="0" lang="en-US" sz="18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 file metadata </a:t>
            </a:r>
            <a:r>
              <a:rPr kumimoji="0" lang="en-US" sz="1800" b="0" i="0" u="none" strike="noStrike" kern="1200" cap="none" spc="0" normalizeH="0" baseline="0" noProof="0">
                <a:ln w="3175">
                  <a:noFill/>
                </a:ln>
                <a:solidFill>
                  <a:srgbClr val="091F2C"/>
                </a:solidFill>
                <a:effectLst/>
                <a:uLnTx/>
                <a:uFillTx/>
                <a:latin typeface="Segoe Sans Display"/>
                <a:ea typeface="+mn-ea"/>
                <a:cs typeface="+mn-cs"/>
              </a:rPr>
              <a:t>(tags, categories, dates, etc.) to filter and present results, not just keywords in the content. </a:t>
            </a:r>
          </a:p>
        </p:txBody>
      </p:sp>
      <p:sp>
        <p:nvSpPr>
          <p:cNvPr id="22" name="Oval 21">
            <a:extLst>
              <a:ext uri="{FF2B5EF4-FFF2-40B4-BE49-F238E27FC236}">
                <a16:creationId xmlns:a16="http://schemas.microsoft.com/office/drawing/2014/main" id="{9A9C53FB-BF2F-EA2D-B4DF-55049FBE7C43}"/>
              </a:ext>
              <a:ext uri="{C183D7F6-B498-43B3-948B-1728B52AA6E4}">
                <adec:decorative xmlns:adec="http://schemas.microsoft.com/office/drawing/2017/decorative" val="1"/>
              </a:ext>
            </a:extLst>
          </p:cNvPr>
          <p:cNvSpPr>
            <a:spLocks/>
          </p:cNvSpPr>
          <p:nvPr/>
        </p:nvSpPr>
        <p:spPr bwMode="auto">
          <a:xfrm>
            <a:off x="588263" y="2111302"/>
            <a:ext cx="520700" cy="5207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23" name="Oval 22">
            <a:extLst>
              <a:ext uri="{FF2B5EF4-FFF2-40B4-BE49-F238E27FC236}">
                <a16:creationId xmlns:a16="http://schemas.microsoft.com/office/drawing/2014/main" id="{67A23BF3-6C41-A9D9-7C78-A4879CCBADBC}"/>
              </a:ext>
              <a:ext uri="{C183D7F6-B498-43B3-948B-1728B52AA6E4}">
                <adec:decorative xmlns:adec="http://schemas.microsoft.com/office/drawing/2017/decorative" val="1"/>
              </a:ext>
            </a:extLst>
          </p:cNvPr>
          <p:cNvSpPr>
            <a:spLocks/>
          </p:cNvSpPr>
          <p:nvPr/>
        </p:nvSpPr>
        <p:spPr bwMode="auto">
          <a:xfrm>
            <a:off x="588964" y="4321935"/>
            <a:ext cx="520700" cy="5207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24" name="Text ">
            <a:extLst>
              <a:ext uri="{FF2B5EF4-FFF2-40B4-BE49-F238E27FC236}">
                <a16:creationId xmlns:a16="http://schemas.microsoft.com/office/drawing/2014/main" id="{22F8B3EB-C728-A06F-4DD5-E224CAE799B8}"/>
              </a:ext>
            </a:extLst>
          </p:cNvPr>
          <p:cNvSpPr>
            <a:spLocks/>
          </p:cNvSpPr>
          <p:nvPr/>
        </p:nvSpPr>
        <p:spPr>
          <a:xfrm>
            <a:off x="1375928" y="4321935"/>
            <a:ext cx="2865870" cy="1384995"/>
          </a:xfrm>
          <a:prstGeom prst="rect">
            <a:avLst/>
          </a:prstGeom>
          <a:noFill/>
          <a:ln/>
        </p:spPr>
        <p:txBody>
          <a:bodyPr wrap="square" lIns="0" tIns="0" rIns="0" bIns="0" rtlCol="0" anchor="t">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w="3175">
                  <a:noFill/>
                </a:ln>
                <a:solidFill>
                  <a:srgbClr val="091F2C"/>
                </a:solidFill>
                <a:effectLst/>
                <a:uLnTx/>
                <a:uFillTx/>
                <a:latin typeface="Segoe Sans Display"/>
                <a:ea typeface="+mn-ea"/>
                <a:cs typeface="+mn-cs"/>
              </a:rPr>
              <a:t>This means users get answers that are </a:t>
            </a:r>
            <a:r>
              <a:rPr kumimoji="0" lang="en-US" sz="18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more precise, context-rich, </a:t>
            </a:r>
            <a:r>
              <a:rPr kumimoji="0" lang="en-US" sz="1800" b="0" i="0" u="none" strike="noStrike" kern="1200" cap="none" spc="0" normalizeH="0" baseline="0" noProof="0">
                <a:ln w="3175">
                  <a:noFill/>
                </a:ln>
                <a:solidFill>
                  <a:srgbClr val="091F2C"/>
                </a:solidFill>
                <a:effectLst/>
                <a:uLnTx/>
                <a:uFillTx/>
                <a:latin typeface="Segoe Sans Display"/>
                <a:ea typeface="+mn-ea"/>
                <a:cs typeface="+mn-cs"/>
              </a:rPr>
              <a:t>and</a:t>
            </a:r>
            <a:r>
              <a:rPr kumimoji="0" lang="en-US" sz="1800" b="0" i="0" u="none" strike="noStrike" kern="1200" cap="none" spc="0" normalizeH="0" baseline="0" noProof="0">
                <a:ln w="3175">
                  <a:noFill/>
                </a:ln>
                <a:gradFill>
                  <a:gsLst>
                    <a:gs pos="1942">
                      <a:srgbClr val="0078D4"/>
                    </a:gs>
                    <a:gs pos="100000">
                      <a:srgbClr val="C03BC4"/>
                    </a:gs>
                  </a:gsLst>
                  <a:lin ang="0" scaled="1"/>
                </a:gradFill>
                <a:effectLst/>
                <a:uLnTx/>
                <a:uFillTx/>
                <a:latin typeface="Segoe Sans Display Semibold"/>
                <a:ea typeface="+mn-ea"/>
                <a:cs typeface="+mn-cs"/>
              </a:rPr>
              <a:t> tailored </a:t>
            </a:r>
            <a:r>
              <a:rPr kumimoji="0" lang="en-US" sz="1800" b="0" i="0" u="none" strike="noStrike" kern="1200" cap="none" spc="0" normalizeH="0" baseline="0" noProof="0">
                <a:ln w="3175">
                  <a:noFill/>
                </a:ln>
                <a:solidFill>
                  <a:srgbClr val="091F2C"/>
                </a:solidFill>
                <a:effectLst/>
                <a:uLnTx/>
                <a:uFillTx/>
                <a:latin typeface="Segoe Sans Display"/>
                <a:ea typeface="+mn-ea"/>
                <a:cs typeface="+mn-cs"/>
              </a:rPr>
              <a:t>to their actual business needs.</a:t>
            </a:r>
          </a:p>
        </p:txBody>
      </p:sp>
      <p:sp>
        <p:nvSpPr>
          <p:cNvPr id="25" name="Text Placeholder 3">
            <a:extLst>
              <a:ext uri="{FF2B5EF4-FFF2-40B4-BE49-F238E27FC236}">
                <a16:creationId xmlns:a16="http://schemas.microsoft.com/office/drawing/2014/main" id="{38C47A34-DE64-9DD6-6678-296A8EA829D0}"/>
              </a:ext>
            </a:extLst>
          </p:cNvPr>
          <p:cNvSpPr txBox="1">
            <a:spLocks/>
          </p:cNvSpPr>
          <p:nvPr/>
        </p:nvSpPr>
        <p:spPr>
          <a:xfrm>
            <a:off x="4783084" y="5768229"/>
            <a:ext cx="6546274" cy="492443"/>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Knowledge Agent answers questions about content, using metadata to provide precise responses.</a:t>
            </a:r>
          </a:p>
        </p:txBody>
      </p:sp>
      <p:cxnSp>
        <p:nvCxnSpPr>
          <p:cNvPr id="26" name="Straight Connector 25">
            <a:extLst>
              <a:ext uri="{FF2B5EF4-FFF2-40B4-BE49-F238E27FC236}">
                <a16:creationId xmlns:a16="http://schemas.microsoft.com/office/drawing/2014/main" id="{BD585F92-E389-875E-4A11-581ABB7F0C13}"/>
              </a:ext>
            </a:extLst>
          </p:cNvPr>
          <p:cNvCxnSpPr>
            <a:cxnSpLocks/>
          </p:cNvCxnSpPr>
          <p:nvPr/>
        </p:nvCxnSpPr>
        <p:spPr>
          <a:xfrm>
            <a:off x="1375929" y="4047615"/>
            <a:ext cx="286587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8AF006F6-62F6-A81C-02AA-4B9A187DFB3B}"/>
              </a:ext>
            </a:extLst>
          </p:cNvPr>
          <p:cNvSpPr>
            <a:spLocks noChangeAspect="1"/>
          </p:cNvSpPr>
          <p:nvPr/>
        </p:nvSpPr>
        <p:spPr bwMode="auto">
          <a:xfrm rot="10800000" flipH="1">
            <a:off x="7336266"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8" name="Rectangle: Rounded Corners 27">
            <a:extLst>
              <a:ext uri="{FF2B5EF4-FFF2-40B4-BE49-F238E27FC236}">
                <a16:creationId xmlns:a16="http://schemas.microsoft.com/office/drawing/2014/main" id="{CBB927A7-9A80-7783-9812-33340EDBD9BB}"/>
              </a:ext>
            </a:extLst>
          </p:cNvPr>
          <p:cNvSpPr>
            <a:spLocks/>
          </p:cNvSpPr>
          <p:nvPr/>
        </p:nvSpPr>
        <p:spPr bwMode="auto">
          <a:xfrm>
            <a:off x="4782668" y="1956409"/>
            <a:ext cx="6547104" cy="3682745"/>
          </a:xfrm>
          <a:prstGeom prst="roundRect">
            <a:avLst>
              <a:gd name="adj" fmla="val 1942"/>
            </a:avLst>
          </a:prstGeom>
          <a:solidFill>
            <a:srgbClr val="FAFAFA"/>
          </a:solidFill>
          <a:ln w="6350">
            <a:solidFill>
              <a:srgbClr val="D6D6D6"/>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pic>
        <p:nvPicPr>
          <p:cNvPr id="5" name="Ask a question">
            <a:hlinkClick r:id="" action="ppaction://media"/>
            <a:extLst>
              <a:ext uri="{FF2B5EF4-FFF2-40B4-BE49-F238E27FC236}">
                <a16:creationId xmlns:a16="http://schemas.microsoft.com/office/drawing/2014/main" id="{DE5C711E-7B16-4270-3DDD-128A80BCE69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095" b="1095"/>
          <a:stretch>
            <a:fillRect/>
          </a:stretch>
        </p:blipFill>
        <p:spPr>
          <a:xfrm>
            <a:off x="4782668" y="2025651"/>
            <a:ext cx="6547104" cy="3544262"/>
          </a:xfrm>
          <a:prstGeom prst="rect">
            <a:avLst/>
          </a:prstGeom>
          <a:noFill/>
        </p:spPr>
      </p:pic>
      <p:sp>
        <p:nvSpPr>
          <p:cNvPr id="4" name="Graphic 2">
            <a:extLst>
              <a:ext uri="{FF2B5EF4-FFF2-40B4-BE49-F238E27FC236}">
                <a16:creationId xmlns:a16="http://schemas.microsoft.com/office/drawing/2014/main" id="{D92500D3-0AC9-9740-D7CE-8AAB4C6578DC}"/>
              </a:ext>
            </a:extLst>
          </p:cNvPr>
          <p:cNvSpPr/>
          <p:nvPr/>
        </p:nvSpPr>
        <p:spPr>
          <a:xfrm>
            <a:off x="696914" y="4445125"/>
            <a:ext cx="304800" cy="274320"/>
          </a:xfrm>
          <a:custGeom>
            <a:avLst/>
            <a:gdLst>
              <a:gd name="connsiteX0" fmla="*/ 26670 w 304800"/>
              <a:gd name="connsiteY0" fmla="*/ 0 h 274320"/>
              <a:gd name="connsiteX1" fmla="*/ 15240 w 304800"/>
              <a:gd name="connsiteY1" fmla="*/ 11430 h 274320"/>
              <a:gd name="connsiteX2" fmla="*/ 26670 w 304800"/>
              <a:gd name="connsiteY2" fmla="*/ 22860 h 274320"/>
              <a:gd name="connsiteX3" fmla="*/ 42550 w 304800"/>
              <a:gd name="connsiteY3" fmla="*/ 22860 h 274320"/>
              <a:gd name="connsiteX4" fmla="*/ 838 w 304800"/>
              <a:gd name="connsiteY4" fmla="*/ 125227 h 274320"/>
              <a:gd name="connsiteX5" fmla="*/ 0 w 304800"/>
              <a:gd name="connsiteY5" fmla="*/ 129540 h 274320"/>
              <a:gd name="connsiteX6" fmla="*/ 53340 w 304800"/>
              <a:gd name="connsiteY6" fmla="*/ 182880 h 274320"/>
              <a:gd name="connsiteX7" fmla="*/ 106680 w 304800"/>
              <a:gd name="connsiteY7" fmla="*/ 129540 h 274320"/>
              <a:gd name="connsiteX8" fmla="*/ 105842 w 304800"/>
              <a:gd name="connsiteY8" fmla="*/ 125227 h 274320"/>
              <a:gd name="connsiteX9" fmla="*/ 64130 w 304800"/>
              <a:gd name="connsiteY9" fmla="*/ 22860 h 274320"/>
              <a:gd name="connsiteX10" fmla="*/ 140970 w 304800"/>
              <a:gd name="connsiteY10" fmla="*/ 22860 h 274320"/>
              <a:gd name="connsiteX11" fmla="*/ 140970 w 304800"/>
              <a:gd name="connsiteY11" fmla="*/ 205740 h 274320"/>
              <a:gd name="connsiteX12" fmla="*/ 80056 w 304800"/>
              <a:gd name="connsiteY12" fmla="*/ 205740 h 274320"/>
              <a:gd name="connsiteX13" fmla="*/ 45766 w 304800"/>
              <a:gd name="connsiteY13" fmla="*/ 240030 h 274320"/>
              <a:gd name="connsiteX14" fmla="*/ 80056 w 304800"/>
              <a:gd name="connsiteY14" fmla="*/ 274320 h 274320"/>
              <a:gd name="connsiteX15" fmla="*/ 224790 w 304800"/>
              <a:gd name="connsiteY15" fmla="*/ 274320 h 274320"/>
              <a:gd name="connsiteX16" fmla="*/ 259080 w 304800"/>
              <a:gd name="connsiteY16" fmla="*/ 240030 h 274320"/>
              <a:gd name="connsiteX17" fmla="*/ 224790 w 304800"/>
              <a:gd name="connsiteY17" fmla="*/ 205740 h 274320"/>
              <a:gd name="connsiteX18" fmla="*/ 163830 w 304800"/>
              <a:gd name="connsiteY18" fmla="*/ 205740 h 274320"/>
              <a:gd name="connsiteX19" fmla="*/ 163830 w 304800"/>
              <a:gd name="connsiteY19" fmla="*/ 22860 h 274320"/>
              <a:gd name="connsiteX20" fmla="*/ 240670 w 304800"/>
              <a:gd name="connsiteY20" fmla="*/ 22860 h 274320"/>
              <a:gd name="connsiteX21" fmla="*/ 198958 w 304800"/>
              <a:gd name="connsiteY21" fmla="*/ 125227 h 274320"/>
              <a:gd name="connsiteX22" fmla="*/ 198120 w 304800"/>
              <a:gd name="connsiteY22" fmla="*/ 129540 h 274320"/>
              <a:gd name="connsiteX23" fmla="*/ 251460 w 304800"/>
              <a:gd name="connsiteY23" fmla="*/ 182880 h 274320"/>
              <a:gd name="connsiteX24" fmla="*/ 304800 w 304800"/>
              <a:gd name="connsiteY24" fmla="*/ 129540 h 274320"/>
              <a:gd name="connsiteX25" fmla="*/ 303962 w 304800"/>
              <a:gd name="connsiteY25" fmla="*/ 125227 h 274320"/>
              <a:gd name="connsiteX26" fmla="*/ 262250 w 304800"/>
              <a:gd name="connsiteY26" fmla="*/ 22860 h 274320"/>
              <a:gd name="connsiteX27" fmla="*/ 278130 w 304800"/>
              <a:gd name="connsiteY27" fmla="*/ 22860 h 274320"/>
              <a:gd name="connsiteX28" fmla="*/ 289560 w 304800"/>
              <a:gd name="connsiteY28" fmla="*/ 11430 h 274320"/>
              <a:gd name="connsiteX29" fmla="*/ 278130 w 304800"/>
              <a:gd name="connsiteY29" fmla="*/ 0 h 274320"/>
              <a:gd name="connsiteX30" fmla="*/ 26670 w 304800"/>
              <a:gd name="connsiteY30" fmla="*/ 0 h 274320"/>
              <a:gd name="connsiteX31" fmla="*/ 53340 w 304800"/>
              <a:gd name="connsiteY31" fmla="*/ 56967 h 274320"/>
              <a:gd name="connsiteX32" fmla="*/ 78257 w 304800"/>
              <a:gd name="connsiteY32" fmla="*/ 118110 h 274320"/>
              <a:gd name="connsiteX33" fmla="*/ 28423 w 304800"/>
              <a:gd name="connsiteY33" fmla="*/ 118110 h 274320"/>
              <a:gd name="connsiteX34" fmla="*/ 53340 w 304800"/>
              <a:gd name="connsiteY34" fmla="*/ 56967 h 274320"/>
              <a:gd name="connsiteX35" fmla="*/ 226543 w 304800"/>
              <a:gd name="connsiteY35" fmla="*/ 118110 h 274320"/>
              <a:gd name="connsiteX36" fmla="*/ 251460 w 304800"/>
              <a:gd name="connsiteY36" fmla="*/ 56967 h 274320"/>
              <a:gd name="connsiteX37" fmla="*/ 276377 w 304800"/>
              <a:gd name="connsiteY37" fmla="*/ 118110 h 274320"/>
              <a:gd name="connsiteX38" fmla="*/ 226543 w 304800"/>
              <a:gd name="connsiteY38" fmla="*/ 11811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74320">
                <a:moveTo>
                  <a:pt x="26670" y="0"/>
                </a:moveTo>
                <a:cubicBezTo>
                  <a:pt x="20357" y="0"/>
                  <a:pt x="15240" y="5117"/>
                  <a:pt x="15240" y="11430"/>
                </a:cubicBezTo>
                <a:cubicBezTo>
                  <a:pt x="15240" y="17743"/>
                  <a:pt x="20357" y="22860"/>
                  <a:pt x="26670" y="22860"/>
                </a:cubicBezTo>
                <a:lnTo>
                  <a:pt x="42550" y="22860"/>
                </a:lnTo>
                <a:lnTo>
                  <a:pt x="838" y="125227"/>
                </a:lnTo>
                <a:cubicBezTo>
                  <a:pt x="283" y="126597"/>
                  <a:pt x="-2" y="128062"/>
                  <a:pt x="0" y="129540"/>
                </a:cubicBezTo>
                <a:cubicBezTo>
                  <a:pt x="0" y="158999"/>
                  <a:pt x="23881" y="182880"/>
                  <a:pt x="53340" y="182880"/>
                </a:cubicBezTo>
                <a:cubicBezTo>
                  <a:pt x="82799" y="182880"/>
                  <a:pt x="106680" y="158999"/>
                  <a:pt x="106680" y="129540"/>
                </a:cubicBezTo>
                <a:cubicBezTo>
                  <a:pt x="106682" y="128062"/>
                  <a:pt x="106397" y="126597"/>
                  <a:pt x="105842" y="125227"/>
                </a:cubicBezTo>
                <a:lnTo>
                  <a:pt x="64130" y="22860"/>
                </a:lnTo>
                <a:lnTo>
                  <a:pt x="140970" y="22860"/>
                </a:lnTo>
                <a:lnTo>
                  <a:pt x="140970" y="205740"/>
                </a:lnTo>
                <a:lnTo>
                  <a:pt x="80056" y="205740"/>
                </a:lnTo>
                <a:cubicBezTo>
                  <a:pt x="61118" y="205740"/>
                  <a:pt x="45766" y="221093"/>
                  <a:pt x="45766" y="240030"/>
                </a:cubicBezTo>
                <a:cubicBezTo>
                  <a:pt x="45766" y="258967"/>
                  <a:pt x="61118" y="274320"/>
                  <a:pt x="80056" y="274320"/>
                </a:cubicBezTo>
                <a:lnTo>
                  <a:pt x="224790" y="274320"/>
                </a:lnTo>
                <a:cubicBezTo>
                  <a:pt x="243727" y="274320"/>
                  <a:pt x="259080" y="258967"/>
                  <a:pt x="259080" y="240030"/>
                </a:cubicBezTo>
                <a:cubicBezTo>
                  <a:pt x="259080" y="221093"/>
                  <a:pt x="243727" y="205740"/>
                  <a:pt x="224790" y="205740"/>
                </a:cubicBezTo>
                <a:lnTo>
                  <a:pt x="163830" y="205740"/>
                </a:lnTo>
                <a:lnTo>
                  <a:pt x="163830" y="22860"/>
                </a:lnTo>
                <a:lnTo>
                  <a:pt x="240670" y="22860"/>
                </a:lnTo>
                <a:lnTo>
                  <a:pt x="198958" y="125227"/>
                </a:lnTo>
                <a:cubicBezTo>
                  <a:pt x="198402" y="126597"/>
                  <a:pt x="198118" y="128062"/>
                  <a:pt x="198120" y="129540"/>
                </a:cubicBezTo>
                <a:cubicBezTo>
                  <a:pt x="198120" y="158999"/>
                  <a:pt x="222001" y="182880"/>
                  <a:pt x="251460" y="182880"/>
                </a:cubicBezTo>
                <a:cubicBezTo>
                  <a:pt x="280919" y="182880"/>
                  <a:pt x="304800" y="158999"/>
                  <a:pt x="304800" y="129540"/>
                </a:cubicBezTo>
                <a:cubicBezTo>
                  <a:pt x="304802" y="128062"/>
                  <a:pt x="304518" y="126597"/>
                  <a:pt x="303962" y="125227"/>
                </a:cubicBezTo>
                <a:lnTo>
                  <a:pt x="262250" y="22860"/>
                </a:lnTo>
                <a:lnTo>
                  <a:pt x="278130" y="22860"/>
                </a:lnTo>
                <a:cubicBezTo>
                  <a:pt x="284442" y="22860"/>
                  <a:pt x="289560" y="17743"/>
                  <a:pt x="289560" y="11430"/>
                </a:cubicBezTo>
                <a:cubicBezTo>
                  <a:pt x="289560" y="5117"/>
                  <a:pt x="284442" y="0"/>
                  <a:pt x="278130" y="0"/>
                </a:cubicBezTo>
                <a:lnTo>
                  <a:pt x="26670" y="0"/>
                </a:lnTo>
                <a:close/>
                <a:moveTo>
                  <a:pt x="53340" y="56967"/>
                </a:moveTo>
                <a:lnTo>
                  <a:pt x="78257" y="118110"/>
                </a:lnTo>
                <a:lnTo>
                  <a:pt x="28423" y="118110"/>
                </a:lnTo>
                <a:lnTo>
                  <a:pt x="53340" y="56967"/>
                </a:lnTo>
                <a:close/>
                <a:moveTo>
                  <a:pt x="226543" y="118110"/>
                </a:moveTo>
                <a:lnTo>
                  <a:pt x="251460" y="56967"/>
                </a:lnTo>
                <a:lnTo>
                  <a:pt x="276377" y="118110"/>
                </a:lnTo>
                <a:lnTo>
                  <a:pt x="226543" y="118110"/>
                </a:ln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9" name="Graphic 6">
            <a:extLst>
              <a:ext uri="{FF2B5EF4-FFF2-40B4-BE49-F238E27FC236}">
                <a16:creationId xmlns:a16="http://schemas.microsoft.com/office/drawing/2014/main" id="{78D390C3-6AFA-D87E-720D-618413711B94}"/>
              </a:ext>
            </a:extLst>
          </p:cNvPr>
          <p:cNvSpPr/>
          <p:nvPr/>
        </p:nvSpPr>
        <p:spPr>
          <a:xfrm>
            <a:off x="745743" y="2268783"/>
            <a:ext cx="205740" cy="205739"/>
          </a:xfrm>
          <a:custGeom>
            <a:avLst/>
            <a:gdLst>
              <a:gd name="connsiteX0" fmla="*/ 174308 w 205740"/>
              <a:gd name="connsiteY0" fmla="*/ 0 h 205739"/>
              <a:gd name="connsiteX1" fmla="*/ 205740 w 205740"/>
              <a:gd name="connsiteY1" fmla="*/ 31433 h 205739"/>
              <a:gd name="connsiteX2" fmla="*/ 205740 w 205740"/>
              <a:gd name="connsiteY2" fmla="*/ 174308 h 205739"/>
              <a:gd name="connsiteX3" fmla="*/ 174308 w 205740"/>
              <a:gd name="connsiteY3" fmla="*/ 205740 h 205739"/>
              <a:gd name="connsiteX4" fmla="*/ 31433 w 205740"/>
              <a:gd name="connsiteY4" fmla="*/ 205740 h 205739"/>
              <a:gd name="connsiteX5" fmla="*/ 0 w 205740"/>
              <a:gd name="connsiteY5" fmla="*/ 174308 h 205739"/>
              <a:gd name="connsiteX6" fmla="*/ 0 w 205740"/>
              <a:gd name="connsiteY6" fmla="*/ 31433 h 205739"/>
              <a:gd name="connsiteX7" fmla="*/ 31433 w 205740"/>
              <a:gd name="connsiteY7" fmla="*/ 0 h 205739"/>
              <a:gd name="connsiteX8" fmla="*/ 174308 w 205740"/>
              <a:gd name="connsiteY8" fmla="*/ 0 h 205739"/>
              <a:gd name="connsiteX9" fmla="*/ 54293 w 205740"/>
              <a:gd name="connsiteY9" fmla="*/ 68614 h 205739"/>
              <a:gd name="connsiteX10" fmla="*/ 45720 w 205740"/>
              <a:gd name="connsiteY10" fmla="*/ 77141 h 205739"/>
              <a:gd name="connsiteX11" fmla="*/ 45720 w 205740"/>
              <a:gd name="connsiteY11" fmla="*/ 77153 h 205739"/>
              <a:gd name="connsiteX12" fmla="*/ 45720 w 205740"/>
              <a:gd name="connsiteY12" fmla="*/ 151528 h 205739"/>
              <a:gd name="connsiteX13" fmla="*/ 54293 w 205740"/>
              <a:gd name="connsiteY13" fmla="*/ 160054 h 205739"/>
              <a:gd name="connsiteX14" fmla="*/ 62865 w 205740"/>
              <a:gd name="connsiteY14" fmla="*/ 151528 h 205739"/>
              <a:gd name="connsiteX15" fmla="*/ 62865 w 205740"/>
              <a:gd name="connsiteY15" fmla="*/ 77153 h 205739"/>
              <a:gd name="connsiteX16" fmla="*/ 54304 w 205740"/>
              <a:gd name="connsiteY16" fmla="*/ 68614 h 205739"/>
              <a:gd name="connsiteX17" fmla="*/ 54293 w 205740"/>
              <a:gd name="connsiteY17" fmla="*/ 68614 h 205739"/>
              <a:gd name="connsiteX18" fmla="*/ 151448 w 205740"/>
              <a:gd name="connsiteY18" fmla="*/ 45754 h 205739"/>
              <a:gd name="connsiteX19" fmla="*/ 142875 w 205740"/>
              <a:gd name="connsiteY19" fmla="*/ 54097 h 205739"/>
              <a:gd name="connsiteX20" fmla="*/ 142875 w 205740"/>
              <a:gd name="connsiteY20" fmla="*/ 54098 h 205739"/>
              <a:gd name="connsiteX21" fmla="*/ 142875 w 205740"/>
              <a:gd name="connsiteY21" fmla="*/ 151722 h 205739"/>
              <a:gd name="connsiteX22" fmla="*/ 151448 w 205740"/>
              <a:gd name="connsiteY22" fmla="*/ 160066 h 205739"/>
              <a:gd name="connsiteX23" fmla="*/ 160020 w 205740"/>
              <a:gd name="connsiteY23" fmla="*/ 151723 h 205739"/>
              <a:gd name="connsiteX24" fmla="*/ 160020 w 205740"/>
              <a:gd name="connsiteY24" fmla="*/ 151722 h 205739"/>
              <a:gd name="connsiteX25" fmla="*/ 160020 w 205740"/>
              <a:gd name="connsiteY25" fmla="*/ 54098 h 205739"/>
              <a:gd name="connsiteX26" fmla="*/ 151449 w 205740"/>
              <a:gd name="connsiteY26" fmla="*/ 45754 h 205739"/>
              <a:gd name="connsiteX27" fmla="*/ 151448 w 205740"/>
              <a:gd name="connsiteY27" fmla="*/ 45754 h 205739"/>
              <a:gd name="connsiteX28" fmla="*/ 102584 w 205740"/>
              <a:gd name="connsiteY28" fmla="*/ 102870 h 205739"/>
              <a:gd name="connsiteX29" fmla="*/ 94298 w 205740"/>
              <a:gd name="connsiteY29" fmla="*/ 111260 h 205739"/>
              <a:gd name="connsiteX30" fmla="*/ 94698 w 205740"/>
              <a:gd name="connsiteY30" fmla="*/ 151802 h 205739"/>
              <a:gd name="connsiteX31" fmla="*/ 103155 w 205740"/>
              <a:gd name="connsiteY31" fmla="*/ 160031 h 205739"/>
              <a:gd name="connsiteX32" fmla="*/ 103156 w 205740"/>
              <a:gd name="connsiteY32" fmla="*/ 160031 h 205739"/>
              <a:gd name="connsiteX33" fmla="*/ 111443 w 205740"/>
              <a:gd name="connsiteY33" fmla="*/ 151642 h 205739"/>
              <a:gd name="connsiteX34" fmla="*/ 111042 w 205740"/>
              <a:gd name="connsiteY34" fmla="*/ 111088 h 205739"/>
              <a:gd name="connsiteX35" fmla="*/ 102584 w 205740"/>
              <a:gd name="connsiteY35" fmla="*/ 102870 h 20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5740" h="205739">
                <a:moveTo>
                  <a:pt x="174308" y="0"/>
                </a:moveTo>
                <a:cubicBezTo>
                  <a:pt x="191667" y="0"/>
                  <a:pt x="205740" y="14073"/>
                  <a:pt x="205740" y="31433"/>
                </a:cubicBezTo>
                <a:lnTo>
                  <a:pt x="205740" y="174308"/>
                </a:lnTo>
                <a:cubicBezTo>
                  <a:pt x="205740" y="191667"/>
                  <a:pt x="191667" y="205740"/>
                  <a:pt x="174308" y="205740"/>
                </a:cubicBezTo>
                <a:lnTo>
                  <a:pt x="31433" y="205740"/>
                </a:lnTo>
                <a:cubicBezTo>
                  <a:pt x="14073" y="205740"/>
                  <a:pt x="0" y="191667"/>
                  <a:pt x="0" y="174308"/>
                </a:cubicBezTo>
                <a:lnTo>
                  <a:pt x="0" y="31433"/>
                </a:lnTo>
                <a:cubicBezTo>
                  <a:pt x="0" y="14073"/>
                  <a:pt x="14073" y="0"/>
                  <a:pt x="31433" y="0"/>
                </a:cubicBezTo>
                <a:lnTo>
                  <a:pt x="174308" y="0"/>
                </a:lnTo>
                <a:close/>
                <a:moveTo>
                  <a:pt x="54293" y="68614"/>
                </a:moveTo>
                <a:cubicBezTo>
                  <a:pt x="49571" y="68602"/>
                  <a:pt x="45733" y="72419"/>
                  <a:pt x="45720" y="77141"/>
                </a:cubicBezTo>
                <a:cubicBezTo>
                  <a:pt x="45720" y="77145"/>
                  <a:pt x="45720" y="77149"/>
                  <a:pt x="45720" y="77153"/>
                </a:cubicBezTo>
                <a:lnTo>
                  <a:pt x="45720" y="151528"/>
                </a:lnTo>
                <a:cubicBezTo>
                  <a:pt x="45720" y="156237"/>
                  <a:pt x="49560" y="160054"/>
                  <a:pt x="54293" y="160054"/>
                </a:cubicBezTo>
                <a:cubicBezTo>
                  <a:pt x="59025" y="160054"/>
                  <a:pt x="62865" y="156237"/>
                  <a:pt x="62865" y="151528"/>
                </a:cubicBezTo>
                <a:lnTo>
                  <a:pt x="62865" y="77153"/>
                </a:lnTo>
                <a:cubicBezTo>
                  <a:pt x="62859" y="72431"/>
                  <a:pt x="59026" y="68608"/>
                  <a:pt x="54304" y="68614"/>
                </a:cubicBezTo>
                <a:cubicBezTo>
                  <a:pt x="54300" y="68614"/>
                  <a:pt x="54296" y="68614"/>
                  <a:pt x="54293" y="68614"/>
                </a:cubicBezTo>
                <a:close/>
                <a:moveTo>
                  <a:pt x="151448" y="45754"/>
                </a:moveTo>
                <a:cubicBezTo>
                  <a:pt x="146776" y="45691"/>
                  <a:pt x="142939" y="49426"/>
                  <a:pt x="142875" y="54097"/>
                </a:cubicBezTo>
                <a:cubicBezTo>
                  <a:pt x="142875" y="54097"/>
                  <a:pt x="142875" y="54098"/>
                  <a:pt x="142875" y="54098"/>
                </a:cubicBezTo>
                <a:lnTo>
                  <a:pt x="142875" y="151722"/>
                </a:lnTo>
                <a:cubicBezTo>
                  <a:pt x="142875" y="156328"/>
                  <a:pt x="146715" y="160066"/>
                  <a:pt x="151448" y="160066"/>
                </a:cubicBezTo>
                <a:cubicBezTo>
                  <a:pt x="156119" y="160130"/>
                  <a:pt x="159956" y="156394"/>
                  <a:pt x="160020" y="151723"/>
                </a:cubicBezTo>
                <a:cubicBezTo>
                  <a:pt x="160020" y="151723"/>
                  <a:pt x="160020" y="151722"/>
                  <a:pt x="160020" y="151722"/>
                </a:cubicBezTo>
                <a:lnTo>
                  <a:pt x="160020" y="54098"/>
                </a:lnTo>
                <a:cubicBezTo>
                  <a:pt x="159957" y="49427"/>
                  <a:pt x="156120" y="45692"/>
                  <a:pt x="151449" y="45754"/>
                </a:cubicBezTo>
                <a:cubicBezTo>
                  <a:pt x="151449" y="45754"/>
                  <a:pt x="151448" y="45754"/>
                  <a:pt x="151448" y="45754"/>
                </a:cubicBezTo>
                <a:close/>
                <a:moveTo>
                  <a:pt x="102584" y="102870"/>
                </a:moveTo>
                <a:cubicBezTo>
                  <a:pt x="97980" y="102902"/>
                  <a:pt x="94272" y="106656"/>
                  <a:pt x="94298" y="111260"/>
                </a:cubicBezTo>
                <a:lnTo>
                  <a:pt x="94698" y="151802"/>
                </a:lnTo>
                <a:cubicBezTo>
                  <a:pt x="94760" y="156409"/>
                  <a:pt x="98546" y="160094"/>
                  <a:pt x="103155" y="160031"/>
                </a:cubicBezTo>
                <a:cubicBezTo>
                  <a:pt x="103155" y="160031"/>
                  <a:pt x="103156" y="160031"/>
                  <a:pt x="103156" y="160031"/>
                </a:cubicBezTo>
                <a:cubicBezTo>
                  <a:pt x="107760" y="159999"/>
                  <a:pt x="111468" y="156246"/>
                  <a:pt x="111443" y="151642"/>
                </a:cubicBezTo>
                <a:lnTo>
                  <a:pt x="111042" y="111088"/>
                </a:lnTo>
                <a:cubicBezTo>
                  <a:pt x="110974" y="106484"/>
                  <a:pt x="107188" y="102806"/>
                  <a:pt x="102584" y="102870"/>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961438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D241-EC11-1DB7-7382-7DDC32724F17}"/>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988B0974-7E19-F3F0-1909-D2DCE300D1B7}"/>
              </a:ext>
              <a:ext uri="{C183D7F6-B498-43B3-948B-1728B52AA6E4}">
                <adec:decorative xmlns:adec="http://schemas.microsoft.com/office/drawing/2017/decorative" val="1"/>
              </a:ext>
            </a:extLst>
          </p:cNvPr>
          <p:cNvPicPr>
            <a:picLocks/>
          </p:cNvPicPr>
          <p:nvPr/>
        </p:nvPicPr>
        <p:blipFill rotWithShape="1">
          <a:blip r:embed="rId3">
            <a:alphaModFix amt="9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8" name="Title 7">
            <a:extLst>
              <a:ext uri="{FF2B5EF4-FFF2-40B4-BE49-F238E27FC236}">
                <a16:creationId xmlns:a16="http://schemas.microsoft.com/office/drawing/2014/main" id="{B79EAE3C-22F5-A6BA-8368-C76848DBB4BC}"/>
              </a:ext>
            </a:extLst>
          </p:cNvPr>
          <p:cNvSpPr>
            <a:spLocks noGrp="1"/>
          </p:cNvSpPr>
          <p:nvPr>
            <p:ph type="title"/>
          </p:nvPr>
        </p:nvSpPr>
        <p:spPr>
          <a:xfrm>
            <a:off x="588963" y="457200"/>
            <a:ext cx="11017250" cy="492125"/>
          </a:xfrm>
        </p:spPr>
        <p:txBody>
          <a:bodyPr>
            <a:normAutofit fontScale="90000"/>
          </a:bodyPr>
          <a:lstStyle/>
          <a:p>
            <a:r>
              <a:rPr lang="en-US"/>
              <a:t>Knowledge Agent’s metadata: </a:t>
            </a:r>
            <a:br>
              <a:rPr lang="en-US"/>
            </a:br>
            <a:r>
              <a:rPr lang="en-US"/>
              <a:t>The foundation for smarter Copilot &amp; agent experiences</a:t>
            </a:r>
          </a:p>
        </p:txBody>
      </p:sp>
      <p:sp>
        <p:nvSpPr>
          <p:cNvPr id="11" name="Rectangle 10">
            <a:extLst>
              <a:ext uri="{FF2B5EF4-FFF2-40B4-BE49-F238E27FC236}">
                <a16:creationId xmlns:a16="http://schemas.microsoft.com/office/drawing/2014/main" id="{D7E517C7-84B3-0C29-966A-60E5DD362BC0}"/>
              </a:ext>
              <a:ext uri="{C183D7F6-B498-43B3-948B-1728B52AA6E4}">
                <adec:decorative xmlns:adec="http://schemas.microsoft.com/office/drawing/2017/decorative" val="1"/>
              </a:ext>
            </a:extLst>
          </p:cNvPr>
          <p:cNvSpPr>
            <a:spLocks/>
          </p:cNvSpPr>
          <p:nvPr/>
        </p:nvSpPr>
        <p:spPr bwMode="auto">
          <a:xfrm>
            <a:off x="0" y="3082640"/>
            <a:ext cx="6420003" cy="2648214"/>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23" name="TextBox 22">
            <a:extLst>
              <a:ext uri="{FF2B5EF4-FFF2-40B4-BE49-F238E27FC236}">
                <a16:creationId xmlns:a16="http://schemas.microsoft.com/office/drawing/2014/main" id="{F7F34E63-71C4-5999-3E33-CCEEEBF1576A}"/>
              </a:ext>
            </a:extLst>
          </p:cNvPr>
          <p:cNvSpPr txBox="1">
            <a:spLocks/>
          </p:cNvSpPr>
          <p:nvPr/>
        </p:nvSpPr>
        <p:spPr>
          <a:xfrm>
            <a:off x="588327" y="4162345"/>
            <a:ext cx="5482274" cy="61555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Sans Display Semibold"/>
                <a:ea typeface="+mn-ea"/>
                <a:cs typeface="+mn-cs"/>
              </a:rPr>
              <a:t>Imagine Sage, a product supplier, maintains a library of product spec sheets.</a:t>
            </a:r>
            <a:endParaRPr kumimoji="0" lang="en-US" sz="2000" b="0" i="0" u="none" strike="noStrike" kern="1200" cap="none" spc="0" normalizeH="0" baseline="0" noProof="0">
              <a:ln>
                <a:noFill/>
              </a:ln>
              <a:solidFill>
                <a:srgbClr val="0078D4"/>
              </a:solidFill>
              <a:effectLst/>
              <a:uLnTx/>
              <a:uFillTx/>
              <a:latin typeface="Segoe Sans Display Semibold"/>
              <a:ea typeface="+mn-ea"/>
              <a:cs typeface="Segoe Sans Display" pitchFamily="2" charset="0"/>
            </a:endParaRPr>
          </a:p>
        </p:txBody>
      </p:sp>
      <p:sp>
        <p:nvSpPr>
          <p:cNvPr id="28" name="Rectangle 27">
            <a:extLst>
              <a:ext uri="{FF2B5EF4-FFF2-40B4-BE49-F238E27FC236}">
                <a16:creationId xmlns:a16="http://schemas.microsoft.com/office/drawing/2014/main" id="{71900F3B-3F2C-FF46-1C47-047268F5C5CB}"/>
              </a:ext>
            </a:extLst>
          </p:cNvPr>
          <p:cNvSpPr>
            <a:spLocks/>
          </p:cNvSpPr>
          <p:nvPr/>
        </p:nvSpPr>
        <p:spPr bwMode="auto">
          <a:xfrm rot="16200000">
            <a:off x="3205430" y="-122789"/>
            <a:ext cx="9144" cy="6420003"/>
          </a:xfrm>
          <a:prstGeom prst="rect">
            <a:avLst/>
          </a:prstGeom>
          <a:gradFill flip="none" rotWithShape="1">
            <a:gsLst>
              <a:gs pos="0">
                <a:srgbClr val="0179D4"/>
              </a:gs>
              <a:gs pos="17000">
                <a:srgbClr val="1494E7"/>
              </a:gs>
              <a:gs pos="52000">
                <a:srgbClr val="8A89FF"/>
              </a:gs>
              <a:gs pos="33000">
                <a:srgbClr val="2CB6FF"/>
              </a:gs>
              <a:gs pos="98131">
                <a:srgbClr val="FEA973"/>
              </a:gs>
              <a:gs pos="90000">
                <a:srgbClr val="EA83BB"/>
              </a:gs>
              <a:gs pos="71000">
                <a:srgbClr val="BC6DFE"/>
              </a:gs>
            </a:gsLst>
            <a:lin ang="5400000" scaled="1"/>
            <a:tileRect/>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0" name="Oval 19">
            <a:extLst>
              <a:ext uri="{FF2B5EF4-FFF2-40B4-BE49-F238E27FC236}">
                <a16:creationId xmlns:a16="http://schemas.microsoft.com/office/drawing/2014/main" id="{7FE99BFC-AF6D-1F19-275C-44F119D0C9A8}"/>
              </a:ext>
              <a:ext uri="{C183D7F6-B498-43B3-948B-1728B52AA6E4}">
                <adec:decorative xmlns:adec="http://schemas.microsoft.com/office/drawing/2017/decorative" val="1"/>
              </a:ext>
            </a:extLst>
          </p:cNvPr>
          <p:cNvSpPr>
            <a:spLocks/>
          </p:cNvSpPr>
          <p:nvPr/>
        </p:nvSpPr>
        <p:spPr bwMode="auto">
          <a:xfrm>
            <a:off x="588963" y="2340342"/>
            <a:ext cx="1466414" cy="14846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pic>
        <p:nvPicPr>
          <p:cNvPr id="4" name="Picture 3">
            <a:extLst>
              <a:ext uri="{FF2B5EF4-FFF2-40B4-BE49-F238E27FC236}">
                <a16:creationId xmlns:a16="http://schemas.microsoft.com/office/drawing/2014/main" id="{F736AFEC-E058-03BA-1EB8-62C2294A71BD}"/>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6946" t="803" r="14597" b="13947"/>
          <a:stretch>
            <a:fillRect/>
          </a:stretch>
        </p:blipFill>
        <p:spPr>
          <a:xfrm>
            <a:off x="639631" y="2391638"/>
            <a:ext cx="1365078" cy="1382008"/>
          </a:xfrm>
          <a:custGeom>
            <a:avLst/>
            <a:gdLst>
              <a:gd name="connsiteX0" fmla="*/ 365442 w 730884"/>
              <a:gd name="connsiteY0" fmla="*/ 0 h 739948"/>
              <a:gd name="connsiteX1" fmla="*/ 730884 w 730884"/>
              <a:gd name="connsiteY1" fmla="*/ 369974 h 739948"/>
              <a:gd name="connsiteX2" fmla="*/ 365442 w 730884"/>
              <a:gd name="connsiteY2" fmla="*/ 739948 h 739948"/>
              <a:gd name="connsiteX3" fmla="*/ 0 w 730884"/>
              <a:gd name="connsiteY3" fmla="*/ 369974 h 739948"/>
              <a:gd name="connsiteX4" fmla="*/ 365442 w 730884"/>
              <a:gd name="connsiteY4" fmla="*/ 0 h 739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884" h="739948">
                <a:moveTo>
                  <a:pt x="365442" y="0"/>
                </a:moveTo>
                <a:cubicBezTo>
                  <a:pt x="567270" y="0"/>
                  <a:pt x="730884" y="165643"/>
                  <a:pt x="730884" y="369974"/>
                </a:cubicBezTo>
                <a:cubicBezTo>
                  <a:pt x="730884" y="574305"/>
                  <a:pt x="567270" y="739948"/>
                  <a:pt x="365442" y="739948"/>
                </a:cubicBezTo>
                <a:cubicBezTo>
                  <a:pt x="163614" y="739948"/>
                  <a:pt x="0" y="574305"/>
                  <a:pt x="0" y="369974"/>
                </a:cubicBezTo>
                <a:cubicBezTo>
                  <a:pt x="0" y="165643"/>
                  <a:pt x="163614" y="0"/>
                  <a:pt x="365442" y="0"/>
                </a:cubicBezTo>
                <a:close/>
              </a:path>
            </a:pathLst>
          </a:custGeom>
          <a:noFill/>
          <a:ln w="9525" cap="flat">
            <a:noFill/>
            <a:prstDash val="solid"/>
            <a:miter/>
          </a:ln>
          <a:effectLst/>
        </p:spPr>
      </p:pic>
      <p:pic>
        <p:nvPicPr>
          <p:cNvPr id="30" name="Picture 29">
            <a:extLst>
              <a:ext uri="{FF2B5EF4-FFF2-40B4-BE49-F238E27FC236}">
                <a16:creationId xmlns:a16="http://schemas.microsoft.com/office/drawing/2014/main" id="{09F4A2CD-735B-815D-BE6C-FCB40FB3CC80}"/>
              </a:ext>
              <a:ext uri="{C183D7F6-B498-43B3-948B-1728B52AA6E4}">
                <adec:decorative xmlns:adec="http://schemas.microsoft.com/office/drawing/2017/decorative" val="1"/>
              </a:ext>
            </a:extLst>
          </p:cNvPr>
          <p:cNvPicPr>
            <a:picLocks noChangeAspect="1"/>
          </p:cNvPicPr>
          <p:nvPr/>
        </p:nvPicPr>
        <p:blipFill rotWithShape="1">
          <a:blip r:embed="rId6">
            <a:alphaModFix amt="24000"/>
          </a:blip>
          <a:srcRect l="7587" t="2670" r="-7587" b="38590"/>
          <a:stretch>
            <a:fillRect/>
          </a:stretch>
        </p:blipFill>
        <p:spPr>
          <a:xfrm>
            <a:off x="5417246" y="4761468"/>
            <a:ext cx="1650304" cy="969385"/>
          </a:xfrm>
          <a:prstGeom prst="rect">
            <a:avLst/>
          </a:prstGeom>
        </p:spPr>
      </p:pic>
      <p:sp>
        <p:nvSpPr>
          <p:cNvPr id="12" name="Rectangle: Rounded Corners 11">
            <a:extLst>
              <a:ext uri="{FF2B5EF4-FFF2-40B4-BE49-F238E27FC236}">
                <a16:creationId xmlns:a16="http://schemas.microsoft.com/office/drawing/2014/main" id="{677DF919-797F-9832-57CD-E5086388E407}"/>
              </a:ext>
              <a:ext uri="{C183D7F6-B498-43B3-948B-1728B52AA6E4}">
                <adec:decorative xmlns:adec="http://schemas.microsoft.com/office/drawing/2017/decorative" val="1"/>
              </a:ext>
            </a:extLst>
          </p:cNvPr>
          <p:cNvSpPr>
            <a:spLocks/>
          </p:cNvSpPr>
          <p:nvPr/>
        </p:nvSpPr>
        <p:spPr bwMode="auto">
          <a:xfrm>
            <a:off x="6422853" y="1682092"/>
            <a:ext cx="5180821"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16" name="Rectangle: Rounded Corners 15">
            <a:extLst>
              <a:ext uri="{FF2B5EF4-FFF2-40B4-BE49-F238E27FC236}">
                <a16:creationId xmlns:a16="http://schemas.microsoft.com/office/drawing/2014/main" id="{F54D5DF5-33D7-175D-2282-E6ADAD79D05B}"/>
              </a:ext>
            </a:extLst>
          </p:cNvPr>
          <p:cNvSpPr>
            <a:spLocks/>
          </p:cNvSpPr>
          <p:nvPr/>
        </p:nvSpPr>
        <p:spPr bwMode="auto">
          <a:xfrm>
            <a:off x="6560009" y="1819251"/>
            <a:ext cx="4906505" cy="4574272"/>
          </a:xfrm>
          <a:prstGeom prst="roundRect">
            <a:avLst>
              <a:gd name="adj" fmla="val 2841"/>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pic>
        <p:nvPicPr>
          <p:cNvPr id="17" name="Picture 16" descr="A screenshot of a chat&#10;&#10;AI-generated content may be incorrect.">
            <a:extLst>
              <a:ext uri="{FF2B5EF4-FFF2-40B4-BE49-F238E27FC236}">
                <a16:creationId xmlns:a16="http://schemas.microsoft.com/office/drawing/2014/main" id="{DED4A07B-078A-5023-A805-6F60CA903FD1}"/>
              </a:ext>
            </a:extLst>
          </p:cNvPr>
          <p:cNvPicPr>
            <a:picLocks noChangeAspect="1"/>
          </p:cNvPicPr>
          <p:nvPr/>
        </p:nvPicPr>
        <p:blipFill>
          <a:blip r:embed="rId7">
            <a:extLst>
              <a:ext uri="{28A0092B-C50C-407E-A947-70E740481C1C}">
                <a14:useLocalDpi xmlns:a14="http://schemas.microsoft.com/office/drawing/2010/main" val="0"/>
              </a:ext>
            </a:extLst>
          </a:blip>
          <a:srcRect t="13494" r="66351"/>
          <a:stretch>
            <a:fillRect/>
          </a:stretch>
        </p:blipFill>
        <p:spPr bwMode="auto">
          <a:xfrm>
            <a:off x="6700015" y="1959257"/>
            <a:ext cx="4626493" cy="3653282"/>
          </a:xfrm>
          <a:prstGeom prst="rect">
            <a:avLst/>
          </a:prstGeom>
          <a:noFill/>
          <a:ln>
            <a:noFill/>
          </a:ln>
        </p:spPr>
      </p:pic>
      <p:sp>
        <p:nvSpPr>
          <p:cNvPr id="19" name="Text Placeholder 3">
            <a:extLst>
              <a:ext uri="{FF2B5EF4-FFF2-40B4-BE49-F238E27FC236}">
                <a16:creationId xmlns:a16="http://schemas.microsoft.com/office/drawing/2014/main" id="{035F72F0-726C-89C6-5F16-AA637701F7C5}"/>
              </a:ext>
            </a:extLst>
          </p:cNvPr>
          <p:cNvSpPr txBox="1">
            <a:spLocks/>
          </p:cNvSpPr>
          <p:nvPr/>
        </p:nvSpPr>
        <p:spPr>
          <a:xfrm>
            <a:off x="6700015" y="5905176"/>
            <a:ext cx="4626493" cy="276999"/>
          </a:xfrm>
          <a:prstGeom prst="rect">
            <a:avLst/>
          </a:prstGeom>
        </p:spPr>
        <p:txBody>
          <a:bodyPr wrap="square" lIns="0" tIns="0" rIns="0" bIns="0" anchor="b">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Sans Display"/>
                <a:ea typeface="+mn-ea"/>
                <a:cs typeface="Segoe Sans Display" pitchFamily="2" charset="0"/>
              </a:rPr>
              <a:t>Files in a document library.</a:t>
            </a:r>
            <a:endParaRPr kumimoji="0" lang="en-US" sz="1400" b="0" i="0" u="none" strike="noStrike" kern="1200" cap="none" spc="0" normalizeH="0" baseline="0" noProof="0">
              <a:ln>
                <a:noFill/>
              </a:ln>
              <a:solidFill>
                <a:srgbClr val="091F2C"/>
              </a:solidFill>
              <a:effectLst/>
              <a:uLnTx/>
              <a:uFillTx/>
              <a:latin typeface="Segoe Sans Display"/>
              <a:ea typeface="+mn-ea"/>
              <a:cs typeface="Segoe Sans Display" pitchFamily="2" charset="0"/>
            </a:endParaRPr>
          </a:p>
        </p:txBody>
      </p:sp>
      <p:sp>
        <p:nvSpPr>
          <p:cNvPr id="29" name="Freeform: Shape 28">
            <a:extLst>
              <a:ext uri="{FF2B5EF4-FFF2-40B4-BE49-F238E27FC236}">
                <a16:creationId xmlns:a16="http://schemas.microsoft.com/office/drawing/2014/main" id="{71B1BC15-7E66-5C71-E907-1E84727A9870}"/>
              </a:ext>
            </a:extLst>
          </p:cNvPr>
          <p:cNvSpPr>
            <a:spLocks noChangeAspect="1"/>
          </p:cNvSpPr>
          <p:nvPr/>
        </p:nvSpPr>
        <p:spPr bwMode="auto">
          <a:xfrm rot="10800000" flipH="1">
            <a:off x="8293308"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Tree>
    <p:extLst>
      <p:ext uri="{BB962C8B-B14F-4D97-AF65-F5344CB8AC3E}">
        <p14:creationId xmlns:p14="http://schemas.microsoft.com/office/powerpoint/2010/main" val="171687454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F93CB-5C27-C60C-B85A-7BE1481E4F0F}"/>
            </a:ext>
          </a:extLst>
        </p:cNvPr>
        <p:cNvGrpSpPr/>
        <p:nvPr/>
      </p:nvGrpSpPr>
      <p:grpSpPr>
        <a:xfrm>
          <a:off x="0" y="0"/>
          <a:ext cx="0" cy="0"/>
          <a:chOff x="0" y="0"/>
          <a:chExt cx="0" cy="0"/>
        </a:xfrm>
      </p:grpSpPr>
      <p:pic>
        <p:nvPicPr>
          <p:cNvPr id="40" name="Picture 39">
            <a:extLst>
              <a:ext uri="{FF2B5EF4-FFF2-40B4-BE49-F238E27FC236}">
                <a16:creationId xmlns:a16="http://schemas.microsoft.com/office/drawing/2014/main" id="{4960E4CD-0D6D-A9D4-D38A-DC30CFE18E09}"/>
              </a:ext>
              <a:ext uri="{C183D7F6-B498-43B3-948B-1728B52AA6E4}">
                <adec:decorative xmlns:adec="http://schemas.microsoft.com/office/drawing/2017/decorative" val="1"/>
              </a:ext>
            </a:extLst>
          </p:cNvPr>
          <p:cNvPicPr>
            <a:picLocks/>
          </p:cNvPicPr>
          <p:nvPr/>
        </p:nvPicPr>
        <p:blipFill rotWithShape="1">
          <a:blip r:embed="rId5">
            <a:alphaModFix amt="9000"/>
            <a:extLst>
              <a:ext uri="{BEBA8EAE-BF5A-486C-A8C5-ECC9F3942E4B}">
                <a14:imgProps xmlns:a14="http://schemas.microsoft.com/office/drawing/2010/main">
                  <a14:imgLayer r:embed="rId6">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6873"/>
            <a:ext cx="12191998" cy="6858009"/>
          </a:xfrm>
          <a:prstGeom prst="rect">
            <a:avLst/>
          </a:prstGeom>
        </p:spPr>
      </p:pic>
      <p:sp>
        <p:nvSpPr>
          <p:cNvPr id="8" name="Title 7">
            <a:extLst>
              <a:ext uri="{FF2B5EF4-FFF2-40B4-BE49-F238E27FC236}">
                <a16:creationId xmlns:a16="http://schemas.microsoft.com/office/drawing/2014/main" id="{2B69535D-C1A4-0F4E-437B-A3F9AF7590EC}"/>
              </a:ext>
            </a:extLst>
          </p:cNvPr>
          <p:cNvSpPr>
            <a:spLocks noGrp="1"/>
          </p:cNvSpPr>
          <p:nvPr>
            <p:ph type="title"/>
          </p:nvPr>
        </p:nvSpPr>
        <p:spPr>
          <a:xfrm>
            <a:off x="588963" y="457200"/>
            <a:ext cx="11017250" cy="492125"/>
          </a:xfrm>
        </p:spPr>
        <p:txBody>
          <a:bodyPr>
            <a:normAutofit fontScale="90000"/>
          </a:bodyPr>
          <a:lstStyle/>
          <a:p>
            <a:r>
              <a:rPr lang="en-US"/>
              <a:t>Knowledge Agent’s metadata: </a:t>
            </a:r>
            <a:br>
              <a:rPr lang="en-US"/>
            </a:br>
            <a:r>
              <a:rPr lang="en-US"/>
              <a:t>The foundation for smarter Copilot &amp; agent experiences</a:t>
            </a:r>
          </a:p>
        </p:txBody>
      </p:sp>
      <p:sp>
        <p:nvSpPr>
          <p:cNvPr id="21" name="Rectangle: Rounded Corners 20">
            <a:extLst>
              <a:ext uri="{FF2B5EF4-FFF2-40B4-BE49-F238E27FC236}">
                <a16:creationId xmlns:a16="http://schemas.microsoft.com/office/drawing/2014/main" id="{C6515BD1-AB58-E69E-309B-B9646A493AEE}"/>
              </a:ext>
              <a:ext uri="{C183D7F6-B498-43B3-948B-1728B52AA6E4}">
                <adec:decorative xmlns:adec="http://schemas.microsoft.com/office/drawing/2017/decorative" val="1"/>
              </a:ext>
            </a:extLst>
          </p:cNvPr>
          <p:cNvSpPr>
            <a:spLocks/>
          </p:cNvSpPr>
          <p:nvPr/>
        </p:nvSpPr>
        <p:spPr bwMode="auto">
          <a:xfrm>
            <a:off x="588962" y="1682092"/>
            <a:ext cx="11017250"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2" name="Rectangle: Rounded Corners 21">
            <a:extLst>
              <a:ext uri="{FF2B5EF4-FFF2-40B4-BE49-F238E27FC236}">
                <a16:creationId xmlns:a16="http://schemas.microsoft.com/office/drawing/2014/main" id="{57114EAB-82D0-AF63-EF67-FE9F07196FB8}"/>
              </a:ext>
            </a:extLst>
          </p:cNvPr>
          <p:cNvSpPr>
            <a:spLocks/>
          </p:cNvSpPr>
          <p:nvPr/>
        </p:nvSpPr>
        <p:spPr bwMode="auto">
          <a:xfrm>
            <a:off x="6865016" y="1819251"/>
            <a:ext cx="4601497" cy="4574272"/>
          </a:xfrm>
          <a:prstGeom prst="roundRect">
            <a:avLst>
              <a:gd name="adj" fmla="val 2841"/>
            </a:avLst>
          </a:prstGeom>
          <a:solidFill>
            <a:srgbClr val="E6F4FE"/>
          </a:solidFill>
          <a:ln w="9525">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D5EB470-DC90-6933-1F4E-07FFD93E2652}"/>
              </a:ext>
            </a:extLst>
          </p:cNvPr>
          <p:cNvSpPr>
            <a:spLocks/>
          </p:cNvSpPr>
          <p:nvPr/>
        </p:nvSpPr>
        <p:spPr bwMode="auto">
          <a:xfrm>
            <a:off x="725486" y="1819251"/>
            <a:ext cx="5981706" cy="4574272"/>
          </a:xfrm>
          <a:prstGeom prst="roundRect">
            <a:avLst>
              <a:gd name="adj" fmla="val 2803"/>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26" name="TextBox 25">
            <a:extLst>
              <a:ext uri="{FF2B5EF4-FFF2-40B4-BE49-F238E27FC236}">
                <a16:creationId xmlns:a16="http://schemas.microsoft.com/office/drawing/2014/main" id="{A47009EF-57F4-E4D1-ADF0-ACB1C8ECDFB7}"/>
              </a:ext>
            </a:extLst>
          </p:cNvPr>
          <p:cNvSpPr txBox="1">
            <a:spLocks/>
          </p:cNvSpPr>
          <p:nvPr/>
        </p:nvSpPr>
        <p:spPr>
          <a:xfrm>
            <a:off x="7162133" y="3793141"/>
            <a:ext cx="4007262" cy="184665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Sans Display"/>
                <a:ea typeface="+mn-ea"/>
                <a:cs typeface="+mn-cs"/>
              </a:rPr>
              <a:t>Without metadata – and without metadata understanding – AI doesn’t understand the request for “west coast,” as this is not information included in any of the files.</a:t>
            </a:r>
            <a:endParaRPr kumimoji="0" lang="en-US" sz="2000" b="1" i="0" u="none" strike="noStrike" kern="1200" cap="none" spc="0" normalizeH="0" baseline="0" noProof="0">
              <a:ln>
                <a:noFill/>
              </a:ln>
              <a:solidFill>
                <a:srgbClr val="091F2C"/>
              </a:solidFill>
              <a:effectLst/>
              <a:uLnTx/>
              <a:uFillTx/>
              <a:latin typeface="Segoe Sans Display"/>
              <a:ea typeface="+mn-ea"/>
              <a:cs typeface="Segoe Sans Display" pitchFamily="2" charset="0"/>
            </a:endParaRPr>
          </a:p>
        </p:txBody>
      </p:sp>
      <p:sp>
        <p:nvSpPr>
          <p:cNvPr id="27" name="Oval 26">
            <a:extLst>
              <a:ext uri="{FF2B5EF4-FFF2-40B4-BE49-F238E27FC236}">
                <a16:creationId xmlns:a16="http://schemas.microsoft.com/office/drawing/2014/main" id="{1D7AA3D9-064E-C46E-CCF8-6E516E0D7F89}"/>
              </a:ext>
              <a:ext uri="{C183D7F6-B498-43B3-948B-1728B52AA6E4}">
                <adec:decorative xmlns:adec="http://schemas.microsoft.com/office/drawing/2017/decorative" val="1"/>
              </a:ext>
            </a:extLst>
          </p:cNvPr>
          <p:cNvSpPr>
            <a:spLocks/>
          </p:cNvSpPr>
          <p:nvPr/>
        </p:nvSpPr>
        <p:spPr bwMode="auto">
          <a:xfrm>
            <a:off x="8698247" y="2572974"/>
            <a:ext cx="935036" cy="935036"/>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sp>
        <p:nvSpPr>
          <p:cNvPr id="29" name="TextBox 28">
            <a:extLst>
              <a:ext uri="{FF2B5EF4-FFF2-40B4-BE49-F238E27FC236}">
                <a16:creationId xmlns:a16="http://schemas.microsoft.com/office/drawing/2014/main" id="{2F4C38B4-FFF4-3CC5-9107-9A1A4A864CC5}"/>
              </a:ext>
            </a:extLst>
          </p:cNvPr>
          <p:cNvSpPr txBox="1">
            <a:spLocks/>
          </p:cNvSpPr>
          <p:nvPr/>
        </p:nvSpPr>
        <p:spPr>
          <a:xfrm>
            <a:off x="1844393" y="1975264"/>
            <a:ext cx="4704973" cy="830997"/>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Display Semibold"/>
                <a:ea typeface="+mn-ea"/>
                <a:cs typeface="+mn-cs"/>
              </a:rPr>
              <a:t>If Sage wants to confirm for a customer which products are sold in a specific region, she might ask:</a:t>
            </a:r>
          </a:p>
        </p:txBody>
      </p:sp>
      <p:sp>
        <p:nvSpPr>
          <p:cNvPr id="30" name="Rectangle: Rounded Corners 29">
            <a:extLst>
              <a:ext uri="{FF2B5EF4-FFF2-40B4-BE49-F238E27FC236}">
                <a16:creationId xmlns:a16="http://schemas.microsoft.com/office/drawing/2014/main" id="{DEC4E911-65EF-4A34-210A-214C012CE46F}"/>
              </a:ext>
            </a:extLst>
          </p:cNvPr>
          <p:cNvSpPr>
            <a:spLocks/>
          </p:cNvSpPr>
          <p:nvPr/>
        </p:nvSpPr>
        <p:spPr bwMode="auto">
          <a:xfrm>
            <a:off x="883311" y="2962275"/>
            <a:ext cx="5666056" cy="3273424"/>
          </a:xfrm>
          <a:prstGeom prst="roundRect">
            <a:avLst>
              <a:gd name="adj" fmla="val 2886"/>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pic>
        <p:nvPicPr>
          <p:cNvPr id="24" name="Ask a question_metadata">
            <a:hlinkClick r:id="" action="ppaction://media"/>
            <a:extLst>
              <a:ext uri="{FF2B5EF4-FFF2-40B4-BE49-F238E27FC236}">
                <a16:creationId xmlns:a16="http://schemas.microsoft.com/office/drawing/2014/main" id="{F54152B1-6676-E3F5-C83D-C7B9B370F7EE}"/>
              </a:ext>
            </a:extLst>
          </p:cNvPr>
          <p:cNvPicPr>
            <a:picLocks noChangeAspect="1"/>
          </p:cNvPicPr>
          <p:nvPr>
            <a:videoFile r:link="rId1"/>
            <p:extLst>
              <p:ext uri="{DAA4B4D4-6D71-4841-9C94-3DE7FCFB9230}">
                <p14:media xmlns:p14="http://schemas.microsoft.com/office/powerpoint/2010/main" r:embed="rId2">
                  <p14:trim end="19251"/>
                </p14:media>
              </p:ext>
            </p:extLst>
          </p:nvPr>
        </p:nvPicPr>
        <p:blipFill rotWithShape="1">
          <a:blip r:embed="rId7"/>
          <a:srcRect l="16785" r="16920"/>
          <a:stretch>
            <a:fillRect/>
          </a:stretch>
        </p:blipFill>
        <p:spPr>
          <a:xfrm>
            <a:off x="1789691" y="2966278"/>
            <a:ext cx="3853296" cy="3269422"/>
          </a:xfrm>
          <a:prstGeom prst="rect">
            <a:avLst/>
          </a:prstGeom>
          <a:noFill/>
          <a:ln>
            <a:noFill/>
          </a:ln>
        </p:spPr>
      </p:pic>
      <p:sp>
        <p:nvSpPr>
          <p:cNvPr id="32" name="Freeform: Shape 31">
            <a:extLst>
              <a:ext uri="{FF2B5EF4-FFF2-40B4-BE49-F238E27FC236}">
                <a16:creationId xmlns:a16="http://schemas.microsoft.com/office/drawing/2014/main" id="{4F726EC2-2CB1-B75D-9AA6-97B9B41C9C16}"/>
              </a:ext>
            </a:extLst>
          </p:cNvPr>
          <p:cNvSpPr>
            <a:spLocks noChangeAspect="1"/>
          </p:cNvSpPr>
          <p:nvPr/>
        </p:nvSpPr>
        <p:spPr bwMode="auto">
          <a:xfrm rot="10800000" flipH="1">
            <a:off x="8445811"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grpSp>
        <p:nvGrpSpPr>
          <p:cNvPr id="37" name="Group 36">
            <a:extLst>
              <a:ext uri="{FF2B5EF4-FFF2-40B4-BE49-F238E27FC236}">
                <a16:creationId xmlns:a16="http://schemas.microsoft.com/office/drawing/2014/main" id="{0340712A-68B7-7910-2D28-918B5CA7E5EB}"/>
              </a:ext>
            </a:extLst>
          </p:cNvPr>
          <p:cNvGrpSpPr>
            <a:grpSpLocks/>
          </p:cNvGrpSpPr>
          <p:nvPr/>
        </p:nvGrpSpPr>
        <p:grpSpPr>
          <a:xfrm>
            <a:off x="873660" y="1979267"/>
            <a:ext cx="812909" cy="822990"/>
            <a:chOff x="588963" y="2340342"/>
            <a:chExt cx="1466414" cy="1484600"/>
          </a:xfrm>
        </p:grpSpPr>
        <p:sp>
          <p:nvSpPr>
            <p:cNvPr id="35" name="Oval 34">
              <a:extLst>
                <a:ext uri="{FF2B5EF4-FFF2-40B4-BE49-F238E27FC236}">
                  <a16:creationId xmlns:a16="http://schemas.microsoft.com/office/drawing/2014/main" id="{A04EA8C2-8CAF-DCD9-3B80-300F59123963}"/>
                </a:ext>
                <a:ext uri="{C183D7F6-B498-43B3-948B-1728B52AA6E4}">
                  <adec:decorative xmlns:adec="http://schemas.microsoft.com/office/drawing/2017/decorative" val="1"/>
                </a:ext>
              </a:extLst>
            </p:cNvPr>
            <p:cNvSpPr>
              <a:spLocks/>
            </p:cNvSpPr>
            <p:nvPr/>
          </p:nvSpPr>
          <p:spPr bwMode="auto">
            <a:xfrm>
              <a:off x="588963" y="2340342"/>
              <a:ext cx="1466414" cy="14846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pic>
          <p:nvPicPr>
            <p:cNvPr id="36" name="Picture 35">
              <a:extLst>
                <a:ext uri="{FF2B5EF4-FFF2-40B4-BE49-F238E27FC236}">
                  <a16:creationId xmlns:a16="http://schemas.microsoft.com/office/drawing/2014/main" id="{D3EBA7BC-762B-1443-E734-C422A57C768F}"/>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l="16946" t="803" r="14597" b="13947"/>
            <a:stretch>
              <a:fillRect/>
            </a:stretch>
          </p:blipFill>
          <p:spPr>
            <a:xfrm>
              <a:off x="639631" y="2391638"/>
              <a:ext cx="1365078" cy="1382008"/>
            </a:xfrm>
            <a:custGeom>
              <a:avLst/>
              <a:gdLst>
                <a:gd name="connsiteX0" fmla="*/ 365442 w 730884"/>
                <a:gd name="connsiteY0" fmla="*/ 0 h 739948"/>
                <a:gd name="connsiteX1" fmla="*/ 730884 w 730884"/>
                <a:gd name="connsiteY1" fmla="*/ 369974 h 739948"/>
                <a:gd name="connsiteX2" fmla="*/ 365442 w 730884"/>
                <a:gd name="connsiteY2" fmla="*/ 739948 h 739948"/>
                <a:gd name="connsiteX3" fmla="*/ 0 w 730884"/>
                <a:gd name="connsiteY3" fmla="*/ 369974 h 739948"/>
                <a:gd name="connsiteX4" fmla="*/ 365442 w 730884"/>
                <a:gd name="connsiteY4" fmla="*/ 0 h 739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884" h="739948">
                  <a:moveTo>
                    <a:pt x="365442" y="0"/>
                  </a:moveTo>
                  <a:cubicBezTo>
                    <a:pt x="567270" y="0"/>
                    <a:pt x="730884" y="165643"/>
                    <a:pt x="730884" y="369974"/>
                  </a:cubicBezTo>
                  <a:cubicBezTo>
                    <a:pt x="730884" y="574305"/>
                    <a:pt x="567270" y="739948"/>
                    <a:pt x="365442" y="739948"/>
                  </a:cubicBezTo>
                  <a:cubicBezTo>
                    <a:pt x="163614" y="739948"/>
                    <a:pt x="0" y="574305"/>
                    <a:pt x="0" y="369974"/>
                  </a:cubicBezTo>
                  <a:cubicBezTo>
                    <a:pt x="0" y="165643"/>
                    <a:pt x="163614" y="0"/>
                    <a:pt x="365442" y="0"/>
                  </a:cubicBezTo>
                  <a:close/>
                </a:path>
              </a:pathLst>
            </a:custGeom>
            <a:noFill/>
            <a:ln w="9525" cap="flat">
              <a:noFill/>
              <a:prstDash val="solid"/>
              <a:miter/>
            </a:ln>
            <a:effectLst/>
          </p:spPr>
        </p:pic>
      </p:grpSp>
      <p:grpSp>
        <p:nvGrpSpPr>
          <p:cNvPr id="7" name="Group 6">
            <a:extLst>
              <a:ext uri="{FF2B5EF4-FFF2-40B4-BE49-F238E27FC236}">
                <a16:creationId xmlns:a16="http://schemas.microsoft.com/office/drawing/2014/main" id="{AF3F2564-BDA9-0707-6011-9D79B3882BF5}"/>
              </a:ext>
            </a:extLst>
          </p:cNvPr>
          <p:cNvGrpSpPr/>
          <p:nvPr/>
        </p:nvGrpSpPr>
        <p:grpSpPr>
          <a:xfrm>
            <a:off x="8948595" y="2800462"/>
            <a:ext cx="434340" cy="480060"/>
            <a:chOff x="8914304" y="2799350"/>
            <a:chExt cx="434340" cy="480060"/>
          </a:xfrm>
        </p:grpSpPr>
        <p:sp>
          <p:nvSpPr>
            <p:cNvPr id="5" name="Freeform: Shape 4">
              <a:extLst>
                <a:ext uri="{FF2B5EF4-FFF2-40B4-BE49-F238E27FC236}">
                  <a16:creationId xmlns:a16="http://schemas.microsoft.com/office/drawing/2014/main" id="{C5CA17DE-5019-60EA-9B6B-0E533DF6CCBA}"/>
                </a:ext>
              </a:extLst>
            </p:cNvPr>
            <p:cNvSpPr/>
            <p:nvPr/>
          </p:nvSpPr>
          <p:spPr>
            <a:xfrm>
              <a:off x="8982884" y="2799350"/>
              <a:ext cx="365760" cy="457200"/>
            </a:xfrm>
            <a:custGeom>
              <a:avLst/>
              <a:gdLst>
                <a:gd name="connsiteX0" fmla="*/ 182880 w 365760"/>
                <a:gd name="connsiteY0" fmla="*/ 0 h 457200"/>
                <a:gd name="connsiteX1" fmla="*/ 182880 w 365760"/>
                <a:gd name="connsiteY1" fmla="*/ 137160 h 457200"/>
                <a:gd name="connsiteX2" fmla="*/ 228600 w 365760"/>
                <a:gd name="connsiteY2" fmla="*/ 182880 h 457200"/>
                <a:gd name="connsiteX3" fmla="*/ 365760 w 365760"/>
                <a:gd name="connsiteY3" fmla="*/ 182880 h 457200"/>
                <a:gd name="connsiteX4" fmla="*/ 365760 w 365760"/>
                <a:gd name="connsiteY4" fmla="*/ 411480 h 457200"/>
                <a:gd name="connsiteX5" fmla="*/ 320040 w 365760"/>
                <a:gd name="connsiteY5" fmla="*/ 457200 h 457200"/>
                <a:gd name="connsiteX6" fmla="*/ 164363 w 365760"/>
                <a:gd name="connsiteY6" fmla="*/ 457200 h 457200"/>
                <a:gd name="connsiteX7" fmla="*/ 160148 w 365760"/>
                <a:gd name="connsiteY7" fmla="*/ 247105 h 457200"/>
                <a:gd name="connsiteX8" fmla="*/ 0 w 365760"/>
                <a:gd name="connsiteY8" fmla="*/ 217124 h 457200"/>
                <a:gd name="connsiteX9" fmla="*/ 0 w 365760"/>
                <a:gd name="connsiteY9" fmla="*/ 45720 h 457200"/>
                <a:gd name="connsiteX10" fmla="*/ 45720 w 365760"/>
                <a:gd name="connsiteY10" fmla="*/ 0 h 457200"/>
                <a:gd name="connsiteX11" fmla="*/ 182880 w 365760"/>
                <a:gd name="connsiteY11"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5760" h="457200">
                  <a:moveTo>
                    <a:pt x="182880" y="0"/>
                  </a:moveTo>
                  <a:lnTo>
                    <a:pt x="182880" y="137160"/>
                  </a:lnTo>
                  <a:cubicBezTo>
                    <a:pt x="182880" y="162410"/>
                    <a:pt x="203349" y="182880"/>
                    <a:pt x="228600" y="182880"/>
                  </a:cubicBezTo>
                  <a:lnTo>
                    <a:pt x="365760" y="182880"/>
                  </a:lnTo>
                  <a:lnTo>
                    <a:pt x="365760" y="411480"/>
                  </a:lnTo>
                  <a:cubicBezTo>
                    <a:pt x="365760" y="436731"/>
                    <a:pt x="345291" y="457200"/>
                    <a:pt x="320040" y="457200"/>
                  </a:cubicBezTo>
                  <a:lnTo>
                    <a:pt x="164363" y="457200"/>
                  </a:lnTo>
                  <a:cubicBezTo>
                    <a:pt x="221216" y="398020"/>
                    <a:pt x="219328" y="303956"/>
                    <a:pt x="160148" y="247105"/>
                  </a:cubicBezTo>
                  <a:cubicBezTo>
                    <a:pt x="117490" y="206126"/>
                    <a:pt x="54591" y="194351"/>
                    <a:pt x="0" y="217124"/>
                  </a:cubicBezTo>
                  <a:lnTo>
                    <a:pt x="0" y="45720"/>
                  </a:lnTo>
                  <a:cubicBezTo>
                    <a:pt x="0" y="20470"/>
                    <a:pt x="20470" y="0"/>
                    <a:pt x="45720" y="0"/>
                  </a:cubicBezTo>
                  <a:lnTo>
                    <a:pt x="182880" y="0"/>
                  </a:ln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6" name="Freeform: Shape 5">
              <a:extLst>
                <a:ext uri="{FF2B5EF4-FFF2-40B4-BE49-F238E27FC236}">
                  <a16:creationId xmlns:a16="http://schemas.microsoft.com/office/drawing/2014/main" id="{601B096F-38B1-BE30-6EAF-12A6B3609803}"/>
                </a:ext>
              </a:extLst>
            </p:cNvPr>
            <p:cNvSpPr/>
            <p:nvPr/>
          </p:nvSpPr>
          <p:spPr>
            <a:xfrm>
              <a:off x="8914304" y="2810780"/>
              <a:ext cx="422910" cy="468630"/>
            </a:xfrm>
            <a:custGeom>
              <a:avLst/>
              <a:gdLst>
                <a:gd name="connsiteX0" fmla="*/ 285750 w 422910"/>
                <a:gd name="connsiteY0" fmla="*/ 0 h 468630"/>
                <a:gd name="connsiteX1" fmla="*/ 285750 w 422910"/>
                <a:gd name="connsiteY1" fmla="*/ 125730 h 468630"/>
                <a:gd name="connsiteX2" fmla="*/ 297180 w 422910"/>
                <a:gd name="connsiteY2" fmla="*/ 137160 h 468630"/>
                <a:gd name="connsiteX3" fmla="*/ 422910 w 422910"/>
                <a:gd name="connsiteY3" fmla="*/ 137160 h 468630"/>
                <a:gd name="connsiteX4" fmla="*/ 285750 w 422910"/>
                <a:gd name="connsiteY4" fmla="*/ 0 h 468630"/>
                <a:gd name="connsiteX5" fmla="*/ 251460 w 422910"/>
                <a:gd name="connsiteY5" fmla="*/ 342900 h 468630"/>
                <a:gd name="connsiteX6" fmla="*/ 125730 w 422910"/>
                <a:gd name="connsiteY6" fmla="*/ 468630 h 468630"/>
                <a:gd name="connsiteX7" fmla="*/ 0 w 422910"/>
                <a:gd name="connsiteY7" fmla="*/ 342900 h 468630"/>
                <a:gd name="connsiteX8" fmla="*/ 125730 w 422910"/>
                <a:gd name="connsiteY8" fmla="*/ 217170 h 468630"/>
                <a:gd name="connsiteX9" fmla="*/ 251460 w 422910"/>
                <a:gd name="connsiteY9" fmla="*/ 342900 h 468630"/>
                <a:gd name="connsiteX10" fmla="*/ 125730 w 422910"/>
                <a:gd name="connsiteY10" fmla="*/ 262890 h 468630"/>
                <a:gd name="connsiteX11" fmla="*/ 114300 w 422910"/>
                <a:gd name="connsiteY11" fmla="*/ 274320 h 468630"/>
                <a:gd name="connsiteX12" fmla="*/ 114300 w 422910"/>
                <a:gd name="connsiteY12" fmla="*/ 365760 h 468630"/>
                <a:gd name="connsiteX13" fmla="*/ 125730 w 422910"/>
                <a:gd name="connsiteY13" fmla="*/ 377190 h 468630"/>
                <a:gd name="connsiteX14" fmla="*/ 137160 w 422910"/>
                <a:gd name="connsiteY14" fmla="*/ 365760 h 468630"/>
                <a:gd name="connsiteX15" fmla="*/ 137160 w 422910"/>
                <a:gd name="connsiteY15" fmla="*/ 274320 h 468630"/>
                <a:gd name="connsiteX16" fmla="*/ 125730 w 422910"/>
                <a:gd name="connsiteY16" fmla="*/ 262890 h 468630"/>
                <a:gd name="connsiteX17" fmla="*/ 125730 w 422910"/>
                <a:gd name="connsiteY17" fmla="*/ 425768 h 468630"/>
                <a:gd name="connsiteX18" fmla="*/ 140018 w 422910"/>
                <a:gd name="connsiteY18" fmla="*/ 411480 h 468630"/>
                <a:gd name="connsiteX19" fmla="*/ 125730 w 422910"/>
                <a:gd name="connsiteY19" fmla="*/ 397193 h 468630"/>
                <a:gd name="connsiteX20" fmla="*/ 111443 w 422910"/>
                <a:gd name="connsiteY20" fmla="*/ 411480 h 468630"/>
                <a:gd name="connsiteX21" fmla="*/ 125730 w 422910"/>
                <a:gd name="connsiteY21" fmla="*/ 425768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910" h="468630">
                  <a:moveTo>
                    <a:pt x="285750" y="0"/>
                  </a:moveTo>
                  <a:lnTo>
                    <a:pt x="285750" y="125730"/>
                  </a:lnTo>
                  <a:cubicBezTo>
                    <a:pt x="285750" y="132043"/>
                    <a:pt x="290868" y="137160"/>
                    <a:pt x="297180" y="137160"/>
                  </a:cubicBezTo>
                  <a:lnTo>
                    <a:pt x="422910" y="137160"/>
                  </a:lnTo>
                  <a:lnTo>
                    <a:pt x="285750" y="0"/>
                  </a:lnTo>
                  <a:close/>
                  <a:moveTo>
                    <a:pt x="251460" y="342900"/>
                  </a:moveTo>
                  <a:cubicBezTo>
                    <a:pt x="251460" y="412340"/>
                    <a:pt x="195169" y="468630"/>
                    <a:pt x="125730" y="468630"/>
                  </a:cubicBezTo>
                  <a:cubicBezTo>
                    <a:pt x="56291" y="468630"/>
                    <a:pt x="0" y="412340"/>
                    <a:pt x="0" y="342900"/>
                  </a:cubicBezTo>
                  <a:cubicBezTo>
                    <a:pt x="0" y="273460"/>
                    <a:pt x="56291" y="217170"/>
                    <a:pt x="125730" y="217170"/>
                  </a:cubicBezTo>
                  <a:cubicBezTo>
                    <a:pt x="195169" y="217170"/>
                    <a:pt x="251460" y="273460"/>
                    <a:pt x="251460" y="342900"/>
                  </a:cubicBezTo>
                  <a:close/>
                  <a:moveTo>
                    <a:pt x="125730" y="262890"/>
                  </a:moveTo>
                  <a:cubicBezTo>
                    <a:pt x="119417" y="262890"/>
                    <a:pt x="114300" y="268008"/>
                    <a:pt x="114300" y="274320"/>
                  </a:cubicBezTo>
                  <a:lnTo>
                    <a:pt x="114300" y="365760"/>
                  </a:lnTo>
                  <a:cubicBezTo>
                    <a:pt x="114300" y="372072"/>
                    <a:pt x="119417" y="377190"/>
                    <a:pt x="125730" y="377190"/>
                  </a:cubicBezTo>
                  <a:cubicBezTo>
                    <a:pt x="132043" y="377190"/>
                    <a:pt x="137160" y="372072"/>
                    <a:pt x="137160" y="365760"/>
                  </a:cubicBezTo>
                  <a:lnTo>
                    <a:pt x="137160" y="274320"/>
                  </a:lnTo>
                  <a:cubicBezTo>
                    <a:pt x="137160" y="268008"/>
                    <a:pt x="132043" y="262890"/>
                    <a:pt x="125730" y="262890"/>
                  </a:cubicBezTo>
                  <a:close/>
                  <a:moveTo>
                    <a:pt x="125730" y="425768"/>
                  </a:moveTo>
                  <a:cubicBezTo>
                    <a:pt x="133621" y="425768"/>
                    <a:pt x="140018" y="419371"/>
                    <a:pt x="140018" y="411480"/>
                  </a:cubicBezTo>
                  <a:cubicBezTo>
                    <a:pt x="140018" y="403589"/>
                    <a:pt x="133621" y="397193"/>
                    <a:pt x="125730" y="397193"/>
                  </a:cubicBezTo>
                  <a:cubicBezTo>
                    <a:pt x="117839" y="397193"/>
                    <a:pt x="111443" y="403589"/>
                    <a:pt x="111443" y="411480"/>
                  </a:cubicBezTo>
                  <a:cubicBezTo>
                    <a:pt x="111443" y="419371"/>
                    <a:pt x="117839" y="425768"/>
                    <a:pt x="125730" y="425768"/>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grpSp>
    </p:spTree>
    <p:extLst>
      <p:ext uri="{BB962C8B-B14F-4D97-AF65-F5344CB8AC3E}">
        <p14:creationId xmlns:p14="http://schemas.microsoft.com/office/powerpoint/2010/main" val="111518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5"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11092-BAC2-8298-377E-22621B40008A}"/>
            </a:ext>
          </a:extLst>
        </p:cNvPr>
        <p:cNvGrpSpPr/>
        <p:nvPr/>
      </p:nvGrpSpPr>
      <p:grpSpPr>
        <a:xfrm>
          <a:off x="0" y="0"/>
          <a:ext cx="0" cy="0"/>
          <a:chOff x="0" y="0"/>
          <a:chExt cx="0" cy="0"/>
        </a:xfrm>
      </p:grpSpPr>
      <p:pic>
        <p:nvPicPr>
          <p:cNvPr id="40" name="Picture 39">
            <a:extLst>
              <a:ext uri="{FF2B5EF4-FFF2-40B4-BE49-F238E27FC236}">
                <a16:creationId xmlns:a16="http://schemas.microsoft.com/office/drawing/2014/main" id="{82A36940-1F3D-A875-0F90-3A04F8F15C9B}"/>
              </a:ext>
              <a:ext uri="{C183D7F6-B498-43B3-948B-1728B52AA6E4}">
                <adec:decorative xmlns:adec="http://schemas.microsoft.com/office/drawing/2017/decorative" val="1"/>
              </a:ext>
            </a:extLst>
          </p:cNvPr>
          <p:cNvPicPr>
            <a:picLocks/>
          </p:cNvPicPr>
          <p:nvPr/>
        </p:nvPicPr>
        <p:blipFill rotWithShape="1">
          <a:blip r:embed="rId3">
            <a:alphaModFix amt="9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8" name="Title 7">
            <a:extLst>
              <a:ext uri="{FF2B5EF4-FFF2-40B4-BE49-F238E27FC236}">
                <a16:creationId xmlns:a16="http://schemas.microsoft.com/office/drawing/2014/main" id="{E18DE410-5042-D293-61E9-39A6ABA15DB7}"/>
              </a:ext>
            </a:extLst>
          </p:cNvPr>
          <p:cNvSpPr>
            <a:spLocks noGrp="1"/>
          </p:cNvSpPr>
          <p:nvPr>
            <p:ph type="title"/>
          </p:nvPr>
        </p:nvSpPr>
        <p:spPr>
          <a:xfrm>
            <a:off x="588263" y="457200"/>
            <a:ext cx="11018520" cy="492443"/>
          </a:xfrm>
        </p:spPr>
        <p:txBody>
          <a:bodyPr>
            <a:normAutofit fontScale="90000"/>
          </a:bodyPr>
          <a:lstStyle/>
          <a:p>
            <a:r>
              <a:rPr lang="en-US"/>
              <a:t>Knowledge Agent’s metadata: </a:t>
            </a:r>
            <a:br>
              <a:rPr lang="en-US"/>
            </a:br>
            <a:r>
              <a:rPr lang="en-US"/>
              <a:t>The foundation for smarter Copilot &amp; agent experiences</a:t>
            </a:r>
          </a:p>
        </p:txBody>
      </p:sp>
      <p:sp>
        <p:nvSpPr>
          <p:cNvPr id="12" name="Rectangle: Rounded Corners 11">
            <a:extLst>
              <a:ext uri="{FF2B5EF4-FFF2-40B4-BE49-F238E27FC236}">
                <a16:creationId xmlns:a16="http://schemas.microsoft.com/office/drawing/2014/main" id="{36A205FC-0569-831F-E3DD-57A15424E7A4}"/>
              </a:ext>
              <a:ext uri="{C183D7F6-B498-43B3-948B-1728B52AA6E4}">
                <adec:decorative xmlns:adec="http://schemas.microsoft.com/office/drawing/2017/decorative" val="1"/>
              </a:ext>
            </a:extLst>
          </p:cNvPr>
          <p:cNvSpPr>
            <a:spLocks/>
          </p:cNvSpPr>
          <p:nvPr/>
        </p:nvSpPr>
        <p:spPr bwMode="auto">
          <a:xfrm>
            <a:off x="588962" y="1682092"/>
            <a:ext cx="11017250"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17" name="Rectangle: Rounded Corners 16">
            <a:extLst>
              <a:ext uri="{FF2B5EF4-FFF2-40B4-BE49-F238E27FC236}">
                <a16:creationId xmlns:a16="http://schemas.microsoft.com/office/drawing/2014/main" id="{C3115CCD-4F2B-61FD-856D-783116E81815}"/>
              </a:ext>
            </a:extLst>
          </p:cNvPr>
          <p:cNvSpPr>
            <a:spLocks/>
          </p:cNvSpPr>
          <p:nvPr/>
        </p:nvSpPr>
        <p:spPr bwMode="auto">
          <a:xfrm>
            <a:off x="725485" y="1819251"/>
            <a:ext cx="10741027" cy="4574272"/>
          </a:xfrm>
          <a:prstGeom prst="roundRect">
            <a:avLst>
              <a:gd name="adj" fmla="val 2841"/>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20" name="TextBox 19">
            <a:extLst>
              <a:ext uri="{FF2B5EF4-FFF2-40B4-BE49-F238E27FC236}">
                <a16:creationId xmlns:a16="http://schemas.microsoft.com/office/drawing/2014/main" id="{C184AD6F-5AF4-ABDD-E655-61CC6B47616D}"/>
              </a:ext>
            </a:extLst>
          </p:cNvPr>
          <p:cNvSpPr txBox="1">
            <a:spLocks/>
          </p:cNvSpPr>
          <p:nvPr/>
        </p:nvSpPr>
        <p:spPr>
          <a:xfrm>
            <a:off x="883311" y="2003969"/>
            <a:ext cx="10425378" cy="83099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Display Semibold"/>
                <a:ea typeface="+mn-ea"/>
                <a:cs typeface="+mn-cs"/>
              </a:rPr>
              <a:t>But with metadata, the same search can not only organize the results by the product iteration and other product metadata, Copilot and agents semantically understands that “west coast” refers to the states California, Oregon, and Washington. </a:t>
            </a:r>
          </a:p>
        </p:txBody>
      </p:sp>
      <p:sp>
        <p:nvSpPr>
          <p:cNvPr id="27" name="Rectangle: Rounded Corners 26">
            <a:extLst>
              <a:ext uri="{FF2B5EF4-FFF2-40B4-BE49-F238E27FC236}">
                <a16:creationId xmlns:a16="http://schemas.microsoft.com/office/drawing/2014/main" id="{1164ACC9-3AA3-798F-8612-155E66CFF831}"/>
              </a:ext>
            </a:extLst>
          </p:cNvPr>
          <p:cNvSpPr>
            <a:spLocks/>
          </p:cNvSpPr>
          <p:nvPr/>
        </p:nvSpPr>
        <p:spPr bwMode="auto">
          <a:xfrm>
            <a:off x="883311" y="3019684"/>
            <a:ext cx="10425378" cy="3216015"/>
          </a:xfrm>
          <a:prstGeom prst="roundRect">
            <a:avLst>
              <a:gd name="adj" fmla="val 2886"/>
            </a:avLst>
          </a:prstGeom>
          <a:solidFill>
            <a:srgbClr val="FBFBFB">
              <a:alpha val="50000"/>
            </a:srgbClr>
          </a:solidFill>
          <a:ln w="6350">
            <a:solidFill>
              <a:srgbClr val="D6D6D6"/>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pic>
        <p:nvPicPr>
          <p:cNvPr id="28" name="Picture 27" descr="A screenshot of a chat&#10;&#10;AI-generated content may be incorrect.">
            <a:extLst>
              <a:ext uri="{FF2B5EF4-FFF2-40B4-BE49-F238E27FC236}">
                <a16:creationId xmlns:a16="http://schemas.microsoft.com/office/drawing/2014/main" id="{EF623B03-AAA2-ABDE-1476-84FF95F9174A}"/>
              </a:ext>
            </a:extLst>
          </p:cNvPr>
          <p:cNvPicPr>
            <a:picLocks noChangeAspect="1"/>
          </p:cNvPicPr>
          <p:nvPr/>
        </p:nvPicPr>
        <p:blipFill rotWithShape="1">
          <a:blip r:embed="rId5">
            <a:extLst>
              <a:ext uri="{28A0092B-C50C-407E-A947-70E740481C1C}">
                <a14:useLocalDpi xmlns:a14="http://schemas.microsoft.com/office/drawing/2010/main" val="0"/>
              </a:ext>
            </a:extLst>
          </a:blip>
          <a:srcRect l="-10721" r="-10721"/>
          <a:stretch>
            <a:fillRect/>
          </a:stretch>
        </p:blipFill>
        <p:spPr bwMode="auto">
          <a:xfrm>
            <a:off x="1020472" y="3156844"/>
            <a:ext cx="10151056" cy="2563371"/>
          </a:xfrm>
          <a:prstGeom prst="roundRect">
            <a:avLst>
              <a:gd name="adj" fmla="val 2125"/>
            </a:avLst>
          </a:prstGeom>
          <a:solidFill>
            <a:srgbClr val="FFFFFF"/>
          </a:solidFill>
          <a:ln>
            <a:noFill/>
          </a:ln>
        </p:spPr>
      </p:pic>
      <p:sp>
        <p:nvSpPr>
          <p:cNvPr id="30" name="Freeform: Shape 29">
            <a:extLst>
              <a:ext uri="{FF2B5EF4-FFF2-40B4-BE49-F238E27FC236}">
                <a16:creationId xmlns:a16="http://schemas.microsoft.com/office/drawing/2014/main" id="{A6E1A64B-9D79-5EC1-7424-0C4555CC451C}"/>
              </a:ext>
            </a:extLst>
          </p:cNvPr>
          <p:cNvSpPr>
            <a:spLocks noChangeAspect="1"/>
          </p:cNvSpPr>
          <p:nvPr/>
        </p:nvSpPr>
        <p:spPr bwMode="auto">
          <a:xfrm rot="10800000" flipH="1">
            <a:off x="5196056" y="6393523"/>
            <a:ext cx="1799884" cy="45720"/>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59" name="Text Placeholder 3">
            <a:extLst>
              <a:ext uri="{FF2B5EF4-FFF2-40B4-BE49-F238E27FC236}">
                <a16:creationId xmlns:a16="http://schemas.microsoft.com/office/drawing/2014/main" id="{EF1C999D-DC3B-369F-7F44-17F67FB30DDA}"/>
              </a:ext>
            </a:extLst>
          </p:cNvPr>
          <p:cNvSpPr txBox="1">
            <a:spLocks/>
          </p:cNvSpPr>
          <p:nvPr/>
        </p:nvSpPr>
        <p:spPr>
          <a:xfrm>
            <a:off x="1020472" y="5854846"/>
            <a:ext cx="10151056" cy="246221"/>
          </a:xfrm>
          <a:prstGeom prst="rect">
            <a:avLst/>
          </a:prstGeom>
        </p:spPr>
        <p:txBody>
          <a:bodyPr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Sage’s document library, automatically populated with metadata by Knowledge Agent. </a:t>
            </a:r>
            <a:endParaRPr kumimoji="0" lang="en-US" sz="1200" b="0" i="0" u="none" strike="noStrike" kern="1200" cap="none" spc="0" normalizeH="0" baseline="0" noProof="0">
              <a:ln>
                <a:noFill/>
              </a:ln>
              <a:solidFill>
                <a:srgbClr val="091F2C"/>
              </a:solidFill>
              <a:effectLst/>
              <a:uLnTx/>
              <a:uFillTx/>
              <a:latin typeface="Segoe Sans Display"/>
              <a:ea typeface="+mn-ea"/>
              <a:cs typeface="Segoe Sans Display" pitchFamily="2" charset="0"/>
            </a:endParaRPr>
          </a:p>
        </p:txBody>
      </p:sp>
    </p:spTree>
    <p:extLst>
      <p:ext uri="{BB962C8B-B14F-4D97-AF65-F5344CB8AC3E}">
        <p14:creationId xmlns:p14="http://schemas.microsoft.com/office/powerpoint/2010/main" val="40880457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427C1FD-EC41-CEC1-7E1A-77C07F5E0911}"/>
              </a:ext>
            </a:extLst>
          </p:cNvPr>
          <p:cNvSpPr>
            <a:spLocks noGrp="1"/>
          </p:cNvSpPr>
          <p:nvPr>
            <p:ph type="title"/>
          </p:nvPr>
        </p:nvSpPr>
        <p:spPr/>
        <p:txBody>
          <a:bodyPr/>
          <a:lstStyle/>
          <a:p>
            <a:r>
              <a:rPr lang="en-US" dirty="0"/>
              <a:t>Agenda</a:t>
            </a:r>
            <a:endParaRPr lang="en-BE" dirty="0"/>
          </a:p>
        </p:txBody>
      </p:sp>
      <p:sp>
        <p:nvSpPr>
          <p:cNvPr id="12" name="Content Placeholder 11">
            <a:extLst>
              <a:ext uri="{FF2B5EF4-FFF2-40B4-BE49-F238E27FC236}">
                <a16:creationId xmlns:a16="http://schemas.microsoft.com/office/drawing/2014/main" id="{7F3BA011-590F-B086-9A7B-7927BAD06FF2}"/>
              </a:ext>
            </a:extLst>
          </p:cNvPr>
          <p:cNvSpPr>
            <a:spLocks noGrp="1"/>
          </p:cNvSpPr>
          <p:nvPr>
            <p:ph idx="1"/>
          </p:nvPr>
        </p:nvSpPr>
        <p:spPr/>
        <p:txBody>
          <a:bodyPr/>
          <a:lstStyle/>
          <a:p>
            <a:r>
              <a:rPr lang="en-US" dirty="0"/>
              <a:t>My AI journey</a:t>
            </a:r>
          </a:p>
          <a:p>
            <a:r>
              <a:rPr lang="en-US" dirty="0"/>
              <a:t>New design language for Copilot in M365</a:t>
            </a:r>
          </a:p>
          <a:p>
            <a:r>
              <a:rPr lang="en-US" dirty="0"/>
              <a:t>SharePoint Knowledge Agent</a:t>
            </a:r>
            <a:endParaRPr lang="en-BE" dirty="0"/>
          </a:p>
        </p:txBody>
      </p:sp>
    </p:spTree>
    <p:extLst>
      <p:ext uri="{BB962C8B-B14F-4D97-AF65-F5344CB8AC3E}">
        <p14:creationId xmlns:p14="http://schemas.microsoft.com/office/powerpoint/2010/main" val="788549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AEE65-AF88-80C7-23E4-7518BA5ACFA1}"/>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B4A2AB6F-C42A-3961-6CC0-F96E90E98B04}"/>
              </a:ext>
              <a:ext uri="{C183D7F6-B498-43B3-948B-1728B52AA6E4}">
                <adec:decorative xmlns:adec="http://schemas.microsoft.com/office/drawing/2017/decorative" val="1"/>
              </a:ext>
            </a:extLst>
          </p:cNvPr>
          <p:cNvPicPr>
            <a:picLocks/>
          </p:cNvPicPr>
          <p:nvPr/>
        </p:nvPicPr>
        <p:blipFill rotWithShape="1">
          <a:blip r:embed="rId3">
            <a:alphaModFix amt="9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8" name="Title 7">
            <a:extLst>
              <a:ext uri="{FF2B5EF4-FFF2-40B4-BE49-F238E27FC236}">
                <a16:creationId xmlns:a16="http://schemas.microsoft.com/office/drawing/2014/main" id="{72EC2D19-353B-C3B5-1730-23D415C930D7}"/>
              </a:ext>
            </a:extLst>
          </p:cNvPr>
          <p:cNvSpPr>
            <a:spLocks noGrp="1"/>
          </p:cNvSpPr>
          <p:nvPr>
            <p:ph type="title"/>
          </p:nvPr>
        </p:nvSpPr>
        <p:spPr>
          <a:xfrm>
            <a:off x="588263" y="457200"/>
            <a:ext cx="11018520" cy="492443"/>
          </a:xfrm>
        </p:spPr>
        <p:txBody>
          <a:bodyPr>
            <a:normAutofit fontScale="90000"/>
          </a:bodyPr>
          <a:lstStyle/>
          <a:p>
            <a:r>
              <a:rPr lang="en-US"/>
              <a:t>Knowledge Agent’s metadata: </a:t>
            </a:r>
            <a:br>
              <a:rPr lang="en-US"/>
            </a:br>
            <a:r>
              <a:rPr lang="en-US"/>
              <a:t>The foundation for smarter Copilot &amp; agent experiences</a:t>
            </a:r>
          </a:p>
        </p:txBody>
      </p:sp>
      <p:sp>
        <p:nvSpPr>
          <p:cNvPr id="10" name="Rectangle 9">
            <a:extLst>
              <a:ext uri="{FF2B5EF4-FFF2-40B4-BE49-F238E27FC236}">
                <a16:creationId xmlns:a16="http://schemas.microsoft.com/office/drawing/2014/main" id="{A0925097-C696-254D-D81B-22C8F2DEEE44}"/>
              </a:ext>
              <a:ext uri="{C183D7F6-B498-43B3-948B-1728B52AA6E4}">
                <adec:decorative xmlns:adec="http://schemas.microsoft.com/office/drawing/2017/decorative" val="1"/>
              </a:ext>
            </a:extLst>
          </p:cNvPr>
          <p:cNvSpPr>
            <a:spLocks/>
          </p:cNvSpPr>
          <p:nvPr/>
        </p:nvSpPr>
        <p:spPr bwMode="auto">
          <a:xfrm>
            <a:off x="0" y="3082640"/>
            <a:ext cx="5183673" cy="2648214"/>
          </a:xfrm>
          <a:prstGeom prst="rect">
            <a:avLst/>
          </a:prstGeom>
          <a:solidFill>
            <a:schemeClr val="bg1">
              <a:alpha val="42000"/>
            </a:schemeClr>
          </a:solidFill>
          <a:ln w="6350">
            <a:solidFill>
              <a:schemeClr val="bg1"/>
            </a:solidFill>
          </a:ln>
          <a:effectLst>
            <a:outerShdw blurRad="1143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11" name="TextBox 10">
            <a:extLst>
              <a:ext uri="{FF2B5EF4-FFF2-40B4-BE49-F238E27FC236}">
                <a16:creationId xmlns:a16="http://schemas.microsoft.com/office/drawing/2014/main" id="{662358F6-883B-19D6-189C-A5EB6917CA3C}"/>
              </a:ext>
            </a:extLst>
          </p:cNvPr>
          <p:cNvSpPr txBox="1">
            <a:spLocks/>
          </p:cNvSpPr>
          <p:nvPr/>
        </p:nvSpPr>
        <p:spPr>
          <a:xfrm>
            <a:off x="588327" y="4162345"/>
            <a:ext cx="4335643" cy="123110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Sans Display Semibold"/>
                <a:ea typeface="+mn-ea"/>
                <a:cs typeface="+mn-cs"/>
              </a:rPr>
              <a:t>So, when Sage asks Copilot or an agent to share specific detail about her data, they do so more accurately than they ever have before.</a:t>
            </a:r>
          </a:p>
        </p:txBody>
      </p:sp>
      <p:sp>
        <p:nvSpPr>
          <p:cNvPr id="12" name="Rectangle 11">
            <a:extLst>
              <a:ext uri="{FF2B5EF4-FFF2-40B4-BE49-F238E27FC236}">
                <a16:creationId xmlns:a16="http://schemas.microsoft.com/office/drawing/2014/main" id="{E79BAD59-6F71-D7BD-6B40-19A7C71412A0}"/>
              </a:ext>
            </a:extLst>
          </p:cNvPr>
          <p:cNvSpPr>
            <a:spLocks/>
          </p:cNvSpPr>
          <p:nvPr/>
        </p:nvSpPr>
        <p:spPr bwMode="auto">
          <a:xfrm rot="16200000">
            <a:off x="2587265" y="495376"/>
            <a:ext cx="9144" cy="5183673"/>
          </a:xfrm>
          <a:prstGeom prst="rect">
            <a:avLst/>
          </a:prstGeom>
          <a:gradFill flip="none" rotWithShape="1">
            <a:gsLst>
              <a:gs pos="0">
                <a:srgbClr val="0179D4"/>
              </a:gs>
              <a:gs pos="17000">
                <a:srgbClr val="1494E7"/>
              </a:gs>
              <a:gs pos="52000">
                <a:srgbClr val="8A89FF"/>
              </a:gs>
              <a:gs pos="33000">
                <a:srgbClr val="2CB6FF"/>
              </a:gs>
              <a:gs pos="98131">
                <a:srgbClr val="FEA973"/>
              </a:gs>
              <a:gs pos="90000">
                <a:srgbClr val="EA83BB"/>
              </a:gs>
              <a:gs pos="71000">
                <a:srgbClr val="BC6DFE"/>
              </a:gs>
            </a:gsLst>
            <a:lin ang="5400000" scaled="1"/>
            <a:tileRect/>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16" name="Oval 15">
            <a:extLst>
              <a:ext uri="{FF2B5EF4-FFF2-40B4-BE49-F238E27FC236}">
                <a16:creationId xmlns:a16="http://schemas.microsoft.com/office/drawing/2014/main" id="{4EF85371-72BE-C3F3-A682-FCA01025115A}"/>
              </a:ext>
              <a:ext uri="{C183D7F6-B498-43B3-948B-1728B52AA6E4}">
                <adec:decorative xmlns:adec="http://schemas.microsoft.com/office/drawing/2017/decorative" val="1"/>
              </a:ext>
            </a:extLst>
          </p:cNvPr>
          <p:cNvSpPr>
            <a:spLocks/>
          </p:cNvSpPr>
          <p:nvPr/>
        </p:nvSpPr>
        <p:spPr bwMode="auto">
          <a:xfrm>
            <a:off x="588963" y="2340342"/>
            <a:ext cx="1466414" cy="1484600"/>
          </a:xfrm>
          <a:prstGeom prst="ellipse">
            <a:avLst/>
          </a:prstGeom>
          <a:solidFill>
            <a:schemeClr val="bg1"/>
          </a:solidFill>
          <a:ln w="12700">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091F2C"/>
              </a:solidFill>
              <a:effectLst/>
              <a:uLnTx/>
              <a:uFillTx/>
              <a:latin typeface="Segoe Sans Display Semibold"/>
              <a:ea typeface="+mn-ea"/>
              <a:cs typeface="+mn-cs"/>
            </a:endParaRPr>
          </a:p>
        </p:txBody>
      </p:sp>
      <p:pic>
        <p:nvPicPr>
          <p:cNvPr id="17" name="Picture 16">
            <a:extLst>
              <a:ext uri="{FF2B5EF4-FFF2-40B4-BE49-F238E27FC236}">
                <a16:creationId xmlns:a16="http://schemas.microsoft.com/office/drawing/2014/main" id="{20B79886-0C5B-AF02-C1BF-F8CA81BF6BA8}"/>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6946" t="803" r="14597" b="13947"/>
          <a:stretch>
            <a:fillRect/>
          </a:stretch>
        </p:blipFill>
        <p:spPr>
          <a:xfrm>
            <a:off x="639631" y="2391638"/>
            <a:ext cx="1365078" cy="1382008"/>
          </a:xfrm>
          <a:custGeom>
            <a:avLst/>
            <a:gdLst>
              <a:gd name="connsiteX0" fmla="*/ 365442 w 730884"/>
              <a:gd name="connsiteY0" fmla="*/ 0 h 739948"/>
              <a:gd name="connsiteX1" fmla="*/ 730884 w 730884"/>
              <a:gd name="connsiteY1" fmla="*/ 369974 h 739948"/>
              <a:gd name="connsiteX2" fmla="*/ 365442 w 730884"/>
              <a:gd name="connsiteY2" fmla="*/ 739948 h 739948"/>
              <a:gd name="connsiteX3" fmla="*/ 0 w 730884"/>
              <a:gd name="connsiteY3" fmla="*/ 369974 h 739948"/>
              <a:gd name="connsiteX4" fmla="*/ 365442 w 730884"/>
              <a:gd name="connsiteY4" fmla="*/ 0 h 739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884" h="739948">
                <a:moveTo>
                  <a:pt x="365442" y="0"/>
                </a:moveTo>
                <a:cubicBezTo>
                  <a:pt x="567270" y="0"/>
                  <a:pt x="730884" y="165643"/>
                  <a:pt x="730884" y="369974"/>
                </a:cubicBezTo>
                <a:cubicBezTo>
                  <a:pt x="730884" y="574305"/>
                  <a:pt x="567270" y="739948"/>
                  <a:pt x="365442" y="739948"/>
                </a:cubicBezTo>
                <a:cubicBezTo>
                  <a:pt x="163614" y="739948"/>
                  <a:pt x="0" y="574305"/>
                  <a:pt x="0" y="369974"/>
                </a:cubicBezTo>
                <a:cubicBezTo>
                  <a:pt x="0" y="165643"/>
                  <a:pt x="163614" y="0"/>
                  <a:pt x="365442" y="0"/>
                </a:cubicBezTo>
                <a:close/>
              </a:path>
            </a:pathLst>
          </a:custGeom>
          <a:noFill/>
          <a:ln w="9525" cap="flat">
            <a:noFill/>
            <a:prstDash val="solid"/>
            <a:miter/>
          </a:ln>
          <a:effectLst/>
        </p:spPr>
      </p:pic>
      <p:pic>
        <p:nvPicPr>
          <p:cNvPr id="18" name="Picture 17">
            <a:extLst>
              <a:ext uri="{FF2B5EF4-FFF2-40B4-BE49-F238E27FC236}">
                <a16:creationId xmlns:a16="http://schemas.microsoft.com/office/drawing/2014/main" id="{23BADC4B-FC68-6648-8DDA-A1C557970755}"/>
              </a:ext>
              <a:ext uri="{C183D7F6-B498-43B3-948B-1728B52AA6E4}">
                <adec:decorative xmlns:adec="http://schemas.microsoft.com/office/drawing/2017/decorative" val="1"/>
              </a:ext>
            </a:extLst>
          </p:cNvPr>
          <p:cNvPicPr>
            <a:picLocks noChangeAspect="1"/>
          </p:cNvPicPr>
          <p:nvPr/>
        </p:nvPicPr>
        <p:blipFill rotWithShape="1">
          <a:blip r:embed="rId6">
            <a:alphaModFix amt="24000"/>
          </a:blip>
          <a:srcRect l="7587" t="2670" r="-7587" b="38590"/>
          <a:stretch>
            <a:fillRect/>
          </a:stretch>
        </p:blipFill>
        <p:spPr>
          <a:xfrm>
            <a:off x="5417246" y="4761468"/>
            <a:ext cx="1650304" cy="969385"/>
          </a:xfrm>
          <a:prstGeom prst="rect">
            <a:avLst/>
          </a:prstGeom>
        </p:spPr>
      </p:pic>
      <p:sp>
        <p:nvSpPr>
          <p:cNvPr id="19" name="Rectangle: Rounded Corners 18">
            <a:extLst>
              <a:ext uri="{FF2B5EF4-FFF2-40B4-BE49-F238E27FC236}">
                <a16:creationId xmlns:a16="http://schemas.microsoft.com/office/drawing/2014/main" id="{A7B4FDB3-A12D-F154-E1E6-60E5CDF8065B}"/>
              </a:ext>
              <a:ext uri="{C183D7F6-B498-43B3-948B-1728B52AA6E4}">
                <adec:decorative xmlns:adec="http://schemas.microsoft.com/office/drawing/2017/decorative" val="1"/>
              </a:ext>
            </a:extLst>
          </p:cNvPr>
          <p:cNvSpPr>
            <a:spLocks/>
          </p:cNvSpPr>
          <p:nvPr/>
        </p:nvSpPr>
        <p:spPr bwMode="auto">
          <a:xfrm>
            <a:off x="5183673" y="1682092"/>
            <a:ext cx="6420002" cy="4848590"/>
          </a:xfrm>
          <a:prstGeom prst="roundRect">
            <a:avLst>
              <a:gd name="adj" fmla="val 3795"/>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0" name="Rectangle: Rounded Corners 19">
            <a:extLst>
              <a:ext uri="{FF2B5EF4-FFF2-40B4-BE49-F238E27FC236}">
                <a16:creationId xmlns:a16="http://schemas.microsoft.com/office/drawing/2014/main" id="{9805230C-8E52-3BC3-CE73-3C0783A76420}"/>
              </a:ext>
            </a:extLst>
          </p:cNvPr>
          <p:cNvSpPr>
            <a:spLocks/>
          </p:cNvSpPr>
          <p:nvPr/>
        </p:nvSpPr>
        <p:spPr bwMode="auto">
          <a:xfrm>
            <a:off x="5320833" y="1819251"/>
            <a:ext cx="6145682" cy="4574272"/>
          </a:xfrm>
          <a:prstGeom prst="roundRect">
            <a:avLst>
              <a:gd name="adj" fmla="val 2841"/>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22" name="Text Placeholder 3">
            <a:extLst>
              <a:ext uri="{FF2B5EF4-FFF2-40B4-BE49-F238E27FC236}">
                <a16:creationId xmlns:a16="http://schemas.microsoft.com/office/drawing/2014/main" id="{5D7F81A3-E375-5142-FF80-915A234A9D7A}"/>
              </a:ext>
            </a:extLst>
          </p:cNvPr>
          <p:cNvSpPr txBox="1">
            <a:spLocks/>
          </p:cNvSpPr>
          <p:nvPr/>
        </p:nvSpPr>
        <p:spPr>
          <a:xfrm>
            <a:off x="5457993" y="5628177"/>
            <a:ext cx="5868516" cy="553998"/>
          </a:xfrm>
          <a:prstGeom prst="rect">
            <a:avLst/>
          </a:prstGeom>
        </p:spPr>
        <p:txBody>
          <a:bodyPr wrap="square" lIns="0" tIns="0" rIns="0" bIns="0" anchor="b">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Sans Display"/>
                <a:ea typeface="+mn-ea"/>
                <a:cs typeface="Segoe Sans Display" pitchFamily="2" charset="0"/>
              </a:rPr>
              <a:t>Copilot and agents deliver more accurate results when reasoning over metadata.</a:t>
            </a:r>
          </a:p>
        </p:txBody>
      </p:sp>
      <p:sp>
        <p:nvSpPr>
          <p:cNvPr id="23" name="Freeform: Shape 22">
            <a:extLst>
              <a:ext uri="{FF2B5EF4-FFF2-40B4-BE49-F238E27FC236}">
                <a16:creationId xmlns:a16="http://schemas.microsoft.com/office/drawing/2014/main" id="{971B6952-DC4A-6DDB-594C-1A4455257F40}"/>
              </a:ext>
            </a:extLst>
          </p:cNvPr>
          <p:cNvSpPr>
            <a:spLocks noChangeAspect="1"/>
          </p:cNvSpPr>
          <p:nvPr/>
        </p:nvSpPr>
        <p:spPr bwMode="auto">
          <a:xfrm rot="10800000" flipH="1">
            <a:off x="7673720" y="6393523"/>
            <a:ext cx="1439907" cy="36576"/>
          </a:xfrm>
          <a:custGeom>
            <a:avLst/>
            <a:gdLst>
              <a:gd name="connsiteX0" fmla="*/ 0 w 2531687"/>
              <a:gd name="connsiteY0" fmla="*/ 64309 h 64309"/>
              <a:gd name="connsiteX1" fmla="*/ 818169 w 2531687"/>
              <a:gd name="connsiteY1" fmla="*/ 64309 h 64309"/>
              <a:gd name="connsiteX2" fmla="*/ 849918 w 2531687"/>
              <a:gd name="connsiteY2" fmla="*/ 64309 h 64309"/>
              <a:gd name="connsiteX3" fmla="*/ 1681769 w 2531687"/>
              <a:gd name="connsiteY3" fmla="*/ 64309 h 64309"/>
              <a:gd name="connsiteX4" fmla="*/ 1732569 w 2531687"/>
              <a:gd name="connsiteY4" fmla="*/ 64309 h 64309"/>
              <a:gd name="connsiteX5" fmla="*/ 2531687 w 2531687"/>
              <a:gd name="connsiteY5" fmla="*/ 64309 h 64309"/>
              <a:gd name="connsiteX6" fmla="*/ 2501488 w 2531687"/>
              <a:gd name="connsiteY6" fmla="*/ 34613 h 64309"/>
              <a:gd name="connsiteX7" fmla="*/ 2375449 w 2531687"/>
              <a:gd name="connsiteY7" fmla="*/ 0 h 64309"/>
              <a:gd name="connsiteX8" fmla="*/ 1732569 w 2531687"/>
              <a:gd name="connsiteY8" fmla="*/ 0 h 64309"/>
              <a:gd name="connsiteX9" fmla="*/ 1681769 w 2531687"/>
              <a:gd name="connsiteY9" fmla="*/ 0 h 64309"/>
              <a:gd name="connsiteX10" fmla="*/ 849918 w 2531687"/>
              <a:gd name="connsiteY10" fmla="*/ 0 h 64309"/>
              <a:gd name="connsiteX11" fmla="*/ 818169 w 2531687"/>
              <a:gd name="connsiteY11" fmla="*/ 0 h 64309"/>
              <a:gd name="connsiteX12" fmla="*/ 156237 w 2531687"/>
              <a:gd name="connsiteY12" fmla="*/ 0 h 64309"/>
              <a:gd name="connsiteX13" fmla="*/ 30199 w 2531687"/>
              <a:gd name="connsiteY13" fmla="*/ 34613 h 6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687" h="64309">
                <a:moveTo>
                  <a:pt x="0" y="64309"/>
                </a:moveTo>
                <a:lnTo>
                  <a:pt x="818169" y="64309"/>
                </a:lnTo>
                <a:lnTo>
                  <a:pt x="849918" y="64309"/>
                </a:lnTo>
                <a:lnTo>
                  <a:pt x="1681769" y="64309"/>
                </a:lnTo>
                <a:lnTo>
                  <a:pt x="1732569" y="64309"/>
                </a:lnTo>
                <a:lnTo>
                  <a:pt x="2531687" y="64309"/>
                </a:lnTo>
                <a:lnTo>
                  <a:pt x="2501488" y="34613"/>
                </a:lnTo>
                <a:cubicBezTo>
                  <a:pt x="2469231" y="13227"/>
                  <a:pt x="2424670" y="0"/>
                  <a:pt x="2375449" y="0"/>
                </a:cubicBezTo>
                <a:lnTo>
                  <a:pt x="1732569" y="0"/>
                </a:lnTo>
                <a:lnTo>
                  <a:pt x="1681769" y="0"/>
                </a:lnTo>
                <a:lnTo>
                  <a:pt x="849918" y="0"/>
                </a:lnTo>
                <a:lnTo>
                  <a:pt x="818169" y="0"/>
                </a:lnTo>
                <a:lnTo>
                  <a:pt x="156237" y="0"/>
                </a:lnTo>
                <a:cubicBezTo>
                  <a:pt x="107017" y="0"/>
                  <a:pt x="62455" y="13227"/>
                  <a:pt x="30199" y="34613"/>
                </a:cubicBezTo>
                <a:close/>
              </a:path>
            </a:pathLst>
          </a:custGeom>
          <a:gradFill>
            <a:gsLst>
              <a:gs pos="0">
                <a:srgbClr val="0179D4"/>
              </a:gs>
              <a:gs pos="17000">
                <a:srgbClr val="1494E7"/>
              </a:gs>
              <a:gs pos="52000">
                <a:srgbClr val="8A89FF"/>
              </a:gs>
              <a:gs pos="33000">
                <a:srgbClr val="2CB6FF"/>
              </a:gs>
              <a:gs pos="98131">
                <a:srgbClr val="FEA973"/>
              </a:gs>
              <a:gs pos="90000">
                <a:srgbClr val="EA83BB"/>
              </a:gs>
              <a:gs pos="71000">
                <a:srgbClr val="BC6DFE"/>
              </a:gs>
            </a:gsLst>
            <a:lin ang="0" scaled="0"/>
          </a:gradFill>
          <a:ln w="34925">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pic>
        <p:nvPicPr>
          <p:cNvPr id="53" name="Picture 52">
            <a:extLst>
              <a:ext uri="{FF2B5EF4-FFF2-40B4-BE49-F238E27FC236}">
                <a16:creationId xmlns:a16="http://schemas.microsoft.com/office/drawing/2014/main" id="{3E445DCC-507F-DF4D-6C56-B8A492CC98CE}"/>
              </a:ext>
            </a:extLst>
          </p:cNvPr>
          <p:cNvPicPr>
            <a:picLocks noChangeAspect="1"/>
          </p:cNvPicPr>
          <p:nvPr/>
        </p:nvPicPr>
        <p:blipFill rotWithShape="1">
          <a:blip r:embed="rId7"/>
          <a:srcRect t="-11949" b="-6225"/>
          <a:stretch>
            <a:fillRect/>
          </a:stretch>
        </p:blipFill>
        <p:spPr>
          <a:xfrm>
            <a:off x="5457992" y="1956411"/>
            <a:ext cx="5871364" cy="3460418"/>
          </a:xfrm>
          <a:prstGeom prst="roundRect">
            <a:avLst>
              <a:gd name="adj" fmla="val 2295"/>
            </a:avLst>
          </a:prstGeom>
          <a:solidFill>
            <a:srgbClr val="FAFAFA"/>
          </a:solidFill>
        </p:spPr>
      </p:pic>
    </p:spTree>
    <p:extLst>
      <p:ext uri="{BB962C8B-B14F-4D97-AF65-F5344CB8AC3E}">
        <p14:creationId xmlns:p14="http://schemas.microsoft.com/office/powerpoint/2010/main" val="40477995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3B892-5E7A-54A9-344F-480816EE31F7}"/>
            </a:ext>
          </a:extLst>
        </p:cNvPr>
        <p:cNvGrpSpPr/>
        <p:nvPr/>
      </p:nvGrpSpPr>
      <p:grpSpPr>
        <a:xfrm>
          <a:off x="0" y="0"/>
          <a:ext cx="0" cy="0"/>
          <a:chOff x="0" y="0"/>
          <a:chExt cx="0" cy="0"/>
        </a:xfrm>
      </p:grpSpPr>
      <p:pic>
        <p:nvPicPr>
          <p:cNvPr id="2" name="Picture 1" descr="A white and pink background&#10;&#10;AI-generated content may be incorrect.">
            <a:extLst>
              <a:ext uri="{FF2B5EF4-FFF2-40B4-BE49-F238E27FC236}">
                <a16:creationId xmlns:a16="http://schemas.microsoft.com/office/drawing/2014/main" id="{249A7DB0-C4A1-993F-318E-5F068019475E}"/>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27" y="0"/>
            <a:ext cx="12192627" cy="6858352"/>
          </a:xfrm>
          <a:prstGeom prst="rect">
            <a:avLst/>
          </a:prstGeom>
        </p:spPr>
      </p:pic>
      <p:sp>
        <p:nvSpPr>
          <p:cNvPr id="3" name="Rectangle 2">
            <a:extLst>
              <a:ext uri="{FF2B5EF4-FFF2-40B4-BE49-F238E27FC236}">
                <a16:creationId xmlns:a16="http://schemas.microsoft.com/office/drawing/2014/main" id="{B59EA399-671E-A08D-0572-EF6C2B7FF482}"/>
              </a:ext>
            </a:extLst>
          </p:cNvPr>
          <p:cNvSpPr/>
          <p:nvPr/>
        </p:nvSpPr>
        <p:spPr bwMode="auto">
          <a:xfrm>
            <a:off x="0" y="1937656"/>
            <a:ext cx="12192000" cy="2823030"/>
          </a:xfrm>
          <a:prstGeom prst="rect">
            <a:avLst/>
          </a:prstGeom>
          <a:gradFill flip="none" rotWithShape="1">
            <a:gsLst>
              <a:gs pos="59000">
                <a:schemeClr val="bg1">
                  <a:alpha val="3000"/>
                </a:schemeClr>
              </a:gs>
              <a:gs pos="99000">
                <a:schemeClr val="bg1">
                  <a:alpha val="55000"/>
                </a:schemeClr>
              </a:gs>
              <a:gs pos="99000">
                <a:schemeClr val="bg1">
                  <a:alpha val="36000"/>
                </a:schemeClr>
              </a:gs>
              <a:gs pos="100000">
                <a:schemeClr val="bg1"/>
              </a:gs>
            </a:gsLst>
            <a:path path="shape">
              <a:fillToRect l="50000" t="50000" r="50000" b="50000"/>
            </a:path>
            <a:tileRect/>
          </a:gradFill>
          <a:ln>
            <a:noFill/>
            <a:headEnd type="none" w="med" len="med"/>
            <a:tailEnd type="none" w="med" len="med"/>
          </a:ln>
          <a:effectLst>
            <a:outerShdw blurRad="152400" algn="ctr" rotWithShape="0">
              <a:schemeClr val="bg2">
                <a:lumMod val="75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4" name="Title 1">
            <a:extLst>
              <a:ext uri="{FF2B5EF4-FFF2-40B4-BE49-F238E27FC236}">
                <a16:creationId xmlns:a16="http://schemas.microsoft.com/office/drawing/2014/main" id="{30FFAB6F-B532-0BB4-69F8-7D6DA646953A}"/>
              </a:ext>
            </a:extLst>
          </p:cNvPr>
          <p:cNvSpPr txBox="1">
            <a:spLocks/>
          </p:cNvSpPr>
          <p:nvPr/>
        </p:nvSpPr>
        <p:spPr>
          <a:xfrm>
            <a:off x="644072" y="2518174"/>
            <a:ext cx="6842578" cy="166199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50" normalizeH="0" baseline="0" noProof="0">
                <a:ln w="3175">
                  <a:noFill/>
                </a:ln>
                <a:gradFill>
                  <a:gsLst>
                    <a:gs pos="2874">
                      <a:srgbClr val="0078D4"/>
                    </a:gs>
                    <a:gs pos="71000">
                      <a:srgbClr val="8661C5"/>
                    </a:gs>
                    <a:gs pos="100000">
                      <a:srgbClr val="C03BC4"/>
                    </a:gs>
                  </a:gsLst>
                  <a:lin ang="0" scaled="1"/>
                </a:gradFill>
                <a:effectLst/>
                <a:uLnTx/>
                <a:uFillTx/>
                <a:latin typeface="Segoe Sans Display Semibold"/>
                <a:ea typeface="+mn-ea"/>
                <a:cs typeface="Segoe Sans Display" pitchFamily="2" charset="0"/>
              </a:rPr>
              <a:t>What to know: </a:t>
            </a:r>
            <a:br>
              <a:rPr kumimoji="0" lang="en-US" sz="4000" b="0" i="0" u="none" strike="noStrike" kern="1200" cap="none" spc="-50" normalizeH="0" baseline="0" noProof="0">
                <a:ln w="3175">
                  <a:noFill/>
                </a:ln>
                <a:gradFill>
                  <a:gsLst>
                    <a:gs pos="2874">
                      <a:srgbClr val="0078D4"/>
                    </a:gs>
                    <a:gs pos="71000">
                      <a:srgbClr val="8661C5"/>
                    </a:gs>
                    <a:gs pos="100000">
                      <a:srgbClr val="C03BC4"/>
                    </a:gs>
                  </a:gsLst>
                  <a:lin ang="0" scaled="1"/>
                </a:gradFill>
                <a:effectLst/>
                <a:uLnTx/>
                <a:uFillTx/>
                <a:latin typeface="Segoe Sans Display Semibold"/>
                <a:ea typeface="+mn-ea"/>
                <a:cs typeface="Segoe Sans Display" pitchFamily="2" charset="0"/>
              </a:rPr>
            </a:br>
            <a:r>
              <a:rPr kumimoji="0" lang="en-US" sz="4000" b="0" i="0" u="none" strike="noStrike" kern="1200" cap="none" spc="-50" normalizeH="0" baseline="0" noProof="0">
                <a:ln w="3175">
                  <a:noFill/>
                </a:ln>
                <a:gradFill>
                  <a:gsLst>
                    <a:gs pos="2874">
                      <a:srgbClr val="0078D4"/>
                    </a:gs>
                    <a:gs pos="71000">
                      <a:srgbClr val="8661C5"/>
                    </a:gs>
                    <a:gs pos="100000">
                      <a:srgbClr val="C03BC4"/>
                    </a:gs>
                  </a:gsLst>
                  <a:lin ang="0" scaled="1"/>
                </a:gradFill>
                <a:effectLst/>
                <a:uLnTx/>
                <a:uFillTx/>
                <a:latin typeface="Segoe Sans Display Semibold"/>
                <a:ea typeface="+mn-ea"/>
                <a:cs typeface="Segoe Sans Display" pitchFamily="2" charset="0"/>
              </a:rPr>
              <a:t>Knowledge Agent &amp;</a:t>
            </a:r>
            <a:r>
              <a:rPr lang="en-US" sz="4000">
                <a:gradFill>
                  <a:gsLst>
                    <a:gs pos="2874">
                      <a:srgbClr val="0078D4"/>
                    </a:gs>
                    <a:gs pos="71000">
                      <a:srgbClr val="8661C5"/>
                    </a:gs>
                    <a:gs pos="100000">
                      <a:srgbClr val="C03BC4"/>
                    </a:gs>
                  </a:gsLst>
                  <a:lin ang="0" scaled="1"/>
                </a:gradFill>
                <a:latin typeface="Segoe Sans Display Semibold"/>
              </a:rPr>
              <a:t> </a:t>
            </a:r>
            <a:br>
              <a:rPr lang="en-US" sz="4000">
                <a:gradFill>
                  <a:gsLst>
                    <a:gs pos="2874">
                      <a:srgbClr val="0078D4"/>
                    </a:gs>
                    <a:gs pos="71000">
                      <a:srgbClr val="8661C5"/>
                    </a:gs>
                    <a:gs pos="100000">
                      <a:srgbClr val="C03BC4"/>
                    </a:gs>
                  </a:gsLst>
                  <a:lin ang="0" scaled="1"/>
                </a:gradFill>
                <a:latin typeface="Segoe Sans Display Semibold"/>
              </a:rPr>
            </a:br>
            <a:r>
              <a:rPr lang="en-US" sz="4000">
                <a:gradFill>
                  <a:gsLst>
                    <a:gs pos="2874">
                      <a:srgbClr val="0078D4"/>
                    </a:gs>
                    <a:gs pos="71000">
                      <a:srgbClr val="8661C5"/>
                    </a:gs>
                    <a:gs pos="100000">
                      <a:srgbClr val="C03BC4"/>
                    </a:gs>
                  </a:gsLst>
                  <a:lin ang="0" scaled="1"/>
                </a:gradFill>
                <a:latin typeface="Segoe Sans Display Semibold"/>
              </a:rPr>
              <a:t>custom agents in SharePoint</a:t>
            </a:r>
            <a:endParaRPr kumimoji="0" lang="en-US" sz="4000" b="0" i="0" u="none" strike="noStrike" kern="1200" cap="none" spc="-50" normalizeH="0" baseline="0" noProof="0">
              <a:ln w="3175">
                <a:noFill/>
              </a:ln>
              <a:gradFill>
                <a:gsLst>
                  <a:gs pos="2874">
                    <a:srgbClr val="0078D4"/>
                  </a:gs>
                  <a:gs pos="71000">
                    <a:srgbClr val="8661C5"/>
                  </a:gs>
                  <a:gs pos="100000">
                    <a:srgbClr val="C03BC4"/>
                  </a:gs>
                </a:gsLst>
                <a:lin ang="0" scaled="1"/>
              </a:gradFill>
              <a:effectLst/>
              <a:uLnTx/>
              <a:uFillTx/>
              <a:latin typeface="Segoe Sans Display Semibold"/>
              <a:ea typeface="+mn-ea"/>
              <a:cs typeface="Segoe Sans Display" pitchFamily="2" charset="0"/>
            </a:endParaRPr>
          </a:p>
        </p:txBody>
      </p:sp>
      <p:pic>
        <p:nvPicPr>
          <p:cNvPr id="5" name="Picture 4">
            <a:extLst>
              <a:ext uri="{FF2B5EF4-FFF2-40B4-BE49-F238E27FC236}">
                <a16:creationId xmlns:a16="http://schemas.microsoft.com/office/drawing/2014/main" id="{88E82C73-3056-6A0C-A283-FACACB7FE8AC}"/>
              </a:ext>
            </a:extLst>
          </p:cNvPr>
          <p:cNvPicPr>
            <a:picLocks noChangeAspect="1"/>
          </p:cNvPicPr>
          <p:nvPr/>
        </p:nvPicPr>
        <p:blipFill>
          <a:blip r:embed="rId4">
            <a:alphaModFix amt="37000"/>
            <a:extLst>
              <a:ext uri="{28A0092B-C50C-407E-A947-70E740481C1C}">
                <a14:useLocalDpi xmlns:a14="http://schemas.microsoft.com/office/drawing/2010/main" val="0"/>
              </a:ext>
            </a:extLst>
          </a:blip>
          <a:srcRect b="43330"/>
          <a:stretch>
            <a:fillRect/>
          </a:stretch>
        </p:blipFill>
        <p:spPr>
          <a:xfrm>
            <a:off x="3587044" y="2017713"/>
            <a:ext cx="8604956" cy="2742973"/>
          </a:xfrm>
          <a:custGeom>
            <a:avLst/>
            <a:gdLst>
              <a:gd name="connsiteX0" fmla="*/ 0 w 8604956"/>
              <a:gd name="connsiteY0" fmla="*/ 0 h 2742973"/>
              <a:gd name="connsiteX1" fmla="*/ 8604956 w 8604956"/>
              <a:gd name="connsiteY1" fmla="*/ 0 h 2742973"/>
              <a:gd name="connsiteX2" fmla="*/ 8604956 w 8604956"/>
              <a:gd name="connsiteY2" fmla="*/ 2742973 h 2742973"/>
              <a:gd name="connsiteX3" fmla="*/ 0 w 8604956"/>
              <a:gd name="connsiteY3" fmla="*/ 2742973 h 2742973"/>
            </a:gdLst>
            <a:ahLst/>
            <a:cxnLst>
              <a:cxn ang="0">
                <a:pos x="connsiteX0" y="connsiteY0"/>
              </a:cxn>
              <a:cxn ang="0">
                <a:pos x="connsiteX1" y="connsiteY1"/>
              </a:cxn>
              <a:cxn ang="0">
                <a:pos x="connsiteX2" y="connsiteY2"/>
              </a:cxn>
              <a:cxn ang="0">
                <a:pos x="connsiteX3" y="connsiteY3"/>
              </a:cxn>
            </a:cxnLst>
            <a:rect l="l" t="t" r="r" b="b"/>
            <a:pathLst>
              <a:path w="8604956" h="2742973">
                <a:moveTo>
                  <a:pt x="0" y="0"/>
                </a:moveTo>
                <a:lnTo>
                  <a:pt x="8604956" y="0"/>
                </a:lnTo>
                <a:lnTo>
                  <a:pt x="8604956" y="2742973"/>
                </a:lnTo>
                <a:lnTo>
                  <a:pt x="0" y="2742973"/>
                </a:lnTo>
                <a:close/>
              </a:path>
            </a:pathLst>
          </a:custGeom>
        </p:spPr>
      </p:pic>
      <p:pic>
        <p:nvPicPr>
          <p:cNvPr id="8" name="Picture 7">
            <a:extLst>
              <a:ext uri="{FF2B5EF4-FFF2-40B4-BE49-F238E27FC236}">
                <a16:creationId xmlns:a16="http://schemas.microsoft.com/office/drawing/2014/main" id="{8917398F-1451-E617-95C8-42AC77A5D2D2}"/>
              </a:ext>
            </a:extLst>
          </p:cNvPr>
          <p:cNvPicPr>
            <a:picLocks noChangeAspect="1"/>
          </p:cNvPicPr>
          <p:nvPr/>
        </p:nvPicPr>
        <p:blipFill>
          <a:blip r:embed="rId4">
            <a:alphaModFix amt="60000"/>
            <a:extLst>
              <a:ext uri="{28A0092B-C50C-407E-A947-70E740481C1C}">
                <a14:useLocalDpi xmlns:a14="http://schemas.microsoft.com/office/drawing/2010/main" val="0"/>
              </a:ext>
            </a:extLst>
          </a:blip>
          <a:srcRect t="56670"/>
          <a:stretch>
            <a:fillRect/>
          </a:stretch>
        </p:blipFill>
        <p:spPr>
          <a:xfrm>
            <a:off x="3587044" y="4760686"/>
            <a:ext cx="8604956" cy="2097314"/>
          </a:xfrm>
          <a:custGeom>
            <a:avLst/>
            <a:gdLst>
              <a:gd name="connsiteX0" fmla="*/ 0 w 8604956"/>
              <a:gd name="connsiteY0" fmla="*/ 0 h 2097314"/>
              <a:gd name="connsiteX1" fmla="*/ 8604956 w 8604956"/>
              <a:gd name="connsiteY1" fmla="*/ 0 h 2097314"/>
              <a:gd name="connsiteX2" fmla="*/ 8604956 w 8604956"/>
              <a:gd name="connsiteY2" fmla="*/ 2097314 h 2097314"/>
              <a:gd name="connsiteX3" fmla="*/ 0 w 8604956"/>
              <a:gd name="connsiteY3" fmla="*/ 2097314 h 2097314"/>
            </a:gdLst>
            <a:ahLst/>
            <a:cxnLst>
              <a:cxn ang="0">
                <a:pos x="connsiteX0" y="connsiteY0"/>
              </a:cxn>
              <a:cxn ang="0">
                <a:pos x="connsiteX1" y="connsiteY1"/>
              </a:cxn>
              <a:cxn ang="0">
                <a:pos x="connsiteX2" y="connsiteY2"/>
              </a:cxn>
              <a:cxn ang="0">
                <a:pos x="connsiteX3" y="connsiteY3"/>
              </a:cxn>
            </a:cxnLst>
            <a:rect l="l" t="t" r="r" b="b"/>
            <a:pathLst>
              <a:path w="8604956" h="2097314">
                <a:moveTo>
                  <a:pt x="0" y="0"/>
                </a:moveTo>
                <a:lnTo>
                  <a:pt x="8604956" y="0"/>
                </a:lnTo>
                <a:lnTo>
                  <a:pt x="8604956" y="2097314"/>
                </a:lnTo>
                <a:lnTo>
                  <a:pt x="0" y="2097314"/>
                </a:lnTo>
                <a:close/>
              </a:path>
            </a:pathLst>
          </a:custGeom>
        </p:spPr>
      </p:pic>
      <p:sp>
        <p:nvSpPr>
          <p:cNvPr id="9" name="Freeform: Shape 8">
            <a:extLst>
              <a:ext uri="{FF2B5EF4-FFF2-40B4-BE49-F238E27FC236}">
                <a16:creationId xmlns:a16="http://schemas.microsoft.com/office/drawing/2014/main" id="{319D091C-83F6-E339-C6A2-80D662805FB6}"/>
              </a:ext>
            </a:extLst>
          </p:cNvPr>
          <p:cNvSpPr/>
          <p:nvPr/>
        </p:nvSpPr>
        <p:spPr bwMode="auto">
          <a:xfrm>
            <a:off x="330200" y="1651000"/>
            <a:ext cx="11861800" cy="3396342"/>
          </a:xfrm>
          <a:custGeom>
            <a:avLst/>
            <a:gdLst>
              <a:gd name="connsiteX0" fmla="*/ 295957 w 11861800"/>
              <a:gd name="connsiteY0" fmla="*/ 0 h 3396342"/>
              <a:gd name="connsiteX1" fmla="*/ 11861800 w 11861800"/>
              <a:gd name="connsiteY1" fmla="*/ 0 h 3396342"/>
              <a:gd name="connsiteX2" fmla="*/ 11861800 w 11861800"/>
              <a:gd name="connsiteY2" fmla="*/ 3396342 h 3396342"/>
              <a:gd name="connsiteX3" fmla="*/ 295957 w 11861800"/>
              <a:gd name="connsiteY3" fmla="*/ 3396342 h 3396342"/>
              <a:gd name="connsiteX4" fmla="*/ 0 w 11861800"/>
              <a:gd name="connsiteY4" fmla="*/ 3100385 h 3396342"/>
              <a:gd name="connsiteX5" fmla="*/ 0 w 11861800"/>
              <a:gd name="connsiteY5" fmla="*/ 295957 h 3396342"/>
              <a:gd name="connsiteX6" fmla="*/ 295957 w 11861800"/>
              <a:gd name="connsiteY6" fmla="*/ 0 h 33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1800" h="3396342">
                <a:moveTo>
                  <a:pt x="295957" y="0"/>
                </a:moveTo>
                <a:lnTo>
                  <a:pt x="11861800" y="0"/>
                </a:lnTo>
                <a:lnTo>
                  <a:pt x="11861800" y="3396342"/>
                </a:lnTo>
                <a:lnTo>
                  <a:pt x="295957" y="3396342"/>
                </a:lnTo>
                <a:cubicBezTo>
                  <a:pt x="132504" y="3396342"/>
                  <a:pt x="0" y="3263838"/>
                  <a:pt x="0" y="3100385"/>
                </a:cubicBezTo>
                <a:lnTo>
                  <a:pt x="0" y="295957"/>
                </a:lnTo>
                <a:cubicBezTo>
                  <a:pt x="0" y="132504"/>
                  <a:pt x="132504" y="0"/>
                  <a:pt x="295957" y="0"/>
                </a:cubicBezTo>
                <a:close/>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A1C6AF13-1638-0C4B-C62E-C83718F91505}"/>
              </a:ext>
            </a:extLst>
          </p:cNvPr>
          <p:cNvSpPr/>
          <p:nvPr/>
        </p:nvSpPr>
        <p:spPr bwMode="auto">
          <a:xfrm>
            <a:off x="644072" y="1598500"/>
            <a:ext cx="1028698" cy="113619"/>
          </a:xfrm>
          <a:prstGeom prst="roundRect">
            <a:avLst>
              <a:gd name="adj" fmla="val 50000"/>
            </a:avLst>
          </a:pr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ct val="0"/>
              </a:spcBef>
              <a:spcAft>
                <a:spcPts val="800"/>
              </a:spcAft>
              <a:buClrTx/>
              <a:buSzTx/>
              <a:buFontTx/>
              <a:buNone/>
              <a:tabLst/>
              <a:defRPr/>
            </a:pPr>
            <a:endParaRPr kumimoji="0" lang="en-IN" sz="2000" b="0" i="0" u="none" strike="noStrike" kern="1200" cap="none" spc="-50" normalizeH="0" baseline="0" noProof="0">
              <a:ln w="3175">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76830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8297B-3C8A-305E-4489-1F598EE7E4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7A1B585-B6F1-FA4F-2ADD-A739DCB3A7AE}"/>
              </a:ext>
              <a:ext uri="{C183D7F6-B498-43B3-948B-1728B52AA6E4}">
                <adec:decorative xmlns:adec="http://schemas.microsoft.com/office/drawing/2017/decorative" val="1"/>
              </a:ext>
            </a:extLst>
          </p:cNvPr>
          <p:cNvPicPr>
            <a:picLocks/>
          </p:cNvPicPr>
          <p:nvPr/>
        </p:nvPicPr>
        <p:blipFill rotWithShape="1">
          <a:blip r:embed="rId3">
            <a:alphaModFix amt="14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7" name="Title 6">
            <a:extLst>
              <a:ext uri="{FF2B5EF4-FFF2-40B4-BE49-F238E27FC236}">
                <a16:creationId xmlns:a16="http://schemas.microsoft.com/office/drawing/2014/main" id="{072FEE93-A726-5F61-3709-8DBA8EB2A3B7}"/>
              </a:ext>
            </a:extLst>
          </p:cNvPr>
          <p:cNvSpPr>
            <a:spLocks noGrp="1"/>
          </p:cNvSpPr>
          <p:nvPr>
            <p:ph type="title"/>
          </p:nvPr>
        </p:nvSpPr>
        <p:spPr>
          <a:xfrm>
            <a:off x="588263" y="457200"/>
            <a:ext cx="11018520" cy="492443"/>
          </a:xfrm>
        </p:spPr>
        <p:txBody>
          <a:bodyPr lIns="0">
            <a:normAutofit fontScale="90000"/>
          </a:bodyPr>
          <a:lstStyle/>
          <a:p>
            <a:r>
              <a:rPr lang="en-US"/>
              <a:t>Knowledge Agent &amp; custom agents in SharePoint </a:t>
            </a:r>
          </a:p>
        </p:txBody>
      </p:sp>
      <p:sp>
        <p:nvSpPr>
          <p:cNvPr id="5" name="Rectangle: Rounded Corners 4">
            <a:extLst>
              <a:ext uri="{FF2B5EF4-FFF2-40B4-BE49-F238E27FC236}">
                <a16:creationId xmlns:a16="http://schemas.microsoft.com/office/drawing/2014/main" id="{6923D6BE-3D5B-3BFE-1576-25F05A849E2B}"/>
              </a:ext>
              <a:ext uri="{C183D7F6-B498-43B3-948B-1728B52AA6E4}">
                <adec:decorative xmlns:adec="http://schemas.microsoft.com/office/drawing/2017/decorative" val="1"/>
              </a:ext>
            </a:extLst>
          </p:cNvPr>
          <p:cNvSpPr>
            <a:spLocks/>
          </p:cNvSpPr>
          <p:nvPr/>
        </p:nvSpPr>
        <p:spPr bwMode="auto">
          <a:xfrm>
            <a:off x="588962" y="1323687"/>
            <a:ext cx="11017250" cy="5123837"/>
          </a:xfrm>
          <a:prstGeom prst="roundRect">
            <a:avLst>
              <a:gd name="adj" fmla="val 3591"/>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8" name="Rectangle: Rounded Corners 7">
            <a:extLst>
              <a:ext uri="{FF2B5EF4-FFF2-40B4-BE49-F238E27FC236}">
                <a16:creationId xmlns:a16="http://schemas.microsoft.com/office/drawing/2014/main" id="{6F63D19F-4AD1-6777-D02E-9E19E53C405F}"/>
              </a:ext>
            </a:extLst>
          </p:cNvPr>
          <p:cNvSpPr>
            <a:spLocks/>
          </p:cNvSpPr>
          <p:nvPr/>
        </p:nvSpPr>
        <p:spPr bwMode="auto">
          <a:xfrm>
            <a:off x="725486" y="1460211"/>
            <a:ext cx="5301933" cy="4850154"/>
          </a:xfrm>
          <a:prstGeom prst="roundRect">
            <a:avLst>
              <a:gd name="adj" fmla="val 2679"/>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C328F7FF-F46A-5CD3-C41D-1F8BBC43A5A1}"/>
              </a:ext>
            </a:extLst>
          </p:cNvPr>
          <p:cNvSpPr>
            <a:spLocks/>
          </p:cNvSpPr>
          <p:nvPr/>
        </p:nvSpPr>
        <p:spPr bwMode="auto">
          <a:xfrm>
            <a:off x="6164579" y="1460211"/>
            <a:ext cx="5301933" cy="4850154"/>
          </a:xfrm>
          <a:prstGeom prst="roundRect">
            <a:avLst>
              <a:gd name="adj" fmla="val 2679"/>
            </a:avLst>
          </a:prstGeom>
          <a:solidFill>
            <a:schemeClr val="bg1"/>
          </a:solidFill>
          <a:ln w="6350">
            <a:solidFill>
              <a:schemeClr val="bg1"/>
            </a:solidFill>
          </a:ln>
          <a:effectLst>
            <a:outerShdw blurRad="101600" algn="ctr" rotWithShape="0">
              <a:schemeClr val="bg1">
                <a:lumMod val="50000"/>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1E455499-0261-7033-2DA4-B2A8C5F73371}"/>
              </a:ext>
            </a:extLst>
          </p:cNvPr>
          <p:cNvSpPr>
            <a:spLocks/>
          </p:cNvSpPr>
          <p:nvPr/>
        </p:nvSpPr>
        <p:spPr bwMode="auto">
          <a:xfrm>
            <a:off x="862646" y="1597371"/>
            <a:ext cx="5027612" cy="529271"/>
          </a:xfrm>
          <a:prstGeom prst="roundRect">
            <a:avLst/>
          </a:prstGeom>
          <a:gradFill flip="none" rotWithShape="1">
            <a:gsLst>
              <a:gs pos="100000">
                <a:schemeClr val="accent2"/>
              </a:gs>
              <a:gs pos="20000">
                <a:schemeClr val="accent1"/>
              </a:gs>
            </a:gsLst>
            <a:lin ang="0" scaled="1"/>
            <a:tileRect/>
          </a:gradFill>
          <a:ln w="9525">
            <a:solidFill>
              <a:schemeClr val="bg1"/>
            </a:solidFill>
            <a:prstDash/>
          </a:ln>
          <a:effectLst>
            <a:outerShdw blurRad="6477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N" sz="1800" b="0" i="0" u="none" strike="noStrike" kern="1200" cap="none" spc="0" normalizeH="0" baseline="0" noProof="0">
                <a:ln w="3175">
                  <a:noFill/>
                </a:ln>
                <a:solidFill>
                  <a:srgbClr val="FFFFFF"/>
                </a:solidFill>
                <a:effectLst/>
                <a:uLnTx/>
                <a:uFillTx/>
                <a:latin typeface="Segoe Sans Display Semibold"/>
                <a:ea typeface="+mn-ea"/>
                <a:cs typeface="Segoe UI" pitchFamily="34" charset="0"/>
              </a:rPr>
              <a:t>Knowledge Agent...</a:t>
            </a:r>
          </a:p>
        </p:txBody>
      </p:sp>
      <p:sp>
        <p:nvSpPr>
          <p:cNvPr id="35" name="Rectangle: Rounded Corners 34">
            <a:extLst>
              <a:ext uri="{FF2B5EF4-FFF2-40B4-BE49-F238E27FC236}">
                <a16:creationId xmlns:a16="http://schemas.microsoft.com/office/drawing/2014/main" id="{07115272-56EF-966E-EE9C-027C37D6814C}"/>
              </a:ext>
            </a:extLst>
          </p:cNvPr>
          <p:cNvSpPr>
            <a:spLocks/>
          </p:cNvSpPr>
          <p:nvPr/>
        </p:nvSpPr>
        <p:spPr bwMode="auto">
          <a:xfrm>
            <a:off x="6301739" y="1597371"/>
            <a:ext cx="5027612" cy="529271"/>
          </a:xfrm>
          <a:prstGeom prst="roundRect">
            <a:avLst/>
          </a:prstGeom>
          <a:gradFill flip="none" rotWithShape="1">
            <a:gsLst>
              <a:gs pos="100000">
                <a:schemeClr val="accent2"/>
              </a:gs>
              <a:gs pos="20000">
                <a:schemeClr val="accent1"/>
              </a:gs>
            </a:gsLst>
            <a:lin ang="0" scaled="1"/>
            <a:tileRect/>
          </a:gradFill>
          <a:ln w="9525">
            <a:solidFill>
              <a:schemeClr val="bg1"/>
            </a:solidFill>
            <a:prstDash/>
          </a:ln>
          <a:effectLst>
            <a:outerShdw blurRad="6477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N" sz="1800" b="0" i="0" u="none" strike="noStrike" kern="1200" cap="none" spc="0" normalizeH="0" baseline="0" noProof="0">
                <a:ln w="3175">
                  <a:noFill/>
                </a:ln>
                <a:solidFill>
                  <a:srgbClr val="FFFFFF"/>
                </a:solidFill>
                <a:effectLst/>
                <a:uLnTx/>
                <a:uFillTx/>
                <a:latin typeface="Segoe Sans Display Semibold"/>
                <a:ea typeface="+mn-ea"/>
                <a:cs typeface="Segoe UI" pitchFamily="34" charset="0"/>
              </a:rPr>
              <a:t>Custom agents in SharePoint</a:t>
            </a:r>
          </a:p>
        </p:txBody>
      </p:sp>
      <p:sp>
        <p:nvSpPr>
          <p:cNvPr id="40" name="TextBox 39">
            <a:extLst>
              <a:ext uri="{FF2B5EF4-FFF2-40B4-BE49-F238E27FC236}">
                <a16:creationId xmlns:a16="http://schemas.microsoft.com/office/drawing/2014/main" id="{FB0B03D3-DB5A-1223-F0BA-54611A8E70A8}"/>
              </a:ext>
            </a:extLst>
          </p:cNvPr>
          <p:cNvSpPr txBox="1">
            <a:spLocks/>
          </p:cNvSpPr>
          <p:nvPr/>
        </p:nvSpPr>
        <p:spPr>
          <a:xfrm>
            <a:off x="952500" y="2266710"/>
            <a:ext cx="4847904" cy="295465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 is your subject matter expert in SharePoint and the primary AI solution to increase SharePoint productivity. Leveraging AI, Knowledge Agent intelligently enriches, organizes, and structures content so that Copilot (and agents) can deliver answers that drive real business impact.</a:t>
            </a:r>
            <a:endParaRPr kumimoji="0" lang="en-US" sz="1400" b="0" i="0" u="none" strike="noStrike" kern="1200" cap="none" spc="0" normalizeH="0" baseline="0" noProof="0">
              <a:ln>
                <a:noFill/>
              </a:ln>
              <a:solidFill>
                <a:srgbClr val="091F2C"/>
              </a:solidFill>
              <a:effectLst/>
              <a:uLnTx/>
              <a:uFillTx/>
              <a:latin typeface="Segoe Sans Display"/>
              <a:ea typeface="+mn-ea"/>
              <a:cs typeface="Segoe Sans Display"/>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Segoe Sans Display"/>
              </a:rPr>
              <a:t>The introduction of Knowledge Agent turns SharePoint into an intelligent content curator solving persistent content management challenges such as discoverability and utilization, inefficient manual processes prone to error as well as governance and content quality concerns.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Knowledge Agent consolidates the preexisting site agent functionality, streamlines user experience, and is licensed exclusively via Microsoft 365 Copilot.</a:t>
            </a:r>
            <a:endParaRPr kumimoji="0" lang="en-US" sz="1400" b="0" i="0" u="none" strike="noStrike" kern="1200" cap="none" spc="0" normalizeH="0" baseline="0" noProof="0">
              <a:ln>
                <a:noFill/>
              </a:ln>
              <a:solidFill>
                <a:srgbClr val="091F2C"/>
              </a:solidFill>
              <a:effectLst/>
              <a:uLnTx/>
              <a:uFillTx/>
              <a:latin typeface="Segoe Sans Display"/>
              <a:ea typeface="+mn-ea"/>
              <a:cs typeface="Segoe Sans Display"/>
            </a:endParaRPr>
          </a:p>
        </p:txBody>
      </p:sp>
      <p:sp>
        <p:nvSpPr>
          <p:cNvPr id="41" name="Rectangle: Rounded Corners 43">
            <a:extLst>
              <a:ext uri="{FF2B5EF4-FFF2-40B4-BE49-F238E27FC236}">
                <a16:creationId xmlns:a16="http://schemas.microsoft.com/office/drawing/2014/main" id="{5338E415-1CD9-A762-46F9-E89D0D990CBD}"/>
              </a:ext>
              <a:ext uri="{C183D7F6-B498-43B3-948B-1728B52AA6E4}">
                <adec:decorative xmlns:adec="http://schemas.microsoft.com/office/drawing/2017/decorative" val="1"/>
              </a:ext>
            </a:extLst>
          </p:cNvPr>
          <p:cNvSpPr>
            <a:spLocks/>
          </p:cNvSpPr>
          <p:nvPr/>
        </p:nvSpPr>
        <p:spPr bwMode="auto">
          <a:xfrm>
            <a:off x="862644" y="5357889"/>
            <a:ext cx="5027612" cy="815318"/>
          </a:xfrm>
          <a:prstGeom prst="roundRect">
            <a:avLst>
              <a:gd name="adj" fmla="val 10826"/>
            </a:avLst>
          </a:prstGeom>
          <a:solidFill>
            <a:srgbClr val="E7F5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Display Semibold"/>
              <a:ea typeface="+mn-ea"/>
              <a:cs typeface="+mn-cs"/>
            </a:endParaRPr>
          </a:p>
        </p:txBody>
      </p:sp>
      <p:sp>
        <p:nvSpPr>
          <p:cNvPr id="44" name="TextBox 43">
            <a:extLst>
              <a:ext uri="{FF2B5EF4-FFF2-40B4-BE49-F238E27FC236}">
                <a16:creationId xmlns:a16="http://schemas.microsoft.com/office/drawing/2014/main" id="{5C61B86A-61B6-FE2B-DDF5-487B94DC5DE0}"/>
              </a:ext>
            </a:extLst>
          </p:cNvPr>
          <p:cNvSpPr txBox="1">
            <a:spLocks/>
          </p:cNvSpPr>
          <p:nvPr/>
        </p:nvSpPr>
        <p:spPr>
          <a:xfrm>
            <a:off x="2790043" y="5437252"/>
            <a:ext cx="2939284" cy="656590"/>
          </a:xfrm>
          <a:prstGeom prst="rect">
            <a:avLst/>
          </a:prstGeom>
          <a:noFill/>
        </p:spPr>
        <p:txBody>
          <a:bodyPr wrap="square" lIns="0" tIns="0" rIns="0" bIns="0">
            <a:spAutoFit/>
          </a:bodyPr>
          <a:lstStyle/>
          <a:p>
            <a:pPr marL="168275" marR="0" lvl="0" indent="-168275"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91F2C"/>
                </a:solidFill>
                <a:effectLst/>
                <a:uLnTx/>
                <a:uFillTx/>
                <a:latin typeface="Segoe Sans Display"/>
                <a:ea typeface="+mn-ea"/>
                <a:cs typeface="+mn-cs"/>
              </a:rPr>
              <a:t>Enhance AI response quality</a:t>
            </a:r>
          </a:p>
          <a:p>
            <a:pPr marL="168275" marR="0" lvl="0" indent="-168275"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91F2C"/>
                </a:solidFill>
                <a:effectLst/>
                <a:uLnTx/>
                <a:uFillTx/>
                <a:latin typeface="Segoe Sans Display"/>
                <a:ea typeface="+mn-ea"/>
                <a:cs typeface="+mn-cs"/>
              </a:rPr>
              <a:t>Support business workflows</a:t>
            </a:r>
          </a:p>
          <a:p>
            <a:pPr marL="168275" marR="0" lvl="0" indent="-168275"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91F2C"/>
                </a:solidFill>
                <a:effectLst/>
                <a:uLnTx/>
                <a:uFillTx/>
                <a:latin typeface="Segoe Sans Display"/>
                <a:ea typeface="+mn-ea"/>
                <a:cs typeface="+mn-cs"/>
              </a:rPr>
              <a:t>Maintain updated content</a:t>
            </a:r>
          </a:p>
        </p:txBody>
      </p:sp>
      <p:cxnSp>
        <p:nvCxnSpPr>
          <p:cNvPr id="45" name="Straight Connector 44">
            <a:extLst>
              <a:ext uri="{FF2B5EF4-FFF2-40B4-BE49-F238E27FC236}">
                <a16:creationId xmlns:a16="http://schemas.microsoft.com/office/drawing/2014/main" id="{9B7F2751-678E-C08B-27F1-8742620C4867}"/>
              </a:ext>
            </a:extLst>
          </p:cNvPr>
          <p:cNvCxnSpPr>
            <a:cxnSpLocks/>
          </p:cNvCxnSpPr>
          <p:nvPr/>
        </p:nvCxnSpPr>
        <p:spPr>
          <a:xfrm>
            <a:off x="2629113" y="5475725"/>
            <a:ext cx="0" cy="57964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442CBFD-13FE-0CFE-AE49-1D8BB8938EB0}"/>
              </a:ext>
            </a:extLst>
          </p:cNvPr>
          <p:cNvSpPr txBox="1">
            <a:spLocks/>
          </p:cNvSpPr>
          <p:nvPr/>
        </p:nvSpPr>
        <p:spPr>
          <a:xfrm>
            <a:off x="1023576" y="5550104"/>
            <a:ext cx="1444608"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Sans Display Semibold"/>
                <a:ea typeface="+mn-ea"/>
                <a:cs typeface="+mn-cs"/>
              </a:rPr>
              <a:t>Core Messaging </a:t>
            </a:r>
            <a:br>
              <a:rPr kumimoji="0" lang="en-US" sz="1400" b="0" i="0" u="none" strike="noStrike" kern="1200" cap="none" spc="0" normalizeH="0" baseline="0" noProof="0">
                <a:ln>
                  <a:noFill/>
                </a:ln>
                <a:solidFill>
                  <a:srgbClr val="0078D4"/>
                </a:solidFill>
                <a:effectLst/>
                <a:uLnTx/>
                <a:uFillTx/>
                <a:latin typeface="Segoe Sans Display Semibold"/>
                <a:ea typeface="+mn-ea"/>
                <a:cs typeface="+mn-cs"/>
              </a:rPr>
            </a:br>
            <a:r>
              <a:rPr kumimoji="0" lang="en-US" sz="1400" b="0" i="0" u="none" strike="noStrike" kern="1200" cap="none" spc="0" normalizeH="0" baseline="0" noProof="0">
                <a:ln>
                  <a:noFill/>
                </a:ln>
                <a:solidFill>
                  <a:srgbClr val="0078D4"/>
                </a:solidFill>
                <a:effectLst/>
                <a:uLnTx/>
                <a:uFillTx/>
                <a:latin typeface="Segoe Sans Display Semibold"/>
                <a:ea typeface="+mn-ea"/>
                <a:cs typeface="+mn-cs"/>
              </a:rPr>
              <a:t>Pillars</a:t>
            </a:r>
          </a:p>
        </p:txBody>
      </p:sp>
      <p:sp>
        <p:nvSpPr>
          <p:cNvPr id="49" name="TextBox 48">
            <a:extLst>
              <a:ext uri="{FF2B5EF4-FFF2-40B4-BE49-F238E27FC236}">
                <a16:creationId xmlns:a16="http://schemas.microsoft.com/office/drawing/2014/main" id="{D19568CC-19BE-FC42-AB7F-25AD175B40C9}"/>
              </a:ext>
            </a:extLst>
          </p:cNvPr>
          <p:cNvSpPr txBox="1">
            <a:spLocks/>
          </p:cNvSpPr>
          <p:nvPr/>
        </p:nvSpPr>
        <p:spPr>
          <a:xfrm>
            <a:off x="6391595" y="2266710"/>
            <a:ext cx="4847904" cy="27392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 enable users to turn SharePoint sites and documents into scoped agents that are subject matter experts for your business needs. These agents empower everyone to quickly surface insights, scale expertise, and make informed decisions.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They are highly customizable, allowing teams to tailor agents to specific workflows and business processes. SharePoint agents are easy to create and share across Microsoft 365, enhancing collaboration in Teams and SharePoint.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Display"/>
                <a:ea typeface="+mn-ea"/>
                <a:cs typeface="+mn-cs"/>
              </a:rPr>
              <a:t>Built on Microsoft’s secure foundation, they respect existing permissions and compliance policies, ensuring data remains protected while enabling smarter, faster teamwork.</a:t>
            </a:r>
          </a:p>
        </p:txBody>
      </p:sp>
      <p:sp>
        <p:nvSpPr>
          <p:cNvPr id="50" name="Rectangle: Rounded Corners 43">
            <a:extLst>
              <a:ext uri="{FF2B5EF4-FFF2-40B4-BE49-F238E27FC236}">
                <a16:creationId xmlns:a16="http://schemas.microsoft.com/office/drawing/2014/main" id="{F78DA640-CE84-B08C-BD6C-56B5AD95A313}"/>
              </a:ext>
              <a:ext uri="{C183D7F6-B498-43B3-948B-1728B52AA6E4}">
                <adec:decorative xmlns:adec="http://schemas.microsoft.com/office/drawing/2017/decorative" val="1"/>
              </a:ext>
            </a:extLst>
          </p:cNvPr>
          <p:cNvSpPr>
            <a:spLocks/>
          </p:cNvSpPr>
          <p:nvPr/>
        </p:nvSpPr>
        <p:spPr bwMode="auto">
          <a:xfrm>
            <a:off x="6301739" y="5357889"/>
            <a:ext cx="5027612" cy="815318"/>
          </a:xfrm>
          <a:prstGeom prst="roundRect">
            <a:avLst>
              <a:gd name="adj" fmla="val 10826"/>
            </a:avLst>
          </a:prstGeom>
          <a:solidFill>
            <a:srgbClr val="E7F5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Display Semibold"/>
              <a:ea typeface="+mn-ea"/>
              <a:cs typeface="+mn-cs"/>
            </a:endParaRPr>
          </a:p>
        </p:txBody>
      </p:sp>
      <p:sp>
        <p:nvSpPr>
          <p:cNvPr id="51" name="TextBox 50">
            <a:extLst>
              <a:ext uri="{FF2B5EF4-FFF2-40B4-BE49-F238E27FC236}">
                <a16:creationId xmlns:a16="http://schemas.microsoft.com/office/drawing/2014/main" id="{F75D4239-F19D-43BC-D047-3C16C1DCB7D0}"/>
              </a:ext>
            </a:extLst>
          </p:cNvPr>
          <p:cNvSpPr txBox="1">
            <a:spLocks/>
          </p:cNvSpPr>
          <p:nvPr/>
        </p:nvSpPr>
        <p:spPr>
          <a:xfrm>
            <a:off x="8229138" y="5459369"/>
            <a:ext cx="2939284" cy="612357"/>
          </a:xfrm>
          <a:prstGeom prst="rect">
            <a:avLst/>
          </a:prstGeom>
          <a:noFill/>
        </p:spPr>
        <p:txBody>
          <a:bodyPr wrap="square" lIns="0" tIns="0" rIns="0" bIns="0" numCol="2">
            <a:noAutofit/>
          </a:bodyPr>
          <a:lstStyle/>
          <a:p>
            <a:pPr marL="168275" marR="0" lvl="0" indent="-168275"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91F2C"/>
                </a:solidFill>
                <a:effectLst/>
                <a:uLnTx/>
                <a:uFillTx/>
                <a:latin typeface="Segoe Sans Display"/>
                <a:ea typeface="+mn-ea"/>
                <a:cs typeface="+mn-cs"/>
              </a:rPr>
              <a:t>Make your own (customizable)</a:t>
            </a:r>
          </a:p>
          <a:p>
            <a:pPr marL="168275" marR="0" lvl="0" indent="-168275"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91F2C"/>
                </a:solidFill>
                <a:effectLst/>
                <a:uLnTx/>
                <a:uFillTx/>
                <a:latin typeface="Segoe Sans Display"/>
                <a:ea typeface="+mn-ea"/>
                <a:cs typeface="+mn-cs"/>
              </a:rPr>
              <a:t>Easy to share</a:t>
            </a:r>
          </a:p>
          <a:p>
            <a:pPr marL="168275" marR="0" lvl="0" indent="-168275"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91F2C"/>
                </a:solidFill>
                <a:effectLst/>
                <a:uLnTx/>
                <a:uFillTx/>
                <a:latin typeface="Segoe Sans Display"/>
                <a:ea typeface="+mn-ea"/>
                <a:cs typeface="+mn-cs"/>
              </a:rPr>
              <a:t>Increase collaboration</a:t>
            </a:r>
          </a:p>
          <a:p>
            <a:pPr marL="168275" marR="0" lvl="0" indent="-168275"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91F2C"/>
                </a:solidFill>
                <a:effectLst/>
                <a:uLnTx/>
                <a:uFillTx/>
                <a:latin typeface="Segoe Sans Display"/>
                <a:ea typeface="+mn-ea"/>
                <a:cs typeface="+mn-cs"/>
              </a:rPr>
              <a:t>Secure</a:t>
            </a:r>
          </a:p>
        </p:txBody>
      </p:sp>
      <p:cxnSp>
        <p:nvCxnSpPr>
          <p:cNvPr id="52" name="Straight Connector 51">
            <a:extLst>
              <a:ext uri="{FF2B5EF4-FFF2-40B4-BE49-F238E27FC236}">
                <a16:creationId xmlns:a16="http://schemas.microsoft.com/office/drawing/2014/main" id="{05B43603-F1C2-5CC4-E06F-523551D4EDB1}"/>
              </a:ext>
            </a:extLst>
          </p:cNvPr>
          <p:cNvCxnSpPr>
            <a:cxnSpLocks/>
          </p:cNvCxnSpPr>
          <p:nvPr/>
        </p:nvCxnSpPr>
        <p:spPr>
          <a:xfrm>
            <a:off x="8068208" y="5459369"/>
            <a:ext cx="0" cy="61235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EC8CD35-7A7F-420B-0DB5-9CDC16BF7AEC}"/>
              </a:ext>
            </a:extLst>
          </p:cNvPr>
          <p:cNvSpPr txBox="1">
            <a:spLocks/>
          </p:cNvSpPr>
          <p:nvPr/>
        </p:nvSpPr>
        <p:spPr>
          <a:xfrm>
            <a:off x="6462671" y="5550104"/>
            <a:ext cx="1444608"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Sans Display Semibold"/>
                <a:ea typeface="+mn-ea"/>
                <a:cs typeface="+mn-cs"/>
              </a:rPr>
              <a:t>Core Messaging </a:t>
            </a:r>
            <a:br>
              <a:rPr kumimoji="0" lang="en-US" sz="1400" b="0" i="0" u="none" strike="noStrike" kern="1200" cap="none" spc="0" normalizeH="0" baseline="0" noProof="0">
                <a:ln>
                  <a:noFill/>
                </a:ln>
                <a:solidFill>
                  <a:srgbClr val="0078D4"/>
                </a:solidFill>
                <a:effectLst/>
                <a:uLnTx/>
                <a:uFillTx/>
                <a:latin typeface="Segoe Sans Display Semibold"/>
                <a:ea typeface="+mn-ea"/>
                <a:cs typeface="+mn-cs"/>
              </a:rPr>
            </a:br>
            <a:r>
              <a:rPr kumimoji="0" lang="en-US" sz="1400" b="0" i="0" u="none" strike="noStrike" kern="1200" cap="none" spc="0" normalizeH="0" baseline="0" noProof="0">
                <a:ln>
                  <a:noFill/>
                </a:ln>
                <a:solidFill>
                  <a:srgbClr val="0078D4"/>
                </a:solidFill>
                <a:effectLst/>
                <a:uLnTx/>
                <a:uFillTx/>
                <a:latin typeface="Segoe Sans Display Semibold"/>
                <a:ea typeface="+mn-ea"/>
                <a:cs typeface="+mn-cs"/>
              </a:rPr>
              <a:t>Pillars</a:t>
            </a:r>
          </a:p>
        </p:txBody>
      </p:sp>
    </p:spTree>
    <p:extLst>
      <p:ext uri="{BB962C8B-B14F-4D97-AF65-F5344CB8AC3E}">
        <p14:creationId xmlns:p14="http://schemas.microsoft.com/office/powerpoint/2010/main" val="270115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6066E-0080-D48A-274D-1D920612C9C6}"/>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87BC776C-DEC0-BB48-9900-34432A4A1FDF}"/>
              </a:ext>
              <a:ext uri="{C183D7F6-B498-43B3-948B-1728B52AA6E4}">
                <adec:decorative xmlns:adec="http://schemas.microsoft.com/office/drawing/2017/decorative" val="1"/>
              </a:ext>
            </a:extLst>
          </p:cNvPr>
          <p:cNvPicPr>
            <a:picLocks/>
          </p:cNvPicPr>
          <p:nvPr/>
        </p:nvPicPr>
        <p:blipFill rotWithShape="1">
          <a:blip r:embed="rId4">
            <a:alphaModFix amt="14000"/>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graphicFrame>
        <p:nvGraphicFramePr>
          <p:cNvPr id="6" name="think-cell data - do not delete" hidden="1">
            <a:extLst>
              <a:ext uri="{FF2B5EF4-FFF2-40B4-BE49-F238E27FC236}">
                <a16:creationId xmlns:a16="http://schemas.microsoft.com/office/drawing/2014/main" id="{E079646C-4339-5933-F869-A6EA8B4FA9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5" progId="TCLayout.ActiveDocument.1">
                  <p:embed/>
                </p:oleObj>
              </mc:Choice>
              <mc:Fallback>
                <p:oleObj name="think-cell Slide" r:id="rId6" imgW="425" imgH="425" progId="TCLayout.ActiveDocument.1">
                  <p:embed/>
                  <p:pic>
                    <p:nvPicPr>
                      <p:cNvPr id="6" name="think-cell data - do not delete" hidden="1">
                        <a:extLst>
                          <a:ext uri="{FF2B5EF4-FFF2-40B4-BE49-F238E27FC236}">
                            <a16:creationId xmlns:a16="http://schemas.microsoft.com/office/drawing/2014/main" id="{E079646C-4339-5933-F869-A6EA8B4FA99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D4E8BD53-2AA0-04A6-C4AF-E2CEC91302EF}"/>
              </a:ext>
            </a:extLst>
          </p:cNvPr>
          <p:cNvSpPr>
            <a:spLocks noGrp="1"/>
          </p:cNvSpPr>
          <p:nvPr>
            <p:ph type="title"/>
          </p:nvPr>
        </p:nvSpPr>
        <p:spPr>
          <a:xfrm>
            <a:off x="588263" y="457200"/>
            <a:ext cx="11018520" cy="492443"/>
          </a:xfrm>
        </p:spPr>
        <p:txBody>
          <a:bodyPr vert="horz" lIns="0">
            <a:normAutofit fontScale="90000"/>
          </a:bodyPr>
          <a:lstStyle/>
          <a:p>
            <a:r>
              <a:rPr lang="en-US"/>
              <a:t>Technical comparison</a:t>
            </a:r>
          </a:p>
        </p:txBody>
      </p:sp>
      <p:sp>
        <p:nvSpPr>
          <p:cNvPr id="24" name="Rectangle: Top Corners Rounded 23">
            <a:extLst>
              <a:ext uri="{FF2B5EF4-FFF2-40B4-BE49-F238E27FC236}">
                <a16:creationId xmlns:a16="http://schemas.microsoft.com/office/drawing/2014/main" id="{0714F4D4-0644-B391-2518-9D6AB9381E97}"/>
              </a:ext>
            </a:extLst>
          </p:cNvPr>
          <p:cNvSpPr>
            <a:spLocks/>
          </p:cNvSpPr>
          <p:nvPr/>
        </p:nvSpPr>
        <p:spPr bwMode="auto">
          <a:xfrm>
            <a:off x="571500" y="1323687"/>
            <a:ext cx="11049000" cy="649224"/>
          </a:xfrm>
          <a:prstGeom prst="round2SameRect">
            <a:avLst/>
          </a:prstGeom>
          <a:gradFill flip="none" rotWithShape="1">
            <a:gsLst>
              <a:gs pos="100000">
                <a:schemeClr val="accent2"/>
              </a:gs>
              <a:gs pos="20000">
                <a:schemeClr val="accent1"/>
              </a:gs>
            </a:gsLst>
            <a:lin ang="0" scaled="1"/>
            <a:tileRect/>
          </a:gradFill>
          <a:ln w="9525">
            <a:solidFill>
              <a:schemeClr val="bg1"/>
            </a:solidFill>
            <a:prstDash/>
          </a:ln>
          <a:effectLst>
            <a:outerShdw blurRad="647700" algn="ctr" rotWithShape="0">
              <a:prstClr val="black">
                <a:alpha val="10000"/>
              </a:prstClr>
            </a:outerShdw>
          </a:effectLst>
        </p:spPr>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1800" b="0" i="0" u="none" strike="noStrike" kern="1200" cap="none" spc="0" normalizeH="0" baseline="0" noProof="0">
              <a:ln w="3175">
                <a:noFill/>
              </a:ln>
              <a:solidFill>
                <a:srgbClr val="FFFFFF"/>
              </a:solidFill>
              <a:effectLst/>
              <a:uLnTx/>
              <a:uFillTx/>
              <a:latin typeface="Segoe Sans Display Semibold"/>
              <a:ea typeface="+mn-ea"/>
              <a:cs typeface="Segoe UI" pitchFamily="34" charset="0"/>
            </a:endParaRPr>
          </a:p>
        </p:txBody>
      </p:sp>
      <p:graphicFrame>
        <p:nvGraphicFramePr>
          <p:cNvPr id="18" name="Table 17">
            <a:extLst>
              <a:ext uri="{FF2B5EF4-FFF2-40B4-BE49-F238E27FC236}">
                <a16:creationId xmlns:a16="http://schemas.microsoft.com/office/drawing/2014/main" id="{AFF4507D-E5EE-77A3-6234-0D0AB8AB689E}"/>
              </a:ext>
            </a:extLst>
          </p:cNvPr>
          <p:cNvGraphicFramePr>
            <a:graphicFrameLocks noGrp="1"/>
          </p:cNvGraphicFramePr>
          <p:nvPr/>
        </p:nvGraphicFramePr>
        <p:xfrm>
          <a:off x="571500" y="1323687"/>
          <a:ext cx="11049000" cy="5557173"/>
        </p:xfrm>
        <a:graphic>
          <a:graphicData uri="http://schemas.openxmlformats.org/drawingml/2006/table">
            <a:tbl>
              <a:tblPr firstRow="1" bandRow="1">
                <a:effectLst>
                  <a:outerShdw blurRad="101600" algn="ctr" rotWithShape="0">
                    <a:schemeClr val="bg1">
                      <a:lumMod val="50000"/>
                      <a:alpha val="5000"/>
                    </a:schemeClr>
                  </a:outerShdw>
                </a:effectLst>
                <a:tableStyleId>{C083E6E3-FA7D-4D7B-A595-EF9225AFEA82}</a:tableStyleId>
              </a:tblPr>
              <a:tblGrid>
                <a:gridCol w="1971154">
                  <a:extLst>
                    <a:ext uri="{9D8B030D-6E8A-4147-A177-3AD203B41FA5}">
                      <a16:colId xmlns:a16="http://schemas.microsoft.com/office/drawing/2014/main" val="1513592771"/>
                    </a:ext>
                  </a:extLst>
                </a:gridCol>
                <a:gridCol w="4326455">
                  <a:extLst>
                    <a:ext uri="{9D8B030D-6E8A-4147-A177-3AD203B41FA5}">
                      <a16:colId xmlns:a16="http://schemas.microsoft.com/office/drawing/2014/main" val="1431050106"/>
                    </a:ext>
                  </a:extLst>
                </a:gridCol>
                <a:gridCol w="4751391">
                  <a:extLst>
                    <a:ext uri="{9D8B030D-6E8A-4147-A177-3AD203B41FA5}">
                      <a16:colId xmlns:a16="http://schemas.microsoft.com/office/drawing/2014/main" val="705643839"/>
                    </a:ext>
                  </a:extLst>
                </a:gridCol>
              </a:tblGrid>
              <a:tr h="548640">
                <a:tc>
                  <a:txBody>
                    <a:bodyPr/>
                    <a:lstStyle/>
                    <a:p>
                      <a:endParaRPr lang="en-US" sz="800"/>
                    </a:p>
                  </a:txBody>
                  <a:tcPr marL="137160" marR="137160" marT="91440" marB="91440">
                    <a:lnL>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spcAft>
                          <a:spcPts val="300"/>
                        </a:spcAft>
                      </a:pPr>
                      <a:r>
                        <a:rPr lang="en-US" sz="1600" kern="1200">
                          <a:ln w="3175">
                            <a:noFill/>
                          </a:ln>
                          <a:solidFill>
                            <a:schemeClr val="bg1"/>
                          </a:solidFill>
                          <a:latin typeface="+mj-lt"/>
                          <a:ea typeface="+mj-ea"/>
                          <a:cs typeface="+mj-cs"/>
                        </a:rPr>
                        <a:t>Knowledge Agent</a:t>
                      </a:r>
                    </a:p>
                    <a:p>
                      <a:r>
                        <a:rPr lang="en-US" sz="1200" b="0">
                          <a:solidFill>
                            <a:schemeClr val="bg1"/>
                          </a:solidFill>
                        </a:rPr>
                        <a:t>1</a:t>
                      </a:r>
                      <a:r>
                        <a:rPr lang="en-US" sz="1200" b="0" baseline="30000">
                          <a:solidFill>
                            <a:schemeClr val="bg1"/>
                          </a:solidFill>
                        </a:rPr>
                        <a:t>st</a:t>
                      </a:r>
                      <a:r>
                        <a:rPr lang="en-US" sz="1200" b="0">
                          <a:solidFill>
                            <a:schemeClr val="bg1"/>
                          </a:solidFill>
                        </a:rPr>
                        <a:t> party intelligent content curator</a:t>
                      </a:r>
                    </a:p>
                  </a:txBody>
                  <a:tcPr marL="137160" marR="137160" marT="91440" marB="9144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spcAft>
                          <a:spcPts val="300"/>
                        </a:spcAft>
                      </a:pPr>
                      <a:r>
                        <a:rPr lang="en-US" sz="1600" b="1" kern="1200">
                          <a:ln w="3175">
                            <a:noFill/>
                          </a:ln>
                          <a:solidFill>
                            <a:schemeClr val="bg1"/>
                          </a:solidFill>
                          <a:latin typeface="+mj-lt"/>
                          <a:ea typeface="+mj-ea"/>
                          <a:cs typeface="+mj-cs"/>
                        </a:rPr>
                        <a:t>Custom agents in SharePoint</a:t>
                      </a:r>
                    </a:p>
                    <a:p>
                      <a:r>
                        <a:rPr lang="en-US" sz="1200" b="0">
                          <a:solidFill>
                            <a:schemeClr val="bg1"/>
                          </a:solidFill>
                        </a:rPr>
                        <a:t>Custom agents w/ subject matter expertise (SME)</a:t>
                      </a:r>
                    </a:p>
                  </a:txBody>
                  <a:tcPr marL="137160" marR="137160" marT="91440" marB="91440" anchor="ctr">
                    <a:lnL w="6350" cap="flat" cmpd="sng" algn="ctr">
                      <a:solidFill>
                        <a:schemeClr val="bg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1381181"/>
                  </a:ext>
                </a:extLst>
              </a:tr>
              <a:tr h="361205">
                <a:tc>
                  <a:txBody>
                    <a:bodyPr/>
                    <a:lstStyle/>
                    <a:p>
                      <a:pPr algn="l"/>
                      <a:r>
                        <a:rPr lang="en-US" sz="1400" b="0">
                          <a:solidFill>
                            <a:schemeClr val="tx1"/>
                          </a:solidFill>
                          <a:latin typeface="+mj-lt"/>
                        </a:rPr>
                        <a:t>Owner</a:t>
                      </a:r>
                    </a:p>
                  </a:txBody>
                  <a:tcPr anchor="ctr">
                    <a:lnL>
                      <a:noFill/>
                    </a:lnL>
                    <a:lnR w="6350" cap="flat" cmpd="sng" algn="ctr">
                      <a:no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5FF"/>
                    </a:solidFill>
                  </a:tcPr>
                </a:tc>
                <a:tc>
                  <a:txBody>
                    <a:bodyPr/>
                    <a:lstStyle/>
                    <a:p>
                      <a:r>
                        <a:rPr lang="en-US" sz="1400"/>
                        <a:t>Microsoft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Customer</a:t>
                      </a:r>
                    </a:p>
                  </a:txBody>
                  <a:tcPr anchor="ctr">
                    <a:lnL w="6350" cap="flat" cmpd="sng" algn="ctr">
                      <a:solidFill>
                        <a:schemeClr val="bg1">
                          <a:lumMod val="75000"/>
                        </a:schemeClr>
                      </a:solidFill>
                      <a:prstDash val="solid"/>
                      <a:round/>
                      <a:headEnd type="none" w="med" len="med"/>
                      <a:tailEnd type="none" w="med" len="med"/>
                    </a:lnL>
                    <a:lnR>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7389449"/>
                  </a:ext>
                </a:extLst>
              </a:tr>
              <a:tr h="361205">
                <a:tc>
                  <a:txBody>
                    <a:bodyPr/>
                    <a:lstStyle/>
                    <a:p>
                      <a:pPr algn="l"/>
                      <a:r>
                        <a:rPr lang="en-US" sz="1400" b="0">
                          <a:solidFill>
                            <a:schemeClr val="tx1"/>
                          </a:solidFill>
                          <a:latin typeface="+mj-lt"/>
                        </a:rPr>
                        <a:t>Purpose</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5FF"/>
                    </a:solidFill>
                  </a:tcPr>
                </a:tc>
                <a:tc>
                  <a:txBody>
                    <a:bodyPr/>
                    <a:lstStyle/>
                    <a:p>
                      <a:r>
                        <a:rPr lang="en-US" sz="1400"/>
                        <a:t>Intelligent Content Curator</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Q&amp;A SME (Subject Matter Expert)</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3485021"/>
                  </a:ext>
                </a:extLst>
              </a:tr>
              <a:tr h="361205">
                <a:tc>
                  <a:txBody>
                    <a:bodyPr/>
                    <a:lstStyle/>
                    <a:p>
                      <a:pPr algn="l"/>
                      <a:r>
                        <a:rPr lang="en-US" sz="1400" b="0">
                          <a:solidFill>
                            <a:schemeClr val="tx1"/>
                          </a:solidFill>
                          <a:latin typeface="+mj-lt"/>
                        </a:rPr>
                        <a:t>Access Point</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5FF"/>
                    </a:solidFill>
                  </a:tcPr>
                </a:tc>
                <a:tc>
                  <a:txBody>
                    <a:bodyPr/>
                    <a:lstStyle/>
                    <a:p>
                      <a:r>
                        <a:rPr lang="en-US" sz="1400"/>
                        <a:t>On every site as default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Can be built for targeted functions and invoked from SharePoint, Copilot, or Teams</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30294235"/>
                  </a:ext>
                </a:extLst>
              </a:tr>
              <a:tr h="361205">
                <a:tc>
                  <a:txBody>
                    <a:bodyPr/>
                    <a:lstStyle/>
                    <a:p>
                      <a:pPr algn="l"/>
                      <a:r>
                        <a:rPr lang="en-US" sz="1400" b="0">
                          <a:solidFill>
                            <a:schemeClr val="tx1"/>
                          </a:solidFill>
                          <a:latin typeface="+mj-lt"/>
                        </a:rPr>
                        <a:t>License</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5FF"/>
                    </a:solidFill>
                  </a:tcPr>
                </a:tc>
                <a:tc>
                  <a:txBody>
                    <a:bodyPr/>
                    <a:lstStyle/>
                    <a:p>
                      <a:r>
                        <a:rPr lang="en-US" sz="1400"/>
                        <a:t>Requires Microsoft 365 Copilot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Requires Microsoft 365 Copilot or SP Agent </a:t>
                      </a:r>
                      <a:r>
                        <a:rPr lang="en-US" sz="1400" err="1"/>
                        <a:t>PayG</a:t>
                      </a:r>
                      <a:r>
                        <a:rPr lang="en-US" sz="1400"/>
                        <a:t> billing</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1777089"/>
                  </a:ext>
                </a:extLst>
              </a:tr>
              <a:tr h="361205">
                <a:tc>
                  <a:txBody>
                    <a:bodyPr/>
                    <a:lstStyle/>
                    <a:p>
                      <a:pPr algn="l"/>
                      <a:r>
                        <a:rPr lang="en-US" sz="1400" b="0">
                          <a:solidFill>
                            <a:schemeClr val="tx1"/>
                          </a:solidFill>
                          <a:latin typeface="+mj-lt"/>
                        </a:rPr>
                        <a:t>Availability</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5FF"/>
                    </a:solidFill>
                  </a:tcPr>
                </a:tc>
                <a:tc>
                  <a:txBody>
                    <a:bodyPr/>
                    <a:lstStyle/>
                    <a:p>
                      <a:r>
                        <a:rPr lang="en-US" sz="1400"/>
                        <a:t>Public Preview (Opt-in)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General Availability</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6770396"/>
                  </a:ext>
                </a:extLst>
              </a:tr>
              <a:tr h="939801">
                <a:tc>
                  <a:txBody>
                    <a:bodyPr/>
                    <a:lstStyle/>
                    <a:p>
                      <a:pPr algn="l"/>
                      <a:r>
                        <a:rPr lang="en-US" sz="1400" b="0">
                          <a:solidFill>
                            <a:schemeClr val="tx1"/>
                          </a:solidFill>
                          <a:latin typeface="+mj-lt"/>
                        </a:rPr>
                        <a:t>Entry Point</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5FF"/>
                    </a:solidFill>
                  </a:tcPr>
                </a:tc>
                <a:tc>
                  <a:txBody>
                    <a:bodyPr/>
                    <a:lstStyle/>
                    <a:p>
                      <a:pPr marL="180975" indent="-180975">
                        <a:spcAft>
                          <a:spcPts val="600"/>
                        </a:spcAft>
                        <a:buFont typeface="Arial" panose="020B0604020202020204" pitchFamily="34" charset="0"/>
                        <a:buChar char="•"/>
                        <a:tabLst>
                          <a:tab pos="228600" algn="l"/>
                        </a:tabLst>
                      </a:pPr>
                      <a:r>
                        <a:rPr lang="en-US" sz="1400"/>
                        <a:t>Floating Button</a:t>
                      </a:r>
                    </a:p>
                    <a:p>
                      <a:pPr marL="180975" indent="-180975">
                        <a:spcAft>
                          <a:spcPts val="400"/>
                        </a:spcAft>
                        <a:buFont typeface="Arial" panose="020B0604020202020204" pitchFamily="34" charset="0"/>
                        <a:buChar char="•"/>
                        <a:tabLst>
                          <a:tab pos="228600" algn="l"/>
                        </a:tabLst>
                      </a:pPr>
                      <a:r>
                        <a:rPr lang="en-US" sz="1400"/>
                        <a:t>Suite nav entry for Chat panel</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indent="-180975" algn="l" defTabSz="932742" rtl="0" eaLnBrk="1" latinLnBrk="0" hangingPunct="1">
                        <a:spcAft>
                          <a:spcPts val="300"/>
                        </a:spcAft>
                        <a:buFont typeface="Arial" panose="020B0604020202020204" pitchFamily="34" charset="0"/>
                        <a:buChar char="•"/>
                        <a:tabLst>
                          <a:tab pos="228600" algn="l"/>
                        </a:tabLst>
                      </a:pPr>
                      <a:r>
                        <a:rPr lang="en-US" sz="1400" kern="1200">
                          <a:solidFill>
                            <a:schemeClr val="tx1"/>
                          </a:solidFill>
                          <a:latin typeface="+mn-lt"/>
                          <a:ea typeface="+mn-ea"/>
                          <a:cs typeface="+mn-cs"/>
                        </a:rPr>
                        <a:t>Suite nav entry for Chat panel</a:t>
                      </a:r>
                    </a:p>
                    <a:p>
                      <a:pPr marL="419100" lvl="1" indent="-171450">
                        <a:spcAft>
                          <a:spcPts val="600"/>
                        </a:spcAft>
                        <a:buFont typeface="Segoe Sans Display" pitchFamily="2" charset="0"/>
                        <a:buChar char="–"/>
                      </a:pPr>
                      <a:r>
                        <a:rPr lang="en-US" sz="1200"/>
                        <a:t>Available in agent picker menu</a:t>
                      </a:r>
                    </a:p>
                    <a:p>
                      <a:pPr marL="180975" indent="-180975" algn="l" defTabSz="932742" rtl="0" eaLnBrk="1" latinLnBrk="0" hangingPunct="1">
                        <a:spcAft>
                          <a:spcPts val="600"/>
                        </a:spcAft>
                        <a:buFont typeface="Arial" panose="020B0604020202020204" pitchFamily="34" charset="0"/>
                        <a:buChar char="•"/>
                        <a:tabLst>
                          <a:tab pos="228600" algn="l"/>
                        </a:tabLst>
                      </a:pPr>
                      <a:r>
                        <a:rPr lang="en-US" sz="1400" kern="1200">
                          <a:solidFill>
                            <a:schemeClr val="tx1"/>
                          </a:solidFill>
                          <a:latin typeface="+mn-lt"/>
                          <a:ea typeface="+mn-ea"/>
                          <a:cs typeface="+mn-cs"/>
                        </a:rPr>
                        <a:t>SharePoint Agent Webpart on Page</a:t>
                      </a:r>
                    </a:p>
                  </a:txBody>
                  <a:tcP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4778300"/>
                  </a:ext>
                </a:extLst>
              </a:tr>
              <a:tr h="361205">
                <a:tc>
                  <a:txBody>
                    <a:bodyPr/>
                    <a:lstStyle/>
                    <a:p>
                      <a:pPr algn="l"/>
                      <a:r>
                        <a:rPr lang="en-US" sz="1400" b="0">
                          <a:solidFill>
                            <a:schemeClr val="tx1"/>
                          </a:solidFill>
                          <a:latin typeface="+mj-lt"/>
                        </a:rPr>
                        <a:t>Q&amp;A Scope</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5FF"/>
                    </a:solidFill>
                  </a:tcPr>
                </a:tc>
                <a:tc>
                  <a:txBody>
                    <a:bodyPr/>
                    <a:lstStyle/>
                    <a:p>
                      <a:r>
                        <a:rPr lang="en-US" sz="1400"/>
                        <a:t>Dynamic based on canvas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Configured during creation</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7332584"/>
                  </a:ext>
                </a:extLst>
              </a:tr>
              <a:tr h="361205">
                <a:tc>
                  <a:txBody>
                    <a:bodyPr/>
                    <a:lstStyle/>
                    <a:p>
                      <a:pPr algn="l"/>
                      <a:r>
                        <a:rPr lang="en-US" sz="1400" b="0">
                          <a:solidFill>
                            <a:schemeClr val="tx1"/>
                          </a:solidFill>
                          <a:latin typeface="+mj-lt"/>
                        </a:rPr>
                        <a:t>Skills</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5FF"/>
                    </a:solidFill>
                  </a:tcPr>
                </a:tc>
                <a:tc>
                  <a:txBody>
                    <a:bodyPr/>
                    <a:lstStyle/>
                    <a:p>
                      <a:r>
                        <a:rPr lang="en-US" sz="1400"/>
                        <a:t>15 targeted for public preview on Sep 18</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1 Q&amp;A</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7667386"/>
                  </a:ext>
                </a:extLst>
              </a:tr>
              <a:tr h="1284282">
                <a:tc>
                  <a:txBody>
                    <a:bodyPr/>
                    <a:lstStyle/>
                    <a:p>
                      <a:pPr algn="l"/>
                      <a:r>
                        <a:rPr lang="en-US" sz="1400" b="0">
                          <a:solidFill>
                            <a:schemeClr val="tx1"/>
                          </a:solidFill>
                          <a:latin typeface="+mj-lt"/>
                        </a:rPr>
                        <a:t>Target User Roles</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7F5FF"/>
                    </a:solidFill>
                  </a:tcPr>
                </a:tc>
                <a:tc>
                  <a:txBody>
                    <a:bodyPr/>
                    <a:lstStyle/>
                    <a:p>
                      <a:pPr marL="180975" indent="-180975" algn="l" defTabSz="932742" rtl="0" eaLnBrk="1" latinLnBrk="0" hangingPunct="1">
                        <a:spcAft>
                          <a:spcPts val="600"/>
                        </a:spcAft>
                        <a:buFont typeface="Arial" panose="020B0604020202020204" pitchFamily="34" charset="0"/>
                        <a:buChar char="•"/>
                        <a:tabLst/>
                      </a:pPr>
                      <a:r>
                        <a:rPr lang="en-US" sz="1400" kern="1200">
                          <a:solidFill>
                            <a:schemeClr val="tx1"/>
                          </a:solidFill>
                          <a:latin typeface="+mn-lt"/>
                          <a:ea typeface="+mn-ea"/>
                          <a:cs typeface="+mn-cs"/>
                        </a:rPr>
                        <a:t>Site Owner</a:t>
                      </a:r>
                    </a:p>
                    <a:p>
                      <a:pPr marL="180975" indent="-180975" algn="l" defTabSz="932742" rtl="0" eaLnBrk="1" latinLnBrk="0" hangingPunct="1">
                        <a:spcAft>
                          <a:spcPts val="600"/>
                        </a:spcAft>
                        <a:buFont typeface="Arial" panose="020B0604020202020204" pitchFamily="34" charset="0"/>
                        <a:buChar char="•"/>
                        <a:tabLst>
                          <a:tab pos="228600" algn="l"/>
                        </a:tabLst>
                      </a:pPr>
                      <a:r>
                        <a:rPr lang="en-US" sz="1400" kern="1200">
                          <a:solidFill>
                            <a:schemeClr val="tx1"/>
                          </a:solidFill>
                          <a:latin typeface="+mn-lt"/>
                          <a:ea typeface="+mn-ea"/>
                          <a:cs typeface="+mn-cs"/>
                        </a:rPr>
                        <a:t>Content Manager</a:t>
                      </a:r>
                    </a:p>
                    <a:p>
                      <a:pPr marL="180975" indent="-180975" algn="l" defTabSz="932742" rtl="0" eaLnBrk="1" latinLnBrk="0" hangingPunct="1">
                        <a:spcAft>
                          <a:spcPts val="600"/>
                        </a:spcAft>
                        <a:buFont typeface="Arial" panose="020B0604020202020204" pitchFamily="34" charset="0"/>
                        <a:buChar char="•"/>
                        <a:tabLst>
                          <a:tab pos="228600" algn="l"/>
                        </a:tabLst>
                      </a:pPr>
                      <a:r>
                        <a:rPr lang="en-US" sz="1400" kern="1200">
                          <a:solidFill>
                            <a:schemeClr val="tx1"/>
                          </a:solidFill>
                          <a:latin typeface="+mn-lt"/>
                          <a:ea typeface="+mn-ea"/>
                          <a:cs typeface="+mn-cs"/>
                        </a:rPr>
                        <a:t>Content Creator</a:t>
                      </a:r>
                    </a:p>
                    <a:p>
                      <a:pPr marL="180975" indent="-180975" algn="l" defTabSz="932742" rtl="0" eaLnBrk="1" latinLnBrk="0" hangingPunct="1">
                        <a:spcAft>
                          <a:spcPts val="600"/>
                        </a:spcAft>
                        <a:buFont typeface="Arial" panose="020B0604020202020204" pitchFamily="34" charset="0"/>
                        <a:buChar char="•"/>
                        <a:tabLst>
                          <a:tab pos="228600" algn="l"/>
                        </a:tabLst>
                      </a:pPr>
                      <a:r>
                        <a:rPr lang="en-US" sz="1400" kern="1200">
                          <a:solidFill>
                            <a:schemeClr val="tx1"/>
                          </a:solidFill>
                          <a:latin typeface="+mn-lt"/>
                          <a:ea typeface="+mn-ea"/>
                          <a:cs typeface="+mn-cs"/>
                        </a:rPr>
                        <a:t>Content Consumer</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196850" indent="-196850" algn="l" defTabSz="932742" rtl="0" eaLnBrk="1" latinLnBrk="0" hangingPunct="1">
                        <a:spcAft>
                          <a:spcPts val="600"/>
                        </a:spcAft>
                        <a:buFont typeface="Arial" panose="020B0604020202020204" pitchFamily="34" charset="0"/>
                        <a:buChar char="•"/>
                        <a:tabLst>
                          <a:tab pos="228600" algn="l"/>
                        </a:tabLst>
                      </a:pPr>
                      <a:r>
                        <a:rPr lang="en-US" sz="1400" kern="1200">
                          <a:solidFill>
                            <a:schemeClr val="tx1"/>
                          </a:solidFill>
                          <a:latin typeface="+mn-lt"/>
                          <a:ea typeface="+mn-ea"/>
                          <a:cs typeface="+mn-cs"/>
                        </a:rPr>
                        <a:t>Content Consumer</a:t>
                      </a:r>
                    </a:p>
                  </a:txBody>
                  <a:tcP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8597757"/>
                  </a:ext>
                </a:extLst>
              </a:tr>
            </a:tbl>
          </a:graphicData>
        </a:graphic>
      </p:graphicFrame>
    </p:spTree>
    <p:extLst>
      <p:ext uri="{BB962C8B-B14F-4D97-AF65-F5344CB8AC3E}">
        <p14:creationId xmlns:p14="http://schemas.microsoft.com/office/powerpoint/2010/main" val="353490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A3181-3D58-9B40-F776-9D88DEC26BD9}"/>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BF19D055-FB40-59D9-D0EE-491DD7D9B7DD}"/>
              </a:ext>
              <a:ext uri="{C183D7F6-B498-43B3-948B-1728B52AA6E4}">
                <adec:decorative xmlns:adec="http://schemas.microsoft.com/office/drawing/2017/decorative" val="1"/>
              </a:ext>
            </a:extLst>
          </p:cNvPr>
          <p:cNvPicPr>
            <a:picLocks/>
          </p:cNvPicPr>
          <p:nvPr/>
        </p:nvPicPr>
        <p:blipFill rotWithShape="1">
          <a:blip r:embed="rId4">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t="14504" b="69772"/>
          <a:stretch>
            <a:fillRect/>
          </a:stretch>
        </p:blipFill>
        <p:spPr>
          <a:xfrm>
            <a:off x="0" y="1410345"/>
            <a:ext cx="12192000" cy="1078258"/>
          </a:xfrm>
          <a:prstGeom prst="rect">
            <a:avLst/>
          </a:prstGeom>
          <a:ln>
            <a:solidFill>
              <a:schemeClr val="bg2"/>
            </a:solidFill>
          </a:ln>
        </p:spPr>
      </p:pic>
      <p:graphicFrame>
        <p:nvGraphicFramePr>
          <p:cNvPr id="4" name="think-cell data - do not delete" hidden="1">
            <a:extLst>
              <a:ext uri="{FF2B5EF4-FFF2-40B4-BE49-F238E27FC236}">
                <a16:creationId xmlns:a16="http://schemas.microsoft.com/office/drawing/2014/main" id="{F7727BC4-96C6-81E3-641E-A65031EF05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5" progId="TCLayout.ActiveDocument.1">
                  <p:embed/>
                </p:oleObj>
              </mc:Choice>
              <mc:Fallback>
                <p:oleObj name="think-cell Slide" r:id="rId6" imgW="425" imgH="425" progId="TCLayout.ActiveDocument.1">
                  <p:embed/>
                  <p:pic>
                    <p:nvPicPr>
                      <p:cNvPr id="4" name="think-cell data - do not delete" hidden="1">
                        <a:extLst>
                          <a:ext uri="{FF2B5EF4-FFF2-40B4-BE49-F238E27FC236}">
                            <a16:creationId xmlns:a16="http://schemas.microsoft.com/office/drawing/2014/main" id="{F7727BC4-96C6-81E3-641E-A65031EF05E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Title 10">
            <a:extLst>
              <a:ext uri="{FF2B5EF4-FFF2-40B4-BE49-F238E27FC236}">
                <a16:creationId xmlns:a16="http://schemas.microsoft.com/office/drawing/2014/main" id="{B5E89359-6224-9502-3861-9E559E9271C0}"/>
              </a:ext>
            </a:extLst>
          </p:cNvPr>
          <p:cNvSpPr>
            <a:spLocks noGrp="1"/>
          </p:cNvSpPr>
          <p:nvPr>
            <p:ph type="title"/>
          </p:nvPr>
        </p:nvSpPr>
        <p:spPr>
          <a:xfrm>
            <a:off x="588263" y="457200"/>
            <a:ext cx="11018520" cy="492443"/>
          </a:xfrm>
        </p:spPr>
        <p:txBody>
          <a:bodyPr vert="horz">
            <a:normAutofit fontScale="90000"/>
          </a:bodyPr>
          <a:lstStyle/>
          <a:p>
            <a:r>
              <a:rPr lang="en-US"/>
              <a:t>Licensing considerations</a:t>
            </a:r>
          </a:p>
        </p:txBody>
      </p:sp>
      <p:sp>
        <p:nvSpPr>
          <p:cNvPr id="32" name="Freeform: Shape 31">
            <a:extLst>
              <a:ext uri="{FF2B5EF4-FFF2-40B4-BE49-F238E27FC236}">
                <a16:creationId xmlns:a16="http://schemas.microsoft.com/office/drawing/2014/main" id="{093C586F-193F-8D29-35A1-C2043D2FE7D4}"/>
              </a:ext>
              <a:ext uri="{C183D7F6-B498-43B3-948B-1728B52AA6E4}">
                <adec:decorative xmlns:adec="http://schemas.microsoft.com/office/drawing/2017/decorative" val="1"/>
              </a:ext>
            </a:extLst>
          </p:cNvPr>
          <p:cNvSpPr>
            <a:spLocks/>
          </p:cNvSpPr>
          <p:nvPr/>
        </p:nvSpPr>
        <p:spPr bwMode="auto">
          <a:xfrm>
            <a:off x="0" y="1410345"/>
            <a:ext cx="12192000" cy="1078258"/>
          </a:xfrm>
          <a:custGeom>
            <a:avLst/>
            <a:gdLst>
              <a:gd name="connsiteX0" fmla="*/ 0 w 12192000"/>
              <a:gd name="connsiteY0" fmla="*/ 0 h 1078258"/>
              <a:gd name="connsiteX1" fmla="*/ 12192000 w 12192000"/>
              <a:gd name="connsiteY1" fmla="*/ 0 h 1078258"/>
              <a:gd name="connsiteX2" fmla="*/ 12192000 w 12192000"/>
              <a:gd name="connsiteY2" fmla="*/ 1078258 h 1078258"/>
              <a:gd name="connsiteX3" fmla="*/ 0 w 12192000"/>
              <a:gd name="connsiteY3" fmla="*/ 1078258 h 1078258"/>
              <a:gd name="connsiteX4" fmla="*/ 0 w 12192000"/>
              <a:gd name="connsiteY4" fmla="*/ 0 h 1078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078258">
                <a:moveTo>
                  <a:pt x="0" y="0"/>
                </a:moveTo>
                <a:lnTo>
                  <a:pt x="12192000" y="0"/>
                </a:lnTo>
                <a:lnTo>
                  <a:pt x="12192000" y="1078258"/>
                </a:lnTo>
                <a:lnTo>
                  <a:pt x="0" y="1078258"/>
                </a:lnTo>
                <a:lnTo>
                  <a:pt x="0" y="0"/>
                </a:lnTo>
                <a:close/>
              </a:path>
            </a:pathLst>
          </a:custGeom>
          <a:solidFill>
            <a:schemeClr val="bg1">
              <a:alpha val="8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9" name="TextBox 8">
            <a:extLst>
              <a:ext uri="{FF2B5EF4-FFF2-40B4-BE49-F238E27FC236}">
                <a16:creationId xmlns:a16="http://schemas.microsoft.com/office/drawing/2014/main" id="{34CA90F2-B4FF-BFFD-8D19-BCFF29533023}"/>
              </a:ext>
            </a:extLst>
          </p:cNvPr>
          <p:cNvSpPr txBox="1">
            <a:spLocks/>
          </p:cNvSpPr>
          <p:nvPr/>
        </p:nvSpPr>
        <p:spPr>
          <a:xfrm>
            <a:off x="571501" y="1670457"/>
            <a:ext cx="11094719" cy="270869"/>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b="1">
                <a:solidFill>
                  <a:srgbClr val="FFFFFF"/>
                </a:solidFill>
                <a:latin typeface="Segoe UI Variable Display Semibold"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Segoe Sans Display Semibold"/>
                <a:ea typeface="+mn-ea"/>
                <a:cs typeface="Segoe UI" pitchFamily="34" charset="0"/>
              </a:rPr>
              <a:t>Note: </a:t>
            </a:r>
            <a:r>
              <a:rPr kumimoji="0" lang="en-US" sz="1400" b="0" i="0" u="none" strike="noStrike" kern="1200" cap="none" spc="0" normalizeH="0" baseline="0" noProof="0">
                <a:ln w="3175">
                  <a:noFill/>
                </a:ln>
                <a:gradFill>
                  <a:gsLst>
                    <a:gs pos="2874">
                      <a:srgbClr val="0078D4"/>
                    </a:gs>
                    <a:gs pos="71000">
                      <a:srgbClr val="8661C5"/>
                    </a:gs>
                    <a:gs pos="100000">
                      <a:srgbClr val="C03BC4"/>
                    </a:gs>
                  </a:gsLst>
                  <a:lin ang="0" scaled="1"/>
                </a:gradFill>
                <a:effectLst/>
                <a:uLnTx/>
                <a:uFillTx/>
                <a:latin typeface="Segoe Sans Display Semibold"/>
                <a:ea typeface="+mn-ea"/>
                <a:cs typeface="Segoe UI" pitchFamily="34" charset="0"/>
              </a:rPr>
              <a:t>General availability of Knowledge Agent (H1 CY2026) </a:t>
            </a:r>
            <a:r>
              <a:rPr lang="en-US" sz="1400" b="0">
                <a:ln w="3175">
                  <a:noFill/>
                </a:ln>
                <a:gradFill>
                  <a:gsLst>
                    <a:gs pos="2874">
                      <a:srgbClr val="0078D4"/>
                    </a:gs>
                    <a:gs pos="71000">
                      <a:srgbClr val="8661C5"/>
                    </a:gs>
                    <a:gs pos="100000">
                      <a:srgbClr val="C03BC4"/>
                    </a:gs>
                  </a:gsLst>
                  <a:lin ang="0" scaled="1"/>
                </a:gradFill>
                <a:latin typeface="Segoe Sans Display Semibold"/>
              </a:rPr>
              <a:t>will introduce a licensing change for SharePoint agents’ “site agent”.</a:t>
            </a:r>
            <a:endParaRPr kumimoji="0" lang="en-US" sz="1400" b="0" i="0" u="none" strike="noStrike" kern="1200" cap="none" spc="0" normalizeH="0" baseline="0" noProof="0">
              <a:ln w="3175">
                <a:noFill/>
              </a:ln>
              <a:gradFill>
                <a:gsLst>
                  <a:gs pos="2874">
                    <a:srgbClr val="0078D4"/>
                  </a:gs>
                  <a:gs pos="71000">
                    <a:srgbClr val="8661C5"/>
                  </a:gs>
                  <a:gs pos="100000">
                    <a:srgbClr val="C03BC4"/>
                  </a:gs>
                </a:gsLst>
                <a:lin ang="0" scaled="1"/>
              </a:gradFill>
              <a:effectLst/>
              <a:uLnTx/>
              <a:uFillTx/>
              <a:latin typeface="Segoe Sans Display Semibold"/>
              <a:ea typeface="+mn-ea"/>
              <a:cs typeface="Segoe UI" pitchFamily="34" charset="0"/>
            </a:endParaRPr>
          </a:p>
        </p:txBody>
      </p:sp>
      <p:pic>
        <p:nvPicPr>
          <p:cNvPr id="22" name="Picture 21">
            <a:extLst>
              <a:ext uri="{FF2B5EF4-FFF2-40B4-BE49-F238E27FC236}">
                <a16:creationId xmlns:a16="http://schemas.microsoft.com/office/drawing/2014/main" id="{17465AB1-3867-A240-38B9-A6DA4538BF4D}"/>
              </a:ext>
              <a:ext uri="{C183D7F6-B498-43B3-948B-1728B52AA6E4}">
                <adec:decorative xmlns:adec="http://schemas.microsoft.com/office/drawing/2017/decorative" val="1"/>
              </a:ext>
            </a:extLst>
          </p:cNvPr>
          <p:cNvPicPr>
            <a:picLocks/>
          </p:cNvPicPr>
          <p:nvPr/>
        </p:nvPicPr>
        <p:blipFill>
          <a:blip r:embed="rId8"/>
          <a:stretch>
            <a:fillRect/>
          </a:stretch>
        </p:blipFill>
        <p:spPr>
          <a:xfrm flipH="1">
            <a:off x="0" y="1410345"/>
            <a:ext cx="12192000" cy="18288"/>
          </a:xfrm>
          <a:prstGeom prst="rect">
            <a:avLst/>
          </a:prstGeom>
        </p:spPr>
      </p:pic>
      <p:sp>
        <p:nvSpPr>
          <p:cNvPr id="28" name="Rectangle: Top Corners Rounded 27">
            <a:extLst>
              <a:ext uri="{FF2B5EF4-FFF2-40B4-BE49-F238E27FC236}">
                <a16:creationId xmlns:a16="http://schemas.microsoft.com/office/drawing/2014/main" id="{B6F1F822-1D6F-EAAC-15F5-ED04CE9CDC09}"/>
              </a:ext>
            </a:extLst>
          </p:cNvPr>
          <p:cNvSpPr>
            <a:spLocks/>
          </p:cNvSpPr>
          <p:nvPr/>
        </p:nvSpPr>
        <p:spPr bwMode="auto">
          <a:xfrm>
            <a:off x="571501" y="2205139"/>
            <a:ext cx="11058554" cy="548640"/>
          </a:xfrm>
          <a:prstGeom prst="round2SameRect">
            <a:avLst/>
          </a:prstGeom>
          <a:gradFill flip="none" rotWithShape="1">
            <a:gsLst>
              <a:gs pos="100000">
                <a:schemeClr val="accent2"/>
              </a:gs>
              <a:gs pos="20000">
                <a:schemeClr val="accent1"/>
              </a:gs>
            </a:gsLst>
            <a:lin ang="0" scaled="1"/>
            <a:tileRect/>
          </a:gradFill>
          <a:ln w="9525">
            <a:noFill/>
            <a:prstDash/>
          </a:ln>
          <a:effectLst>
            <a:outerShdw blurRad="647700" algn="ctr" rotWithShape="0">
              <a:prstClr val="black">
                <a:alpha val="10000"/>
              </a:prstClr>
            </a:outerShdw>
          </a:effectLst>
        </p:spPr>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a:ln w="3175">
                <a:noFill/>
              </a:ln>
              <a:solidFill>
                <a:srgbClr val="FFFFFF"/>
              </a:solidFill>
              <a:effectLst/>
              <a:uLnTx/>
              <a:uFillTx/>
              <a:latin typeface="Segoe Sans Display Semibold"/>
              <a:ea typeface="+mn-ea"/>
              <a:cs typeface="Segoe UI" pitchFamily="34" charset="0"/>
            </a:endParaRPr>
          </a:p>
        </p:txBody>
      </p:sp>
      <p:graphicFrame>
        <p:nvGraphicFramePr>
          <p:cNvPr id="3" name="Table 2">
            <a:extLst>
              <a:ext uri="{FF2B5EF4-FFF2-40B4-BE49-F238E27FC236}">
                <a16:creationId xmlns:a16="http://schemas.microsoft.com/office/drawing/2014/main" id="{04A662C1-AC59-AC6F-CBBA-10D62F392E2D}"/>
              </a:ext>
            </a:extLst>
          </p:cNvPr>
          <p:cNvGraphicFramePr>
            <a:graphicFrameLocks noGrp="1"/>
          </p:cNvGraphicFramePr>
          <p:nvPr/>
        </p:nvGraphicFramePr>
        <p:xfrm>
          <a:off x="571501" y="2216598"/>
          <a:ext cx="11048999" cy="4206240"/>
        </p:xfrm>
        <a:graphic>
          <a:graphicData uri="http://schemas.openxmlformats.org/drawingml/2006/table">
            <a:tbl>
              <a:tblPr bandRow="1">
                <a:tableStyleId>{9D7B26C5-4107-4FEC-AEDC-1716B250A1EF}</a:tableStyleId>
              </a:tblPr>
              <a:tblGrid>
                <a:gridCol w="3051104">
                  <a:extLst>
                    <a:ext uri="{9D8B030D-6E8A-4147-A177-3AD203B41FA5}">
                      <a16:colId xmlns:a16="http://schemas.microsoft.com/office/drawing/2014/main" val="4127709386"/>
                    </a:ext>
                  </a:extLst>
                </a:gridCol>
                <a:gridCol w="7997895">
                  <a:extLst>
                    <a:ext uri="{9D8B030D-6E8A-4147-A177-3AD203B41FA5}">
                      <a16:colId xmlns:a16="http://schemas.microsoft.com/office/drawing/2014/main" val="1949507429"/>
                    </a:ext>
                  </a:extLst>
                </a:gridCol>
              </a:tblGrid>
              <a:tr h="0">
                <a:tc>
                  <a:txBody>
                    <a:bodyPr/>
                    <a:lstStyle/>
                    <a:p>
                      <a:pPr>
                        <a:buNone/>
                      </a:pPr>
                      <a:r>
                        <a:rPr lang="en-US" sz="1800" b="0">
                          <a:solidFill>
                            <a:schemeClr val="bg1"/>
                          </a:solidFill>
                          <a:effectLst/>
                          <a:latin typeface="+mj-lt"/>
                        </a:rPr>
                        <a:t>Aspect</a:t>
                      </a:r>
                    </a:p>
                  </a:txBody>
                  <a:tcPr marL="137160" marR="137160" marT="137160" marB="137160" anchor="ctr">
                    <a:lnL>
                      <a:noFill/>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b="0">
                          <a:solidFill>
                            <a:schemeClr val="bg1"/>
                          </a:solidFill>
                          <a:effectLst/>
                          <a:latin typeface="+mj-lt"/>
                        </a:rPr>
                        <a:t>Key Point</a:t>
                      </a:r>
                    </a:p>
                  </a:txBody>
                  <a:tcPr marL="137160" marR="137160" marT="137160" marB="137160" anchor="ctr">
                    <a:lnL w="6350" cap="flat" cmpd="sng" algn="ctr">
                      <a:solidFill>
                        <a:schemeClr val="bg1"/>
                      </a:solidFill>
                      <a:prstDash val="solid"/>
                      <a:round/>
                      <a:headEnd type="none" w="med" len="med"/>
                      <a:tailEnd type="none" w="med" len="med"/>
                    </a:lnL>
                    <a:lnR>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4241221"/>
                  </a:ext>
                </a:extLst>
              </a:tr>
              <a:tr h="731520">
                <a:tc>
                  <a:txBody>
                    <a:bodyPr/>
                    <a:lstStyle/>
                    <a:p>
                      <a:pPr>
                        <a:buNone/>
                      </a:pPr>
                      <a:r>
                        <a:rPr lang="en-US" sz="1600">
                          <a:solidFill>
                            <a:schemeClr val="tx1"/>
                          </a:solidFill>
                          <a:effectLst/>
                          <a:latin typeface="+mj-lt"/>
                        </a:rPr>
                        <a:t>Licensing Model</a:t>
                      </a:r>
                    </a:p>
                  </a:txBody>
                  <a:tcPr marL="137160" marR="137160" marT="137160" marB="1371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1600">
                          <a:solidFill>
                            <a:schemeClr val="tx1"/>
                          </a:solidFill>
                          <a:effectLst/>
                          <a:latin typeface="+mn-lt"/>
                        </a:rPr>
                        <a:t>Knowledge Agent only available through Microsoft 365 Copilot license</a:t>
                      </a:r>
                    </a:p>
                  </a:txBody>
                  <a:tcPr marL="137160" marR="137160" marT="137160" marB="1371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1942780"/>
                  </a:ext>
                </a:extLst>
              </a:tr>
              <a:tr h="731520">
                <a:tc>
                  <a:txBody>
                    <a:bodyPr/>
                    <a:lstStyle/>
                    <a:p>
                      <a:pPr>
                        <a:buNone/>
                      </a:pPr>
                      <a:r>
                        <a:rPr lang="en-US" sz="1600">
                          <a:solidFill>
                            <a:schemeClr val="tx1"/>
                          </a:solidFill>
                          <a:effectLst/>
                          <a:latin typeface="+mj-lt"/>
                        </a:rPr>
                        <a:t>Pay-As-You-Go Option</a:t>
                      </a:r>
                    </a:p>
                  </a:txBody>
                  <a:tcPr marL="137160" marR="137160" marT="137160" marB="1371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1600">
                          <a:solidFill>
                            <a:schemeClr val="tx1"/>
                          </a:solidFill>
                          <a:effectLst/>
                          <a:latin typeface="+mn-lt"/>
                        </a:rPr>
                        <a:t>Not available for Knowledge Agent </a:t>
                      </a:r>
                      <a:r>
                        <a:rPr lang="en-US" sz="1400" i="1">
                          <a:solidFill>
                            <a:schemeClr val="tx1"/>
                          </a:solidFill>
                          <a:effectLst/>
                          <a:latin typeface="+mn-lt"/>
                        </a:rPr>
                        <a:t>(site agent functionality transitioned to Knowledge Agent functionality and no longer available through SharePoint Agents’ meter)</a:t>
                      </a:r>
                    </a:p>
                  </a:txBody>
                  <a:tcPr marL="137160" marR="137160" marT="137160" marB="1371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282647"/>
                  </a:ext>
                </a:extLst>
              </a:tr>
              <a:tr h="731520">
                <a:tc>
                  <a:txBody>
                    <a:bodyPr/>
                    <a:lstStyle/>
                    <a:p>
                      <a:pPr>
                        <a:buNone/>
                      </a:pPr>
                      <a:r>
                        <a:rPr lang="en-US" sz="1600">
                          <a:solidFill>
                            <a:schemeClr val="tx1"/>
                          </a:solidFill>
                          <a:effectLst/>
                          <a:latin typeface="+mj-lt"/>
                        </a:rPr>
                        <a:t>Site Agent Transition Timing</a:t>
                      </a:r>
                    </a:p>
                  </a:txBody>
                  <a:tcPr marL="137160" marR="137160" marT="137160" marB="1371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1600">
                          <a:solidFill>
                            <a:schemeClr val="tx1"/>
                          </a:solidFill>
                          <a:effectLst/>
                          <a:latin typeface="+mn-lt"/>
                        </a:rPr>
                        <a:t>Licensing change occurs at general availability (H1 CY2026)</a:t>
                      </a:r>
                    </a:p>
                  </a:txBody>
                  <a:tcPr marL="137160" marR="137160" marT="137160" marB="1371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9131329"/>
                  </a:ext>
                </a:extLst>
              </a:tr>
              <a:tr h="731520">
                <a:tc>
                  <a:txBody>
                    <a:bodyPr/>
                    <a:lstStyle/>
                    <a:p>
                      <a:pPr>
                        <a:buNone/>
                      </a:pPr>
                      <a:r>
                        <a:rPr lang="en-US" sz="1600">
                          <a:solidFill>
                            <a:schemeClr val="tx1"/>
                          </a:solidFill>
                          <a:effectLst/>
                          <a:latin typeface="+mj-lt"/>
                        </a:rPr>
                        <a:t>SharePoint agents</a:t>
                      </a:r>
                    </a:p>
                  </a:txBody>
                  <a:tcPr marL="137160" marR="137160" marT="137160" marB="1371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1600">
                          <a:solidFill>
                            <a:schemeClr val="tx1"/>
                          </a:solidFill>
                          <a:effectLst/>
                          <a:latin typeface="+mn-lt"/>
                        </a:rPr>
                        <a:t>Custom-built SharePoint agents remain available via Pay-As-You-Go or M365 Copilot</a:t>
                      </a:r>
                    </a:p>
                  </a:txBody>
                  <a:tcPr marL="137160" marR="137160" marT="137160" marB="1371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0139157"/>
                  </a:ext>
                </a:extLst>
              </a:tr>
              <a:tr h="731520">
                <a:tc>
                  <a:txBody>
                    <a:bodyPr/>
                    <a:lstStyle/>
                    <a:p>
                      <a:pPr>
                        <a:buNone/>
                      </a:pPr>
                      <a:r>
                        <a:rPr lang="en-US" sz="1600">
                          <a:solidFill>
                            <a:schemeClr val="tx1"/>
                          </a:solidFill>
                          <a:latin typeface="+mj-lt"/>
                        </a:rPr>
                        <a:t>“</a:t>
                      </a:r>
                      <a:r>
                        <a:rPr lang="en-US" sz="1600">
                          <a:solidFill>
                            <a:schemeClr val="tx1"/>
                          </a:solidFill>
                          <a:effectLst/>
                          <a:latin typeface="+mj-lt"/>
                        </a:rPr>
                        <a:t>Site agent</a:t>
                      </a:r>
                      <a:r>
                        <a:rPr lang="en-US" sz="1600">
                          <a:solidFill>
                            <a:schemeClr val="tx1"/>
                          </a:solidFill>
                          <a:latin typeface="+mj-lt"/>
                        </a:rPr>
                        <a:t>“</a:t>
                      </a:r>
                      <a:r>
                        <a:rPr lang="en-US" sz="1600">
                          <a:solidFill>
                            <a:schemeClr val="tx1"/>
                          </a:solidFill>
                          <a:effectLst/>
                          <a:latin typeface="+mj-lt"/>
                        </a:rPr>
                        <a:t> Name Change</a:t>
                      </a:r>
                    </a:p>
                  </a:txBody>
                  <a:tcPr marL="137160" marR="137160" marT="137160" marB="1371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1600">
                          <a:solidFill>
                            <a:schemeClr val="tx1"/>
                          </a:solidFill>
                          <a:latin typeface="+mn-lt"/>
                        </a:rPr>
                        <a:t>“</a:t>
                      </a:r>
                      <a:r>
                        <a:rPr lang="en-US" sz="1600">
                          <a:solidFill>
                            <a:schemeClr val="tx1"/>
                          </a:solidFill>
                          <a:effectLst/>
                          <a:latin typeface="+mn-lt"/>
                        </a:rPr>
                        <a:t>Site agent</a:t>
                      </a:r>
                      <a:r>
                        <a:rPr lang="en-US" sz="1600">
                          <a:solidFill>
                            <a:schemeClr val="tx1"/>
                          </a:solidFill>
                          <a:latin typeface="+mn-lt"/>
                        </a:rPr>
                        <a:t>“</a:t>
                      </a:r>
                      <a:r>
                        <a:rPr lang="en-US" sz="1600">
                          <a:solidFill>
                            <a:schemeClr val="tx1"/>
                          </a:solidFill>
                          <a:effectLst/>
                          <a:latin typeface="+mn-lt"/>
                        </a:rPr>
                        <a:t> capabilities now available through </a:t>
                      </a:r>
                      <a:r>
                        <a:rPr lang="en-US" sz="1600">
                          <a:solidFill>
                            <a:schemeClr val="tx1"/>
                          </a:solidFill>
                          <a:latin typeface="+mn-lt"/>
                        </a:rPr>
                        <a:t>“</a:t>
                      </a:r>
                      <a:r>
                        <a:rPr lang="en-US" sz="1600">
                          <a:solidFill>
                            <a:schemeClr val="tx1"/>
                          </a:solidFill>
                          <a:effectLst/>
                          <a:latin typeface="+mn-lt"/>
                        </a:rPr>
                        <a:t>Ask a question of Knowledge Agent</a:t>
                      </a:r>
                      <a:r>
                        <a:rPr lang="en-US" sz="1600">
                          <a:solidFill>
                            <a:schemeClr val="tx1"/>
                          </a:solidFill>
                          <a:latin typeface="+mn-lt"/>
                        </a:rPr>
                        <a:t>“</a:t>
                      </a:r>
                      <a:endParaRPr lang="en-US" sz="1600">
                        <a:solidFill>
                          <a:schemeClr val="tx1"/>
                        </a:solidFill>
                        <a:effectLst/>
                        <a:latin typeface="+mn-lt"/>
                      </a:endParaRPr>
                    </a:p>
                  </a:txBody>
                  <a:tcPr marL="137160" marR="137160" marT="137160" marB="1371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38042925"/>
                  </a:ext>
                </a:extLst>
              </a:tr>
            </a:tbl>
          </a:graphicData>
        </a:graphic>
      </p:graphicFrame>
      <p:sp>
        <p:nvSpPr>
          <p:cNvPr id="2" name="Rectangle 1">
            <a:extLst>
              <a:ext uri="{FF2B5EF4-FFF2-40B4-BE49-F238E27FC236}">
                <a16:creationId xmlns:a16="http://schemas.microsoft.com/office/drawing/2014/main" id="{4E3DFD85-1747-ACDC-B59B-012B90674EC7}"/>
              </a:ext>
            </a:extLst>
          </p:cNvPr>
          <p:cNvSpPr/>
          <p:nvPr/>
        </p:nvSpPr>
        <p:spPr bwMode="auto">
          <a:xfrm>
            <a:off x="9372600" y="93133"/>
            <a:ext cx="2819400" cy="36406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a:solidFill>
                  <a:schemeClr val="bg1"/>
                </a:solidFill>
                <a:ea typeface="Segoe UI" pitchFamily="34" charset="0"/>
                <a:cs typeface="Segoe UI" pitchFamily="34" charset="0"/>
              </a:rPr>
              <a:t>Knowledge Agent is in Public Preview; </a:t>
            </a:r>
            <a:br>
              <a:rPr lang="en-US" sz="1100">
                <a:solidFill>
                  <a:schemeClr val="bg1"/>
                </a:solidFill>
                <a:ea typeface="Segoe UI" pitchFamily="34" charset="0"/>
                <a:cs typeface="Segoe UI" pitchFamily="34" charset="0"/>
              </a:rPr>
            </a:br>
            <a:r>
              <a:rPr lang="en-US" sz="1100">
                <a:solidFill>
                  <a:schemeClr val="bg1"/>
                </a:solidFill>
                <a:ea typeface="Segoe UI" pitchFamily="34" charset="0"/>
                <a:cs typeface="Segoe UI" pitchFamily="34" charset="0"/>
              </a:rPr>
              <a:t>GA licensing is TBD</a:t>
            </a:r>
          </a:p>
        </p:txBody>
      </p:sp>
    </p:spTree>
    <p:extLst>
      <p:ext uri="{BB962C8B-B14F-4D97-AF65-F5344CB8AC3E}">
        <p14:creationId xmlns:p14="http://schemas.microsoft.com/office/powerpoint/2010/main" val="252069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A0C9-2D83-59BC-E411-F6DBBA6771A4}"/>
            </a:ext>
          </a:extLst>
        </p:cNvPr>
        <p:cNvGrpSpPr/>
        <p:nvPr/>
      </p:nvGrpSpPr>
      <p:grpSpPr>
        <a:xfrm>
          <a:off x="0" y="0"/>
          <a:ext cx="0" cy="0"/>
          <a:chOff x="0" y="0"/>
          <a:chExt cx="0" cy="0"/>
        </a:xfrm>
      </p:grpSpPr>
      <p:pic>
        <p:nvPicPr>
          <p:cNvPr id="4" name="Picture 3" descr="A white and pink background&#10;&#10;AI-generated content may be incorrect.">
            <a:extLst>
              <a:ext uri="{FF2B5EF4-FFF2-40B4-BE49-F238E27FC236}">
                <a16:creationId xmlns:a16="http://schemas.microsoft.com/office/drawing/2014/main" id="{4B8E3F98-6B57-C8B6-E9BB-D115A7173AF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27" y="0"/>
            <a:ext cx="12192627" cy="6858352"/>
          </a:xfrm>
          <a:prstGeom prst="rect">
            <a:avLst/>
          </a:prstGeom>
        </p:spPr>
      </p:pic>
      <p:sp>
        <p:nvSpPr>
          <p:cNvPr id="5" name="Rectangle 4">
            <a:extLst>
              <a:ext uri="{FF2B5EF4-FFF2-40B4-BE49-F238E27FC236}">
                <a16:creationId xmlns:a16="http://schemas.microsoft.com/office/drawing/2014/main" id="{3BA3A072-D73E-FADB-E1DF-C56B57AE3EE9}"/>
              </a:ext>
            </a:extLst>
          </p:cNvPr>
          <p:cNvSpPr/>
          <p:nvPr/>
        </p:nvSpPr>
        <p:spPr bwMode="auto">
          <a:xfrm>
            <a:off x="0" y="1937656"/>
            <a:ext cx="12192000" cy="2823030"/>
          </a:xfrm>
          <a:prstGeom prst="rect">
            <a:avLst/>
          </a:prstGeom>
          <a:gradFill flip="none" rotWithShape="1">
            <a:gsLst>
              <a:gs pos="59000">
                <a:schemeClr val="bg1">
                  <a:alpha val="3000"/>
                </a:schemeClr>
              </a:gs>
              <a:gs pos="99000">
                <a:schemeClr val="bg1">
                  <a:alpha val="55000"/>
                </a:schemeClr>
              </a:gs>
              <a:gs pos="99000">
                <a:schemeClr val="bg1">
                  <a:alpha val="36000"/>
                </a:schemeClr>
              </a:gs>
              <a:gs pos="100000">
                <a:schemeClr val="bg1"/>
              </a:gs>
            </a:gsLst>
            <a:path path="shape">
              <a:fillToRect l="50000" t="50000" r="50000" b="50000"/>
            </a:path>
            <a:tileRect/>
          </a:gradFill>
          <a:ln>
            <a:noFill/>
            <a:headEnd type="none" w="med" len="med"/>
            <a:tailEnd type="none" w="med" len="med"/>
          </a:ln>
          <a:effectLst>
            <a:outerShdw blurRad="152400" algn="ctr" rotWithShape="0">
              <a:schemeClr val="bg2">
                <a:lumMod val="75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7" name="Title 1">
            <a:extLst>
              <a:ext uri="{FF2B5EF4-FFF2-40B4-BE49-F238E27FC236}">
                <a16:creationId xmlns:a16="http://schemas.microsoft.com/office/drawing/2014/main" id="{503F3E19-CFCF-3541-FDFA-28AD695F9F14}"/>
              </a:ext>
            </a:extLst>
          </p:cNvPr>
          <p:cNvSpPr txBox="1">
            <a:spLocks/>
          </p:cNvSpPr>
          <p:nvPr/>
        </p:nvSpPr>
        <p:spPr>
          <a:xfrm>
            <a:off x="644072" y="3072171"/>
            <a:ext cx="5705928"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50" normalizeH="0" baseline="0" noProof="0">
                <a:ln w="3175">
                  <a:noFill/>
                </a:ln>
                <a:gradFill>
                  <a:gsLst>
                    <a:gs pos="2874">
                      <a:srgbClr val="0078D4"/>
                    </a:gs>
                    <a:gs pos="71000">
                      <a:srgbClr val="8661C5"/>
                    </a:gs>
                    <a:gs pos="100000">
                      <a:srgbClr val="C03BC4"/>
                    </a:gs>
                  </a:gsLst>
                  <a:lin ang="0" scaled="1"/>
                </a:gradFill>
                <a:effectLst/>
                <a:uLnTx/>
                <a:uFillTx/>
                <a:latin typeface="Segoe Sans Display Semibold"/>
                <a:ea typeface="+mn-ea"/>
                <a:cs typeface="Segoe Sans Display" pitchFamily="2" charset="0"/>
              </a:rPr>
              <a:t>FAQs</a:t>
            </a:r>
          </a:p>
        </p:txBody>
      </p:sp>
      <p:pic>
        <p:nvPicPr>
          <p:cNvPr id="8" name="Picture 7">
            <a:extLst>
              <a:ext uri="{FF2B5EF4-FFF2-40B4-BE49-F238E27FC236}">
                <a16:creationId xmlns:a16="http://schemas.microsoft.com/office/drawing/2014/main" id="{87CECBAF-A39A-90CC-A5E6-D0CADABFC363}"/>
              </a:ext>
            </a:extLst>
          </p:cNvPr>
          <p:cNvPicPr>
            <a:picLocks noChangeAspect="1"/>
          </p:cNvPicPr>
          <p:nvPr/>
        </p:nvPicPr>
        <p:blipFill>
          <a:blip r:embed="rId4">
            <a:alphaModFix amt="37000"/>
            <a:extLst>
              <a:ext uri="{28A0092B-C50C-407E-A947-70E740481C1C}">
                <a14:useLocalDpi xmlns:a14="http://schemas.microsoft.com/office/drawing/2010/main" val="0"/>
              </a:ext>
            </a:extLst>
          </a:blip>
          <a:srcRect b="43330"/>
          <a:stretch>
            <a:fillRect/>
          </a:stretch>
        </p:blipFill>
        <p:spPr>
          <a:xfrm>
            <a:off x="3587044" y="2017713"/>
            <a:ext cx="8604956" cy="2742973"/>
          </a:xfrm>
          <a:custGeom>
            <a:avLst/>
            <a:gdLst>
              <a:gd name="connsiteX0" fmla="*/ 0 w 8604956"/>
              <a:gd name="connsiteY0" fmla="*/ 0 h 2742973"/>
              <a:gd name="connsiteX1" fmla="*/ 8604956 w 8604956"/>
              <a:gd name="connsiteY1" fmla="*/ 0 h 2742973"/>
              <a:gd name="connsiteX2" fmla="*/ 8604956 w 8604956"/>
              <a:gd name="connsiteY2" fmla="*/ 2742973 h 2742973"/>
              <a:gd name="connsiteX3" fmla="*/ 0 w 8604956"/>
              <a:gd name="connsiteY3" fmla="*/ 2742973 h 2742973"/>
            </a:gdLst>
            <a:ahLst/>
            <a:cxnLst>
              <a:cxn ang="0">
                <a:pos x="connsiteX0" y="connsiteY0"/>
              </a:cxn>
              <a:cxn ang="0">
                <a:pos x="connsiteX1" y="connsiteY1"/>
              </a:cxn>
              <a:cxn ang="0">
                <a:pos x="connsiteX2" y="connsiteY2"/>
              </a:cxn>
              <a:cxn ang="0">
                <a:pos x="connsiteX3" y="connsiteY3"/>
              </a:cxn>
            </a:cxnLst>
            <a:rect l="l" t="t" r="r" b="b"/>
            <a:pathLst>
              <a:path w="8604956" h="2742973">
                <a:moveTo>
                  <a:pt x="0" y="0"/>
                </a:moveTo>
                <a:lnTo>
                  <a:pt x="8604956" y="0"/>
                </a:lnTo>
                <a:lnTo>
                  <a:pt x="8604956" y="2742973"/>
                </a:lnTo>
                <a:lnTo>
                  <a:pt x="0" y="2742973"/>
                </a:lnTo>
                <a:close/>
              </a:path>
            </a:pathLst>
          </a:custGeom>
        </p:spPr>
      </p:pic>
      <p:pic>
        <p:nvPicPr>
          <p:cNvPr id="9" name="Picture 8">
            <a:extLst>
              <a:ext uri="{FF2B5EF4-FFF2-40B4-BE49-F238E27FC236}">
                <a16:creationId xmlns:a16="http://schemas.microsoft.com/office/drawing/2014/main" id="{BE98ACCF-3394-D530-7188-0B447BE94156}"/>
              </a:ext>
            </a:extLst>
          </p:cNvPr>
          <p:cNvPicPr>
            <a:picLocks noChangeAspect="1"/>
          </p:cNvPicPr>
          <p:nvPr/>
        </p:nvPicPr>
        <p:blipFill>
          <a:blip r:embed="rId4">
            <a:alphaModFix amt="60000"/>
            <a:extLst>
              <a:ext uri="{28A0092B-C50C-407E-A947-70E740481C1C}">
                <a14:useLocalDpi xmlns:a14="http://schemas.microsoft.com/office/drawing/2010/main" val="0"/>
              </a:ext>
            </a:extLst>
          </a:blip>
          <a:srcRect t="56670"/>
          <a:stretch>
            <a:fillRect/>
          </a:stretch>
        </p:blipFill>
        <p:spPr>
          <a:xfrm>
            <a:off x="3587044" y="4760686"/>
            <a:ext cx="8604956" cy="2097314"/>
          </a:xfrm>
          <a:custGeom>
            <a:avLst/>
            <a:gdLst>
              <a:gd name="connsiteX0" fmla="*/ 0 w 8604956"/>
              <a:gd name="connsiteY0" fmla="*/ 0 h 2097314"/>
              <a:gd name="connsiteX1" fmla="*/ 8604956 w 8604956"/>
              <a:gd name="connsiteY1" fmla="*/ 0 h 2097314"/>
              <a:gd name="connsiteX2" fmla="*/ 8604956 w 8604956"/>
              <a:gd name="connsiteY2" fmla="*/ 2097314 h 2097314"/>
              <a:gd name="connsiteX3" fmla="*/ 0 w 8604956"/>
              <a:gd name="connsiteY3" fmla="*/ 2097314 h 2097314"/>
            </a:gdLst>
            <a:ahLst/>
            <a:cxnLst>
              <a:cxn ang="0">
                <a:pos x="connsiteX0" y="connsiteY0"/>
              </a:cxn>
              <a:cxn ang="0">
                <a:pos x="connsiteX1" y="connsiteY1"/>
              </a:cxn>
              <a:cxn ang="0">
                <a:pos x="connsiteX2" y="connsiteY2"/>
              </a:cxn>
              <a:cxn ang="0">
                <a:pos x="connsiteX3" y="connsiteY3"/>
              </a:cxn>
            </a:cxnLst>
            <a:rect l="l" t="t" r="r" b="b"/>
            <a:pathLst>
              <a:path w="8604956" h="2097314">
                <a:moveTo>
                  <a:pt x="0" y="0"/>
                </a:moveTo>
                <a:lnTo>
                  <a:pt x="8604956" y="0"/>
                </a:lnTo>
                <a:lnTo>
                  <a:pt x="8604956" y="2097314"/>
                </a:lnTo>
                <a:lnTo>
                  <a:pt x="0" y="2097314"/>
                </a:lnTo>
                <a:close/>
              </a:path>
            </a:pathLst>
          </a:custGeom>
        </p:spPr>
      </p:pic>
      <p:sp>
        <p:nvSpPr>
          <p:cNvPr id="10" name="Freeform: Shape 9">
            <a:extLst>
              <a:ext uri="{FF2B5EF4-FFF2-40B4-BE49-F238E27FC236}">
                <a16:creationId xmlns:a16="http://schemas.microsoft.com/office/drawing/2014/main" id="{96180682-D87A-DC3B-B5D2-08BE1D5859C6}"/>
              </a:ext>
            </a:extLst>
          </p:cNvPr>
          <p:cNvSpPr/>
          <p:nvPr/>
        </p:nvSpPr>
        <p:spPr bwMode="auto">
          <a:xfrm>
            <a:off x="330200" y="1651000"/>
            <a:ext cx="11861800" cy="3396342"/>
          </a:xfrm>
          <a:custGeom>
            <a:avLst/>
            <a:gdLst>
              <a:gd name="connsiteX0" fmla="*/ 295957 w 11861800"/>
              <a:gd name="connsiteY0" fmla="*/ 0 h 3396342"/>
              <a:gd name="connsiteX1" fmla="*/ 11861800 w 11861800"/>
              <a:gd name="connsiteY1" fmla="*/ 0 h 3396342"/>
              <a:gd name="connsiteX2" fmla="*/ 11861800 w 11861800"/>
              <a:gd name="connsiteY2" fmla="*/ 3396342 h 3396342"/>
              <a:gd name="connsiteX3" fmla="*/ 295957 w 11861800"/>
              <a:gd name="connsiteY3" fmla="*/ 3396342 h 3396342"/>
              <a:gd name="connsiteX4" fmla="*/ 0 w 11861800"/>
              <a:gd name="connsiteY4" fmla="*/ 3100385 h 3396342"/>
              <a:gd name="connsiteX5" fmla="*/ 0 w 11861800"/>
              <a:gd name="connsiteY5" fmla="*/ 295957 h 3396342"/>
              <a:gd name="connsiteX6" fmla="*/ 295957 w 11861800"/>
              <a:gd name="connsiteY6" fmla="*/ 0 h 33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1800" h="3396342">
                <a:moveTo>
                  <a:pt x="295957" y="0"/>
                </a:moveTo>
                <a:lnTo>
                  <a:pt x="11861800" y="0"/>
                </a:lnTo>
                <a:lnTo>
                  <a:pt x="11861800" y="3396342"/>
                </a:lnTo>
                <a:lnTo>
                  <a:pt x="295957" y="3396342"/>
                </a:lnTo>
                <a:cubicBezTo>
                  <a:pt x="132504" y="3396342"/>
                  <a:pt x="0" y="3263838"/>
                  <a:pt x="0" y="3100385"/>
                </a:cubicBezTo>
                <a:lnTo>
                  <a:pt x="0" y="295957"/>
                </a:lnTo>
                <a:cubicBezTo>
                  <a:pt x="0" y="132504"/>
                  <a:pt x="132504" y="0"/>
                  <a:pt x="295957" y="0"/>
                </a:cubicBezTo>
                <a:close/>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66D00142-6097-1804-4FD5-76F64E9C522B}"/>
              </a:ext>
            </a:extLst>
          </p:cNvPr>
          <p:cNvSpPr/>
          <p:nvPr/>
        </p:nvSpPr>
        <p:spPr bwMode="auto">
          <a:xfrm>
            <a:off x="644072" y="1598500"/>
            <a:ext cx="1028698" cy="113619"/>
          </a:xfrm>
          <a:prstGeom prst="roundRect">
            <a:avLst>
              <a:gd name="adj" fmla="val 50000"/>
            </a:avLst>
          </a:pr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ct val="0"/>
              </a:spcBef>
              <a:spcAft>
                <a:spcPts val="800"/>
              </a:spcAft>
              <a:buClrTx/>
              <a:buSzTx/>
              <a:buFontTx/>
              <a:buNone/>
              <a:tabLst/>
              <a:defRPr/>
            </a:pPr>
            <a:endParaRPr kumimoji="0" lang="en-IN" sz="2000" b="0" i="0" u="none" strike="noStrike" kern="1200" cap="none" spc="-50" normalizeH="0" baseline="0" noProof="0">
              <a:ln w="3175">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397551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0AD6B-9B74-6DAC-3297-3EC2450D8AE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2C03EA7D-E77B-F2E4-3211-F27E05DEBB98}"/>
              </a:ext>
              <a:ext uri="{C183D7F6-B498-43B3-948B-1728B52AA6E4}">
                <adec:decorative xmlns:adec="http://schemas.microsoft.com/office/drawing/2017/decorative" val="1"/>
              </a:ext>
            </a:extLst>
          </p:cNvPr>
          <p:cNvPicPr>
            <a:picLocks/>
          </p:cNvPicPr>
          <p:nvPr/>
        </p:nvPicPr>
        <p:blipFill rotWithShape="1">
          <a:blip r:embed="rId3">
            <a:alphaModFix amt="14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2" name="Title 1">
            <a:extLst>
              <a:ext uri="{FF2B5EF4-FFF2-40B4-BE49-F238E27FC236}">
                <a16:creationId xmlns:a16="http://schemas.microsoft.com/office/drawing/2014/main" id="{3B9BE9B9-E006-A3F5-8CA9-C85203A3D6C1}"/>
              </a:ext>
            </a:extLst>
          </p:cNvPr>
          <p:cNvSpPr>
            <a:spLocks noGrp="1"/>
          </p:cNvSpPr>
          <p:nvPr>
            <p:ph type="title"/>
          </p:nvPr>
        </p:nvSpPr>
        <p:spPr>
          <a:xfrm>
            <a:off x="588263" y="457200"/>
            <a:ext cx="11018520" cy="492443"/>
          </a:xfrm>
        </p:spPr>
        <p:txBody>
          <a:bodyPr>
            <a:normAutofit fontScale="90000"/>
          </a:bodyPr>
          <a:lstStyle/>
          <a:p>
            <a:r>
              <a:rPr lang="en-US"/>
              <a:t>FAQs</a:t>
            </a:r>
          </a:p>
        </p:txBody>
      </p:sp>
      <p:sp>
        <p:nvSpPr>
          <p:cNvPr id="17" name="Rectangle: Rounded Corners 16">
            <a:extLst>
              <a:ext uri="{FF2B5EF4-FFF2-40B4-BE49-F238E27FC236}">
                <a16:creationId xmlns:a16="http://schemas.microsoft.com/office/drawing/2014/main" id="{F555605B-C4E3-0F2F-A995-421A79A60B29}"/>
              </a:ext>
              <a:ext uri="{C183D7F6-B498-43B3-948B-1728B52AA6E4}">
                <adec:decorative xmlns:adec="http://schemas.microsoft.com/office/drawing/2017/decorative" val="1"/>
              </a:ext>
            </a:extLst>
          </p:cNvPr>
          <p:cNvSpPr>
            <a:spLocks/>
          </p:cNvSpPr>
          <p:nvPr/>
        </p:nvSpPr>
        <p:spPr bwMode="auto">
          <a:xfrm>
            <a:off x="571500" y="1205782"/>
            <a:ext cx="11049000" cy="5233118"/>
          </a:xfrm>
          <a:prstGeom prst="roundRect">
            <a:avLst>
              <a:gd name="adj" fmla="val 3226"/>
            </a:avLst>
          </a:prstGeom>
          <a:solidFill>
            <a:schemeClr val="bg1">
              <a:alpha val="2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18" name="Rectangle: Rounded Corners 17">
            <a:extLst>
              <a:ext uri="{FF2B5EF4-FFF2-40B4-BE49-F238E27FC236}">
                <a16:creationId xmlns:a16="http://schemas.microsoft.com/office/drawing/2014/main" id="{F16FFC95-FA2B-1952-C0D7-ABE77026405E}"/>
              </a:ext>
              <a:ext uri="{C183D7F6-B498-43B3-948B-1728B52AA6E4}">
                <adec:decorative xmlns:adec="http://schemas.microsoft.com/office/drawing/2017/decorative" val="1"/>
              </a:ext>
            </a:extLst>
          </p:cNvPr>
          <p:cNvSpPr>
            <a:spLocks/>
          </p:cNvSpPr>
          <p:nvPr/>
        </p:nvSpPr>
        <p:spPr bwMode="auto">
          <a:xfrm>
            <a:off x="708661" y="1342943"/>
            <a:ext cx="10774680" cy="4958795"/>
          </a:xfrm>
          <a:prstGeom prst="roundRect">
            <a:avLst>
              <a:gd name="adj" fmla="val 1649"/>
            </a:avLst>
          </a:prstGeom>
          <a:solidFill>
            <a:schemeClr val="bg1"/>
          </a:solidFill>
          <a:ln w="6350">
            <a:solidFill>
              <a:schemeClr val="bg1"/>
            </a:solidFill>
            <a:headEnd type="none" w="med" len="med"/>
            <a:tailEnd type="none" w="med" len="med"/>
          </a:ln>
          <a:effectLst>
            <a:outerShdw blurRad="1905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576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23898183-58FD-B2BF-D7C4-10DFF08DDBD2}"/>
              </a:ext>
            </a:extLst>
          </p:cNvPr>
          <p:cNvSpPr txBox="1">
            <a:spLocks/>
          </p:cNvSpPr>
          <p:nvPr/>
        </p:nvSpPr>
        <p:spPr>
          <a:xfrm>
            <a:off x="6251576" y="1470414"/>
            <a:ext cx="5076190" cy="4775666"/>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3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How does it help with compliance and governance?</a:t>
            </a:r>
          </a:p>
          <a:p>
            <a:pPr marL="171450" marR="0" lvl="0" indent="0" algn="l" defTabSz="914400" rtl="0" eaLnBrk="1" fontAlgn="auto" latinLnBrk="0" hangingPunct="1">
              <a:lnSpc>
                <a:spcPct val="100000"/>
              </a:lnSpc>
              <a:spcBef>
                <a:spcPts val="0"/>
              </a:spcBef>
              <a:spcAft>
                <a:spcPts val="600"/>
              </a:spcAft>
              <a:buClr>
                <a:srgbClr val="091F2C"/>
              </a:buClr>
              <a:buSzTx/>
              <a:buFontTx/>
              <a:buNone/>
              <a:tabLst/>
              <a:defRPr/>
            </a:pPr>
            <a: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t>It improves metadata hygiene, suggests tags, and helps maintain policy </a:t>
            </a:r>
            <a:b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br>
            <a: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t>alignment—ensuring AI responses are grounded and trustworthy.</a:t>
            </a:r>
          </a:p>
          <a:p>
            <a:pPr marL="171450" marR="0" lvl="0" indent="-171450" algn="l" defTabSz="914400" rtl="0" eaLnBrk="1" fontAlgn="auto" latinLnBrk="0" hangingPunct="1">
              <a:lnSpc>
                <a:spcPct val="100000"/>
              </a:lnSpc>
              <a:spcBef>
                <a:spcPts val="0"/>
              </a:spcBef>
              <a:spcAft>
                <a:spcPts val="3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 are common use cases of Knowledge Agent?</a:t>
            </a:r>
          </a:p>
          <a:p>
            <a:pPr marL="171450" marR="0" lvl="0" indent="0" algn="l" defTabSz="914400" rtl="0" eaLnBrk="1" fontAlgn="auto" latinLnBrk="0" hangingPunct="1">
              <a:lnSpc>
                <a:spcPct val="100000"/>
              </a:lnSpc>
              <a:spcBef>
                <a:spcPts val="0"/>
              </a:spcBef>
              <a:spcAft>
                <a:spcPts val="200"/>
              </a:spcAft>
              <a:buClr>
                <a:srgbClr val="091F2C"/>
              </a:buClr>
              <a:buSzTx/>
              <a:buFontTx/>
              <a:buNone/>
              <a:tabLst/>
              <a:defRPr/>
            </a:pPr>
            <a: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t>Common use cases include:</a:t>
            </a:r>
          </a:p>
          <a:p>
            <a:pPr marL="403225" marR="0" lvl="0" indent="-174625" algn="l" defTabSz="914400" rtl="0" eaLnBrk="1" fontAlgn="auto" latinLnBrk="0" hangingPunct="1">
              <a:lnSpc>
                <a:spcPct val="100000"/>
              </a:lnSpc>
              <a:spcBef>
                <a:spcPts val="0"/>
              </a:spcBef>
              <a:spcAft>
                <a:spcPts val="300"/>
              </a:spcAft>
              <a:buClrTx/>
              <a:buSzTx/>
              <a:buFont typeface="Symbol,Sans-Serif"/>
              <a:buChar char="•"/>
              <a:tabLst/>
              <a:defRPr/>
            </a:pPr>
            <a:r>
              <a:rPr kumimoji="0" lang="en-US" sz="900" b="0" i="0" u="none" strike="noStrike" kern="1200" cap="none" spc="0" normalizeH="0" baseline="0" noProof="0">
                <a:ln>
                  <a:noFill/>
                </a:ln>
                <a:solidFill>
                  <a:srgbClr val="091F2C"/>
                </a:solidFill>
                <a:effectLst/>
                <a:uLnTx/>
                <a:uFillTx/>
                <a:latin typeface="Segoe Sans Display"/>
                <a:ea typeface="+mn-ea"/>
                <a:cs typeface="Segoe Sans Display"/>
              </a:rPr>
              <a:t>Organizing and tagging content with metadata in document libraries</a:t>
            </a:r>
            <a:endParaRPr kumimoji="0" lang="en-US" sz="900" b="0" i="0" u="none" strike="noStrike" kern="1200" cap="none" spc="0" normalizeH="0" baseline="0" noProof="0">
              <a:ln>
                <a:noFill/>
              </a:ln>
              <a:solidFill>
                <a:srgbClr val="091F2C"/>
              </a:solidFill>
              <a:effectLst/>
              <a:uLnTx/>
              <a:uFillTx/>
              <a:latin typeface="Segoe Sans Display"/>
              <a:ea typeface="+mn-ea"/>
              <a:cs typeface="+mn-cs"/>
            </a:endParaRPr>
          </a:p>
          <a:p>
            <a:pPr marL="403225" marR="0" lvl="0" indent="-174625" algn="l" defTabSz="914400" rtl="0" eaLnBrk="1" fontAlgn="auto" latinLnBrk="0" hangingPunct="1">
              <a:lnSpc>
                <a:spcPct val="100000"/>
              </a:lnSpc>
              <a:spcBef>
                <a:spcPts val="0"/>
              </a:spcBef>
              <a:spcAft>
                <a:spcPts val="300"/>
              </a:spcAft>
              <a:buClrTx/>
              <a:buSzTx/>
              <a:buFont typeface="Symbol,Sans-Serif"/>
              <a:buChar char="•"/>
              <a:tabLst/>
              <a:defRPr/>
            </a:pPr>
            <a:r>
              <a:rPr kumimoji="0" lang="en-US" sz="900" b="0" i="0" u="none" strike="noStrike" kern="1200" cap="none" spc="0" normalizeH="0" baseline="0" noProof="0">
                <a:ln>
                  <a:noFill/>
                </a:ln>
                <a:solidFill>
                  <a:srgbClr val="091F2C"/>
                </a:solidFill>
                <a:effectLst/>
                <a:uLnTx/>
                <a:uFillTx/>
                <a:latin typeface="Segoe Sans Display"/>
                <a:ea typeface="+mn-ea"/>
                <a:cs typeface="Segoe Sans Display"/>
              </a:rPr>
              <a:t>Automating document library workflows</a:t>
            </a:r>
          </a:p>
          <a:p>
            <a:pPr marL="403225" marR="0" lvl="0" indent="-174625" algn="l" defTabSz="914400" rtl="0" eaLnBrk="1" fontAlgn="auto" latinLnBrk="0" hangingPunct="1">
              <a:lnSpc>
                <a:spcPct val="100000"/>
              </a:lnSpc>
              <a:spcBef>
                <a:spcPts val="0"/>
              </a:spcBef>
              <a:spcAft>
                <a:spcPts val="300"/>
              </a:spcAft>
              <a:buClrTx/>
              <a:buSzTx/>
              <a:buFont typeface="Symbol,Sans-Serif"/>
              <a:buChar char="•"/>
              <a:tabLst/>
              <a:defRPr/>
            </a:pPr>
            <a:r>
              <a:rPr kumimoji="0" lang="en-US" sz="900" b="0" i="0" u="none" strike="noStrike" kern="1200" cap="none" spc="0" normalizeH="0" baseline="0" noProof="0">
                <a:ln>
                  <a:noFill/>
                </a:ln>
                <a:solidFill>
                  <a:srgbClr val="091F2C"/>
                </a:solidFill>
                <a:effectLst/>
                <a:uLnTx/>
                <a:uFillTx/>
                <a:latin typeface="Segoe Sans Display"/>
                <a:ea typeface="+mn-ea"/>
                <a:cs typeface="Segoe Sans Display"/>
              </a:rPr>
              <a:t>Enhancing search and discovery for internal content</a:t>
            </a:r>
          </a:p>
          <a:p>
            <a:pPr marL="403225" marR="0" lvl="0" indent="-174625" algn="l" defTabSz="914400" rtl="0" eaLnBrk="1" fontAlgn="auto" latinLnBrk="0" hangingPunct="1">
              <a:lnSpc>
                <a:spcPct val="100000"/>
              </a:lnSpc>
              <a:spcBef>
                <a:spcPts val="0"/>
              </a:spcBef>
              <a:spcAft>
                <a:spcPts val="300"/>
              </a:spcAft>
              <a:buClrTx/>
              <a:buSzTx/>
              <a:buFont typeface="Symbol,Sans-Serif"/>
              <a:buChar char="•"/>
              <a:tabLst/>
              <a:defRPr/>
            </a:pPr>
            <a:r>
              <a:rPr kumimoji="0" lang="en-US" sz="900" b="0" i="0" u="none" strike="noStrike" kern="1200" cap="none" spc="0" normalizeH="0" baseline="0" noProof="0">
                <a:ln>
                  <a:noFill/>
                </a:ln>
                <a:solidFill>
                  <a:srgbClr val="091F2C"/>
                </a:solidFill>
                <a:effectLst/>
                <a:uLnTx/>
                <a:uFillTx/>
                <a:latin typeface="Segoe Sans Display"/>
                <a:ea typeface="+mn-ea"/>
                <a:cs typeface="Segoe Sans Display"/>
              </a:rPr>
              <a:t>Quickly creating intranet pages </a:t>
            </a:r>
          </a:p>
          <a:p>
            <a:pPr marL="403225" marR="0" lvl="0" indent="-174625" algn="l" defTabSz="914400" rtl="0" eaLnBrk="1" fontAlgn="auto" latinLnBrk="0" hangingPunct="1">
              <a:lnSpc>
                <a:spcPct val="100000"/>
              </a:lnSpc>
              <a:spcBef>
                <a:spcPts val="0"/>
              </a:spcBef>
              <a:spcAft>
                <a:spcPts val="600"/>
              </a:spcAft>
              <a:buClrTx/>
              <a:buSzTx/>
              <a:buFont typeface="Symbol,Sans-Serif"/>
              <a:buChar char="•"/>
              <a:tabLst/>
              <a:defRPr/>
            </a:pPr>
            <a:r>
              <a:rPr kumimoji="0" lang="en-US" sz="900" b="0" i="0" u="none" strike="noStrike" kern="1200" cap="none" spc="0" normalizeH="0" baseline="0" noProof="0">
                <a:ln>
                  <a:noFill/>
                </a:ln>
                <a:solidFill>
                  <a:srgbClr val="091F2C"/>
                </a:solidFill>
                <a:effectLst/>
                <a:uLnTx/>
                <a:uFillTx/>
                <a:latin typeface="Segoe Sans Display"/>
                <a:ea typeface="+mn-ea"/>
                <a:cs typeface="Segoe Sans Display"/>
              </a:rPr>
              <a:t>Streamlining SharePoint site maintenance</a:t>
            </a:r>
            <a:endParaRPr kumimoji="0" lang="en-US" sz="900" b="1" i="0" u="none" strike="noStrike" kern="1200" cap="none" spc="0" normalizeH="0" baseline="0" noProof="0">
              <a:ln>
                <a:noFill/>
              </a:ln>
              <a:solidFill>
                <a:srgbClr val="091F2C"/>
              </a:solidFill>
              <a:effectLst/>
              <a:uLnTx/>
              <a:uFillTx/>
              <a:latin typeface="Segoe Sans Display"/>
              <a:ea typeface="+mn-ea"/>
              <a:cs typeface="Segoe Sans Display"/>
            </a:endParaRPr>
          </a:p>
          <a:p>
            <a:pPr marL="171450" marR="0" lvl="0" indent="-171450" algn="l" defTabSz="914400" rtl="0" eaLnBrk="1" fontAlgn="auto" latinLnBrk="0" hangingPunct="1">
              <a:lnSpc>
                <a:spcPct val="100000"/>
              </a:lnSpc>
              <a:spcBef>
                <a:spcPts val="0"/>
              </a:spcBef>
              <a:spcAft>
                <a:spcPts val="3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How do I access Knowledge Agent?</a:t>
            </a:r>
          </a:p>
          <a:p>
            <a:pPr marL="17145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t>Users can access Knowledge Agent via a floating action button in the lower right corner across SharePoint surfaces. This context-aware menu suggests intelligent actions based on the content you’re working with—whether in a document library or editing a page.</a:t>
            </a:r>
          </a:p>
          <a:p>
            <a:pPr marL="171450" marR="0" lvl="0" indent="-171450" algn="l" defTabSz="914400" rtl="0" eaLnBrk="1" fontAlgn="auto" latinLnBrk="0" hangingPunct="1">
              <a:lnSpc>
                <a:spcPct val="100000"/>
              </a:lnSpc>
              <a:spcBef>
                <a:spcPts val="0"/>
              </a:spcBef>
              <a:spcAft>
                <a:spcPts val="3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 data does Knowledge Agent have access to? </a:t>
            </a:r>
          </a:p>
          <a:p>
            <a:pPr marL="17145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t>Knowledge Agent works within the boundaries of SharePoint permissions. It accesses content that users are authorized to view or edit and uses that data to generate </a:t>
            </a:r>
            <a:b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br>
            <a: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t>AI-powered insights and actions.</a:t>
            </a:r>
          </a:p>
          <a:p>
            <a:pPr marL="171450" marR="0" lvl="0" indent="-171450" algn="l" defTabSz="914400" rtl="0" eaLnBrk="1" fontAlgn="auto" latinLnBrk="0" hangingPunct="1">
              <a:lnSpc>
                <a:spcPct val="100000"/>
              </a:lnSpc>
              <a:spcBef>
                <a:spcPts val="0"/>
              </a:spcBef>
              <a:spcAft>
                <a:spcPts val="3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How does the agent handle sensitive content or restricted access files?</a:t>
            </a:r>
          </a:p>
          <a:p>
            <a:pPr marL="17145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t>Sensitive content is protected by existing SharePoint and Microsoft 365 security models.</a:t>
            </a:r>
          </a:p>
          <a:p>
            <a:pPr marL="171450" marR="0" lvl="0" indent="-171450" algn="l" defTabSz="914400" rtl="0" eaLnBrk="1" fontAlgn="auto" latinLnBrk="0" hangingPunct="1">
              <a:lnSpc>
                <a:spcPct val="100000"/>
              </a:lnSpc>
              <a:spcBef>
                <a:spcPts val="0"/>
              </a:spcBef>
              <a:spcAft>
                <a:spcPts val="3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 platforms are these capabilities on? </a:t>
            </a:r>
          </a:p>
          <a:p>
            <a:pPr marL="17145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t>Knowledge Agent is built into SharePoint Online, with plans to further integrate with </a:t>
            </a:r>
            <a:b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br>
            <a:r>
              <a:rPr kumimoji="0" lang="en-US" sz="1000" b="0" i="0" u="none" strike="noStrike" kern="1200" cap="none" spc="0" normalizeH="0" baseline="0" noProof="0">
                <a:ln>
                  <a:noFill/>
                </a:ln>
                <a:solidFill>
                  <a:srgbClr val="091F2C"/>
                </a:solidFill>
                <a:effectLst/>
                <a:uLnTx/>
                <a:uFillTx/>
                <a:latin typeface="Segoe Sans Display"/>
                <a:ea typeface="+mn-ea"/>
                <a:cs typeface="Segoe Sans Display"/>
              </a:rPr>
              <a:t>Microsoft 365 Copilot in the near future.</a:t>
            </a:r>
          </a:p>
        </p:txBody>
      </p:sp>
      <p:sp>
        <p:nvSpPr>
          <p:cNvPr id="20" name="TextBox 3">
            <a:extLst>
              <a:ext uri="{FF2B5EF4-FFF2-40B4-BE49-F238E27FC236}">
                <a16:creationId xmlns:a16="http://schemas.microsoft.com/office/drawing/2014/main" id="{ADF6875F-53B3-0C11-A27D-9015C63428F1}"/>
              </a:ext>
            </a:extLst>
          </p:cNvPr>
          <p:cNvSpPr txBox="1">
            <a:spLocks/>
          </p:cNvSpPr>
          <p:nvPr/>
        </p:nvSpPr>
        <p:spPr>
          <a:xfrm>
            <a:off x="864236" y="1470414"/>
            <a:ext cx="5076190" cy="425244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2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 is the Knowledge Agent?</a:t>
            </a:r>
          </a:p>
          <a:p>
            <a:pPr marL="171450" marR="0" lvl="0" indent="0" algn="l" defTabSz="914400" rtl="0" eaLnBrk="1" fontAlgn="auto" latinLnBrk="0" hangingPunct="1">
              <a:lnSpc>
                <a:spcPct val="100000"/>
              </a:lnSpc>
              <a:spcBef>
                <a:spcPts val="0"/>
              </a:spcBef>
              <a:spcAft>
                <a:spcPts val="600"/>
              </a:spcAft>
              <a:buClr>
                <a:srgbClr val="091F2C"/>
              </a:buClr>
              <a:buSzTx/>
              <a:buFontTx/>
              <a:buNone/>
              <a:tabLst/>
              <a:defRPr/>
            </a:pPr>
            <a:r>
              <a:rPr kumimoji="0" lang="en-US" sz="1000" b="0" i="0" u="none" strike="noStrike" kern="1200" cap="none" spc="0" normalizeH="0" baseline="0" noProof="0">
                <a:ln>
                  <a:noFill/>
                </a:ln>
                <a:solidFill>
                  <a:srgbClr val="091F2C"/>
                </a:solidFill>
                <a:effectLst/>
                <a:uLnTx/>
                <a:uFillTx/>
                <a:latin typeface="Segoe Sans Display"/>
                <a:ea typeface="+mn-ea"/>
                <a:cs typeface="Segoe UI"/>
              </a:rPr>
              <a:t>Knowledge Agent turns SharePoint into an intelligent content curator by organizing content and offering intelligent suggestions across libraries and sites. The agent automatically tags files and enhances metadata, identifies content gaps and retires outdated pages, and provides smart prompts and site layout suggestions. These features work together to improve Copilot responses, drive more efficient business processes, and keep content fresh. </a:t>
            </a:r>
          </a:p>
          <a:p>
            <a:pPr marL="171450" marR="0" lvl="0" indent="-171450" algn="l" defTabSz="914400" rtl="0" eaLnBrk="1" fontAlgn="auto" latinLnBrk="0" hangingPunct="1">
              <a:lnSpc>
                <a:spcPct val="100000"/>
              </a:lnSpc>
              <a:spcBef>
                <a:spcPts val="0"/>
              </a:spcBef>
              <a:spcAft>
                <a:spcPts val="2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How is it different from SharePoint Copilot?</a:t>
            </a:r>
          </a:p>
          <a:p>
            <a:pPr marL="17145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Display"/>
                <a:ea typeface="+mn-ea"/>
                <a:cs typeface="+mn-cs"/>
              </a:rPr>
              <a:t>Knowledge Agent focuses on content readiness and structure, while Copilot uses that content to generate responses. They work together—KA prepares the content, Copilot uses it.</a:t>
            </a:r>
          </a:p>
          <a:p>
            <a:pPr marL="171450" marR="0" lvl="0" indent="-171450" algn="l" defTabSz="914400" rtl="0" eaLnBrk="1" fontAlgn="auto" latinLnBrk="0" hangingPunct="1">
              <a:lnSpc>
                <a:spcPct val="100000"/>
              </a:lnSpc>
              <a:spcBef>
                <a:spcPts val="0"/>
              </a:spcBef>
              <a:spcAft>
                <a:spcPts val="2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Who can use Knowledge Agent?</a:t>
            </a:r>
          </a:p>
          <a:p>
            <a:pPr marL="17145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Display"/>
                <a:ea typeface="+mn-ea"/>
                <a:cs typeface="+mn-cs"/>
              </a:rPr>
              <a:t>Any user with a Microsoft 365 Copilot license in a tenant that has opted into the Public Preview. Admins can enable it tenant-wide or for specific sites.</a:t>
            </a:r>
            <a:endParaRPr kumimoji="0" lang="en-US" sz="1000" b="1" i="0" u="none" strike="noStrike" kern="1200" cap="none" spc="0" normalizeH="0" baseline="0" noProof="0">
              <a:ln>
                <a:noFill/>
              </a:ln>
              <a:solidFill>
                <a:srgbClr val="091F2C"/>
              </a:solidFill>
              <a:effectLst/>
              <a:uLnTx/>
              <a:uFillTx/>
              <a:latin typeface="Segoe Sans Display"/>
              <a:ea typeface="+mn-ea"/>
              <a:cs typeface="+mn-cs"/>
            </a:endParaRPr>
          </a:p>
          <a:p>
            <a:pPr marL="171450" marR="0" lvl="0" indent="-171450" algn="l" defTabSz="914400" rtl="0" eaLnBrk="1" fontAlgn="auto" latinLnBrk="0" hangingPunct="1">
              <a:lnSpc>
                <a:spcPct val="100000"/>
              </a:lnSpc>
              <a:spcBef>
                <a:spcPts val="0"/>
              </a:spcBef>
              <a:spcAft>
                <a:spcPts val="2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 capabilities are available in the public preview of </a:t>
            </a:r>
            <a:b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b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Knowledge Agent?</a:t>
            </a:r>
          </a:p>
          <a:p>
            <a:pPr marL="17145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Display"/>
                <a:ea typeface="+mn-ea"/>
                <a:cs typeface="+mn-cs"/>
              </a:rPr>
              <a:t> Knowledge Agent in SharePoint is an AI-powered content curator that: </a:t>
            </a:r>
          </a:p>
          <a:p>
            <a:pPr marL="403225" marR="0" lvl="0" indent="-174625" algn="l" defTabSz="914400" rtl="0" eaLnBrk="1" fontAlgn="auto" latinLnBrk="0" hangingPunct="1">
              <a:lnSpc>
                <a:spcPct val="100000"/>
              </a:lnSpc>
              <a:spcBef>
                <a:spcPts val="0"/>
              </a:spcBef>
              <a:spcAft>
                <a:spcPts val="300"/>
              </a:spcAft>
              <a:buClrTx/>
              <a:buSzTx/>
              <a:buFont typeface="Symbol,Sans-Serif"/>
              <a:buChar char="•"/>
              <a:tabLst/>
              <a:defRPr/>
            </a:pPr>
            <a:r>
              <a:rPr kumimoji="0" lang="en-US" sz="900" b="0" i="0" u="none" strike="noStrike" kern="1200" cap="none" spc="0" normalizeH="0" baseline="0" noProof="0">
                <a:ln>
                  <a:noFill/>
                </a:ln>
                <a:solidFill>
                  <a:srgbClr val="091F2C"/>
                </a:solidFill>
                <a:effectLst/>
                <a:uLnTx/>
                <a:uFillTx/>
                <a:latin typeface="Segoe Sans Display"/>
                <a:ea typeface="+mn-ea"/>
                <a:cs typeface="+mn-cs"/>
              </a:rPr>
              <a:t>Automatically tags files and enhance metadata</a:t>
            </a:r>
          </a:p>
          <a:p>
            <a:pPr marL="403225" marR="0" lvl="0" indent="-174625" algn="l" defTabSz="914400" rtl="0" eaLnBrk="1" fontAlgn="auto" latinLnBrk="0" hangingPunct="1">
              <a:lnSpc>
                <a:spcPct val="100000"/>
              </a:lnSpc>
              <a:spcBef>
                <a:spcPts val="0"/>
              </a:spcBef>
              <a:spcAft>
                <a:spcPts val="300"/>
              </a:spcAft>
              <a:buClrTx/>
              <a:buSzTx/>
              <a:buFont typeface="Symbol,Sans-Serif"/>
              <a:buChar char="•"/>
              <a:tabLst/>
              <a:defRPr/>
            </a:pPr>
            <a:r>
              <a:rPr kumimoji="0" lang="en-US" sz="900" b="0" i="0" u="none" strike="noStrike" kern="1200" cap="none" spc="0" normalizeH="0" baseline="0" noProof="0">
                <a:ln>
                  <a:noFill/>
                </a:ln>
                <a:solidFill>
                  <a:srgbClr val="091F2C"/>
                </a:solidFill>
                <a:effectLst/>
                <a:uLnTx/>
                <a:uFillTx/>
                <a:latin typeface="Segoe Sans Display"/>
                <a:ea typeface="+mn-ea"/>
                <a:cs typeface="+mn-cs"/>
              </a:rPr>
              <a:t>Identifies content gaps, fix broken links, retire outdated pages, and recommend updates</a:t>
            </a:r>
          </a:p>
          <a:p>
            <a:pPr marL="403225" marR="0" lvl="0" indent="-174625" algn="l" defTabSz="914400" rtl="0" eaLnBrk="1" fontAlgn="auto" latinLnBrk="0" hangingPunct="1">
              <a:lnSpc>
                <a:spcPct val="100000"/>
              </a:lnSpc>
              <a:spcBef>
                <a:spcPts val="0"/>
              </a:spcBef>
              <a:spcAft>
                <a:spcPts val="300"/>
              </a:spcAft>
              <a:buClrTx/>
              <a:buSzTx/>
              <a:buFont typeface="Symbol,Sans-Serif"/>
              <a:buChar char="•"/>
              <a:tabLst/>
              <a:defRPr/>
            </a:pPr>
            <a:r>
              <a:rPr kumimoji="0" lang="en-US" sz="900" b="0" i="0" u="none" strike="noStrike" kern="1200" cap="none" spc="0" normalizeH="0" baseline="0" noProof="0">
                <a:ln>
                  <a:noFill/>
                </a:ln>
                <a:solidFill>
                  <a:srgbClr val="091F2C"/>
                </a:solidFill>
                <a:effectLst/>
                <a:uLnTx/>
                <a:uFillTx/>
                <a:latin typeface="Segoe Sans Display"/>
                <a:ea typeface="+mn-ea"/>
                <a:cs typeface="+mn-cs"/>
              </a:rPr>
              <a:t>Provides smart prompts and layout suggestions, acting as a co-author to help creators build engaging, well-structured sites.</a:t>
            </a:r>
          </a:p>
          <a:p>
            <a:pPr marL="403225" marR="0" lvl="0" indent="-174625" algn="l" defTabSz="914400" rtl="0" eaLnBrk="1" fontAlgn="auto" latinLnBrk="0" hangingPunct="1">
              <a:lnSpc>
                <a:spcPct val="100000"/>
              </a:lnSpc>
              <a:spcBef>
                <a:spcPts val="0"/>
              </a:spcBef>
              <a:spcAft>
                <a:spcPts val="300"/>
              </a:spcAft>
              <a:buClrTx/>
              <a:buSzTx/>
              <a:buFont typeface="Symbol,Sans-Serif"/>
              <a:buChar char="•"/>
              <a:tabLst/>
              <a:defRPr/>
            </a:pPr>
            <a:r>
              <a:rPr kumimoji="0" lang="en-US" sz="900" b="0" i="0" u="none" strike="noStrike" kern="1200" cap="none" spc="0" normalizeH="0" baseline="0" noProof="0">
                <a:ln>
                  <a:noFill/>
                </a:ln>
                <a:solidFill>
                  <a:srgbClr val="091F2C"/>
                </a:solidFill>
                <a:effectLst/>
                <a:uLnTx/>
                <a:uFillTx/>
                <a:latin typeface="Segoe Sans Display"/>
                <a:ea typeface="+mn-ea"/>
                <a:cs typeface="+mn-cs"/>
              </a:rPr>
              <a:t>Answers questions about site content, compare documents, and get instant, grounded answers using natural language.</a:t>
            </a:r>
          </a:p>
          <a:p>
            <a:pPr marL="403225" indent="-174625">
              <a:spcAft>
                <a:spcPts val="300"/>
              </a:spcAft>
              <a:buFont typeface="Symbol,Sans-Serif"/>
              <a:buChar char="•"/>
              <a:defRPr/>
            </a:pPr>
            <a:r>
              <a:rPr lang="en-US" sz="900">
                <a:solidFill>
                  <a:srgbClr val="091F2C"/>
                </a:solidFill>
              </a:rPr>
              <a:t>Help users discover and access custom agents on the site</a:t>
            </a:r>
          </a:p>
        </p:txBody>
      </p:sp>
      <p:cxnSp>
        <p:nvCxnSpPr>
          <p:cNvPr id="21" name="Straight Connector 20">
            <a:extLst>
              <a:ext uri="{FF2B5EF4-FFF2-40B4-BE49-F238E27FC236}">
                <a16:creationId xmlns:a16="http://schemas.microsoft.com/office/drawing/2014/main" id="{0769AE49-C8C7-459C-40A2-8907F38F3CFB}"/>
              </a:ext>
            </a:extLst>
          </p:cNvPr>
          <p:cNvCxnSpPr>
            <a:cxnSpLocks/>
          </p:cNvCxnSpPr>
          <p:nvPr/>
        </p:nvCxnSpPr>
        <p:spPr>
          <a:xfrm>
            <a:off x="6096001" y="1470414"/>
            <a:ext cx="0" cy="470385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7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4097280-DB4D-3EB9-C0E0-3156085EA526}"/>
              </a:ext>
              <a:ext uri="{C183D7F6-B498-43B3-948B-1728B52AA6E4}">
                <adec:decorative xmlns:adec="http://schemas.microsoft.com/office/drawing/2017/decorative" val="1"/>
              </a:ext>
            </a:extLst>
          </p:cNvPr>
          <p:cNvPicPr>
            <a:picLocks/>
          </p:cNvPicPr>
          <p:nvPr/>
        </p:nvPicPr>
        <p:blipFill rotWithShape="1">
          <a:blip r:embed="rId3">
            <a:alphaModFix amt="14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2" name="Title 1">
            <a:extLst>
              <a:ext uri="{FF2B5EF4-FFF2-40B4-BE49-F238E27FC236}">
                <a16:creationId xmlns:a16="http://schemas.microsoft.com/office/drawing/2014/main" id="{04DB7248-EDBF-DACD-FE0A-D9F283D30C13}"/>
              </a:ext>
            </a:extLst>
          </p:cNvPr>
          <p:cNvSpPr>
            <a:spLocks noGrp="1"/>
          </p:cNvSpPr>
          <p:nvPr>
            <p:ph type="title"/>
          </p:nvPr>
        </p:nvSpPr>
        <p:spPr>
          <a:xfrm>
            <a:off x="588263" y="457200"/>
            <a:ext cx="11018520" cy="492443"/>
          </a:xfrm>
        </p:spPr>
        <p:txBody>
          <a:bodyPr>
            <a:normAutofit fontScale="90000"/>
          </a:bodyPr>
          <a:lstStyle/>
          <a:p>
            <a:r>
              <a:rPr lang="en-US"/>
              <a:t>FAQs</a:t>
            </a:r>
          </a:p>
        </p:txBody>
      </p:sp>
      <p:sp>
        <p:nvSpPr>
          <p:cNvPr id="32" name="Rectangle: Rounded Corners 31">
            <a:extLst>
              <a:ext uri="{FF2B5EF4-FFF2-40B4-BE49-F238E27FC236}">
                <a16:creationId xmlns:a16="http://schemas.microsoft.com/office/drawing/2014/main" id="{DC358396-6B30-99E3-1FEB-1B74EB499603}"/>
              </a:ext>
              <a:ext uri="{C183D7F6-B498-43B3-948B-1728B52AA6E4}">
                <adec:decorative xmlns:adec="http://schemas.microsoft.com/office/drawing/2017/decorative" val="1"/>
              </a:ext>
            </a:extLst>
          </p:cNvPr>
          <p:cNvSpPr>
            <a:spLocks/>
          </p:cNvSpPr>
          <p:nvPr/>
        </p:nvSpPr>
        <p:spPr bwMode="auto">
          <a:xfrm>
            <a:off x="571500" y="1205782"/>
            <a:ext cx="11049000" cy="5233118"/>
          </a:xfrm>
          <a:prstGeom prst="roundRect">
            <a:avLst>
              <a:gd name="adj" fmla="val 3226"/>
            </a:avLst>
          </a:prstGeom>
          <a:solidFill>
            <a:schemeClr val="bg1">
              <a:alpha val="2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33" name="Rectangle: Rounded Corners 32">
            <a:extLst>
              <a:ext uri="{FF2B5EF4-FFF2-40B4-BE49-F238E27FC236}">
                <a16:creationId xmlns:a16="http://schemas.microsoft.com/office/drawing/2014/main" id="{8BCE59AA-98C2-87A1-B7E8-98A981E0B049}"/>
              </a:ext>
              <a:ext uri="{C183D7F6-B498-43B3-948B-1728B52AA6E4}">
                <adec:decorative xmlns:adec="http://schemas.microsoft.com/office/drawing/2017/decorative" val="1"/>
              </a:ext>
            </a:extLst>
          </p:cNvPr>
          <p:cNvSpPr>
            <a:spLocks/>
          </p:cNvSpPr>
          <p:nvPr/>
        </p:nvSpPr>
        <p:spPr bwMode="auto">
          <a:xfrm>
            <a:off x="708661" y="1342943"/>
            <a:ext cx="10774680" cy="4958795"/>
          </a:xfrm>
          <a:prstGeom prst="roundRect">
            <a:avLst>
              <a:gd name="adj" fmla="val 1649"/>
            </a:avLst>
          </a:prstGeom>
          <a:solidFill>
            <a:schemeClr val="bg1"/>
          </a:solidFill>
          <a:ln w="6350">
            <a:solidFill>
              <a:schemeClr val="bg1"/>
            </a:solidFill>
            <a:headEnd type="none" w="med" len="med"/>
            <a:tailEnd type="none" w="med" len="med"/>
          </a:ln>
          <a:effectLst>
            <a:outerShdw blurRad="1905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576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4" name="TextBox 33">
            <a:extLst>
              <a:ext uri="{FF2B5EF4-FFF2-40B4-BE49-F238E27FC236}">
                <a16:creationId xmlns:a16="http://schemas.microsoft.com/office/drawing/2014/main" id="{1EED3F57-EF1C-004B-6469-2B77239D72B9}"/>
              </a:ext>
            </a:extLst>
          </p:cNvPr>
          <p:cNvSpPr txBox="1">
            <a:spLocks/>
          </p:cNvSpPr>
          <p:nvPr/>
        </p:nvSpPr>
        <p:spPr>
          <a:xfrm>
            <a:off x="6251576" y="1470414"/>
            <a:ext cx="5076190" cy="4703852"/>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Is SharePoint still relevant in the age of modern collaboration tools?</a:t>
            </a: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mn-cs"/>
              </a:rPr>
              <a:t>Absolutely. SharePoint is the foundation of Microsoft 365’s content services. With Knowledge Agent, it’s evolving into an AI-ready knowledge platform that powers Copilot and other intelligent experiences.</a:t>
            </a:r>
            <a:endParaRPr kumimoji="0" lang="en-US" sz="1100" b="0" i="0" u="none" strike="noStrike" kern="1200" cap="none" spc="0" normalizeH="0" baseline="0" noProof="0">
              <a:ln>
                <a:noFill/>
              </a:ln>
              <a:solidFill>
                <a:srgbClr val="091F2C"/>
              </a:solidFill>
              <a:effectLst/>
              <a:uLnTx/>
              <a:uFillTx/>
              <a:latin typeface="Segoe Sans Display"/>
              <a:ea typeface="+mn-ea"/>
              <a:cs typeface="Segoe Sans Display"/>
            </a:endParaRP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Why should we trust SharePoint with our critical business content?</a:t>
            </a: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mn-cs"/>
              </a:rPr>
              <a:t>SharePoint is built on Microsoft’s secure, compliant cloud infrastructure. Knowledge Agent enhances this by improving metadata hygiene, governance, and content accuracy—ensuring trustworthy AI outputs.</a:t>
            </a:r>
            <a:endParaRPr kumimoji="0" lang="en-US" sz="1100" b="0" i="0" u="none" strike="noStrike" kern="1200" cap="none" spc="0" normalizeH="0" baseline="0" noProof="0">
              <a:ln>
                <a:noFill/>
              </a:ln>
              <a:solidFill>
                <a:srgbClr val="091F2C"/>
              </a:solidFill>
              <a:effectLst/>
              <a:uLnTx/>
              <a:uFillTx/>
              <a:latin typeface="Segoe Sans Display"/>
              <a:ea typeface="+mn-ea"/>
              <a:cs typeface="Segoe Sans Display"/>
            </a:endParaRP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How is this different from what we’ve already seen in Microsoft 365 Copilot?</a:t>
            </a: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mn-cs"/>
              </a:rPr>
              <a:t>Copilot generates responses. Knowledge Agent ensures the content Copilot uses is structured, current, and context-rich—making Copilot smarter and more reliable.</a:t>
            </a:r>
            <a:endParaRPr kumimoji="0" lang="en-US" sz="1100" b="0" i="0" u="none" strike="noStrike" kern="1200" cap="none" spc="0" normalizeH="0" baseline="0" noProof="0">
              <a:ln>
                <a:noFill/>
              </a:ln>
              <a:solidFill>
                <a:srgbClr val="091F2C"/>
              </a:solidFill>
              <a:effectLst/>
              <a:uLnTx/>
              <a:uFillTx/>
              <a:latin typeface="Segoe Sans Display"/>
              <a:ea typeface="+mn-ea"/>
              <a:cs typeface="Segoe Sans Display"/>
            </a:endParaRP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Isn’t this just another layer of complexity for users?</a:t>
            </a: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mn-cs"/>
              </a:rPr>
              <a:t>Not at all. Knowledge Agent is designed to simplify, not complicate, content management. It uses natural language and intuitive prompts to help users take action without needing technical expertise.</a:t>
            </a:r>
            <a:endParaRPr kumimoji="0" lang="en-US" sz="1100" b="0" i="0" u="none" strike="noStrike" kern="1200" cap="none" spc="0" normalizeH="0" baseline="0" noProof="0">
              <a:ln>
                <a:noFill/>
              </a:ln>
              <a:solidFill>
                <a:srgbClr val="091F2C"/>
              </a:solidFill>
              <a:effectLst/>
              <a:uLnTx/>
              <a:uFillTx/>
              <a:latin typeface="Segoe Sans Display"/>
              <a:ea typeface="+mn-ea"/>
              <a:cs typeface="Segoe Sans Display"/>
            </a:endParaRPr>
          </a:p>
          <a:p>
            <a:pPr marL="171450" marR="0" lvl="0" indent="-171450" algn="l" defTabSz="914400" rtl="0" eaLnBrk="1" fontAlgn="auto" latinLnBrk="0" hangingPunct="1">
              <a:lnSpc>
                <a:spcPct val="100000"/>
              </a:lnSpc>
              <a:spcBef>
                <a:spcPts val="0"/>
              </a:spcBef>
              <a:spcAft>
                <a:spcPts val="400"/>
              </a:spcAft>
              <a:buClr>
                <a:srgbClr val="091F2C"/>
              </a:buClr>
              <a:buSzPct val="100000"/>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 about performance and scalability? SharePoint has struggled in the past.</a:t>
            </a: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mn-cs"/>
              </a:rPr>
              <a:t>SharePoint Online has significantly improved in performance and scalability. Knowledge Agent builds on this foundation, leveraging Microsoft Graph and AI to deliver fast, contextual experiences.</a:t>
            </a:r>
            <a:endParaRPr kumimoji="0" lang="en-US" sz="1100" b="0" i="0" u="none" strike="noStrike" kern="1200" cap="none" spc="0" normalizeH="0" baseline="0" noProof="0">
              <a:ln>
                <a:noFill/>
              </a:ln>
              <a:solidFill>
                <a:srgbClr val="091F2C"/>
              </a:solidFill>
              <a:effectLst/>
              <a:uLnTx/>
              <a:uFillTx/>
              <a:latin typeface="Segoe Sans Display"/>
              <a:ea typeface="+mn-ea"/>
              <a:cs typeface="Segoe Sans Display"/>
            </a:endParaRPr>
          </a:p>
        </p:txBody>
      </p:sp>
      <p:sp>
        <p:nvSpPr>
          <p:cNvPr id="39" name="TextBox 3">
            <a:extLst>
              <a:ext uri="{FF2B5EF4-FFF2-40B4-BE49-F238E27FC236}">
                <a16:creationId xmlns:a16="http://schemas.microsoft.com/office/drawing/2014/main" id="{89B6109F-4173-00C5-7014-CC34F2A5549A}"/>
              </a:ext>
            </a:extLst>
          </p:cNvPr>
          <p:cNvSpPr txBox="1">
            <a:spLocks/>
          </p:cNvSpPr>
          <p:nvPr/>
        </p:nvSpPr>
        <p:spPr>
          <a:xfrm>
            <a:off x="864236" y="1470414"/>
            <a:ext cx="5076190" cy="4555093"/>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Can it be used by non-technical users?</a:t>
            </a: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Sans Display"/>
              </a:rPr>
              <a:t>Yes. It’s designed for everyone—from site owners to content creators to casual users—using natural language prompts and intuitive UI.</a:t>
            </a: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What’s the value for specific industries?</a:t>
            </a: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Sans Display"/>
              </a:rPr>
              <a:t>It supports industry-specific needs like audit readiness (finance), policy updates(healthcare), campaign launches (retail), and legal reviews (legal).</a:t>
            </a: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Isn’t SharePoint just a document repository?</a:t>
            </a: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Sans Display"/>
              </a:rPr>
              <a:t>That’s a common misconception. SharePoint has grown into a dynamic platform for content management, intranet experiences, and now AI-driven knowledge curation with Knowledge Agent.</a:t>
            </a: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How does it improve Copilot performance?​</a:t>
            </a:r>
          </a:p>
          <a:p>
            <a:pPr marL="171450" marR="0" lvl="0" indent="0" algn="l" defTabSz="914400" rtl="0" eaLnBrk="1" fontAlgn="auto" latinLnBrk="0" hangingPunct="1">
              <a:lnSpc>
                <a:spcPct val="100000"/>
              </a:lnSpc>
              <a:spcBef>
                <a:spcPts val="0"/>
              </a:spcBef>
              <a:spcAft>
                <a:spcPts val="1200"/>
              </a:spcAft>
              <a:buClr>
                <a:srgbClr val="091F2C"/>
              </a:buClr>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mn-cs"/>
              </a:rPr>
              <a:t>By structuring content with metadata and keeping it current, it ensures Copilot delivers more accurate, contextual, and relevant responses.​</a:t>
            </a:r>
            <a:endParaRPr kumimoji="0" lang="en-US" sz="1100" b="0" i="0" u="none" strike="noStrike" kern="1200" cap="none" spc="0" normalizeH="0" baseline="0" noProof="0">
              <a:ln>
                <a:noFill/>
              </a:ln>
              <a:solidFill>
                <a:srgbClr val="091F2C"/>
              </a:solidFill>
              <a:effectLst/>
              <a:uLnTx/>
              <a:uFillTx/>
              <a:latin typeface="Segoe Sans Display"/>
              <a:ea typeface="+mn-ea"/>
              <a:cs typeface="Segoe UI"/>
            </a:endParaRP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Is this replacing existing SharePoint features?​</a:t>
            </a: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UI"/>
              </a:rPr>
              <a:t>No. It enhances existing capabilities by layering AI on top of SharePoint’s content management foundation.​</a:t>
            </a: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What’s required to enable it?​</a:t>
            </a: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UI"/>
              </a:rPr>
              <a:t>Admins must opt in to the Public Preview at the tenant level via the Microsoft 365 admin center. Site-level opt-in will be available starting November 1.​ Access is only available to users with a Microsoft 365 Copilot license.</a:t>
            </a:r>
          </a:p>
        </p:txBody>
      </p:sp>
      <p:cxnSp>
        <p:nvCxnSpPr>
          <p:cNvPr id="41" name="Straight Connector 40">
            <a:extLst>
              <a:ext uri="{FF2B5EF4-FFF2-40B4-BE49-F238E27FC236}">
                <a16:creationId xmlns:a16="http://schemas.microsoft.com/office/drawing/2014/main" id="{354D33C1-9761-F497-0FAE-90A241B832F6}"/>
              </a:ext>
            </a:extLst>
          </p:cNvPr>
          <p:cNvCxnSpPr>
            <a:cxnSpLocks/>
          </p:cNvCxnSpPr>
          <p:nvPr/>
        </p:nvCxnSpPr>
        <p:spPr>
          <a:xfrm>
            <a:off x="6096001" y="1470414"/>
            <a:ext cx="0" cy="470385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21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1373E-B635-9272-E35D-50B2A75D47C3}"/>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ED87827A-9D49-9347-5D2E-DF1955C747B4}"/>
              </a:ext>
              <a:ext uri="{C183D7F6-B498-43B3-948B-1728B52AA6E4}">
                <adec:decorative xmlns:adec="http://schemas.microsoft.com/office/drawing/2017/decorative" val="1"/>
              </a:ext>
            </a:extLst>
          </p:cNvPr>
          <p:cNvPicPr>
            <a:picLocks/>
          </p:cNvPicPr>
          <p:nvPr/>
        </p:nvPicPr>
        <p:blipFill rotWithShape="1">
          <a:blip r:embed="rId3">
            <a:alphaModFix amt="14000"/>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1" t="8264" r="15300" b="7034"/>
          <a:stretch>
            <a:fillRect/>
          </a:stretch>
        </p:blipFill>
        <p:spPr>
          <a:xfrm>
            <a:off x="1" y="-2"/>
            <a:ext cx="12191998" cy="6858009"/>
          </a:xfrm>
          <a:prstGeom prst="rect">
            <a:avLst/>
          </a:prstGeom>
        </p:spPr>
      </p:pic>
      <p:sp>
        <p:nvSpPr>
          <p:cNvPr id="10" name="Rectangle: Rounded Corners 9">
            <a:extLst>
              <a:ext uri="{FF2B5EF4-FFF2-40B4-BE49-F238E27FC236}">
                <a16:creationId xmlns:a16="http://schemas.microsoft.com/office/drawing/2014/main" id="{CBB113A9-6B5A-EE3A-802A-E6DAC89771D4}"/>
              </a:ext>
              <a:ext uri="{C183D7F6-B498-43B3-948B-1728B52AA6E4}">
                <adec:decorative xmlns:adec="http://schemas.microsoft.com/office/drawing/2017/decorative" val="1"/>
              </a:ext>
            </a:extLst>
          </p:cNvPr>
          <p:cNvSpPr>
            <a:spLocks/>
          </p:cNvSpPr>
          <p:nvPr/>
        </p:nvSpPr>
        <p:spPr bwMode="auto">
          <a:xfrm>
            <a:off x="571500" y="1205782"/>
            <a:ext cx="11049000" cy="5233118"/>
          </a:xfrm>
          <a:prstGeom prst="roundRect">
            <a:avLst>
              <a:gd name="adj" fmla="val 3226"/>
            </a:avLst>
          </a:prstGeom>
          <a:solidFill>
            <a:schemeClr val="bg1">
              <a:alpha val="2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35" name="Rectangle: Rounded Corners 34">
            <a:extLst>
              <a:ext uri="{FF2B5EF4-FFF2-40B4-BE49-F238E27FC236}">
                <a16:creationId xmlns:a16="http://schemas.microsoft.com/office/drawing/2014/main" id="{BF0664AF-D976-EFFA-DBAF-E2E7A08F6E7A}"/>
              </a:ext>
              <a:ext uri="{C183D7F6-B498-43B3-948B-1728B52AA6E4}">
                <adec:decorative xmlns:adec="http://schemas.microsoft.com/office/drawing/2017/decorative" val="1"/>
              </a:ext>
            </a:extLst>
          </p:cNvPr>
          <p:cNvSpPr>
            <a:spLocks/>
          </p:cNvSpPr>
          <p:nvPr/>
        </p:nvSpPr>
        <p:spPr bwMode="auto">
          <a:xfrm>
            <a:off x="708661" y="1342943"/>
            <a:ext cx="10774680" cy="4958795"/>
          </a:xfrm>
          <a:prstGeom prst="roundRect">
            <a:avLst>
              <a:gd name="adj" fmla="val 1649"/>
            </a:avLst>
          </a:prstGeom>
          <a:solidFill>
            <a:schemeClr val="bg1"/>
          </a:solidFill>
          <a:ln w="6350">
            <a:solidFill>
              <a:schemeClr val="bg1"/>
            </a:solidFill>
            <a:headEnd type="none" w="med" len="med"/>
            <a:tailEnd type="none" w="med" len="med"/>
          </a:ln>
          <a:effectLst>
            <a:outerShdw blurRad="1905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576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779C695D-3E85-0F8B-2095-F61C89F05EEB}"/>
              </a:ext>
            </a:extLst>
          </p:cNvPr>
          <p:cNvSpPr>
            <a:spLocks noGrp="1"/>
          </p:cNvSpPr>
          <p:nvPr>
            <p:ph type="title"/>
          </p:nvPr>
        </p:nvSpPr>
        <p:spPr>
          <a:xfrm>
            <a:off x="588263" y="457200"/>
            <a:ext cx="11018520" cy="492443"/>
          </a:xfrm>
        </p:spPr>
        <p:txBody>
          <a:bodyPr>
            <a:normAutofit fontScale="90000"/>
          </a:bodyPr>
          <a:lstStyle/>
          <a:p>
            <a:r>
              <a:rPr lang="en-US"/>
              <a:t>FAQs</a:t>
            </a:r>
          </a:p>
        </p:txBody>
      </p:sp>
      <p:sp>
        <p:nvSpPr>
          <p:cNvPr id="4" name="TextBox 3">
            <a:extLst>
              <a:ext uri="{FF2B5EF4-FFF2-40B4-BE49-F238E27FC236}">
                <a16:creationId xmlns:a16="http://schemas.microsoft.com/office/drawing/2014/main" id="{5E0BDF78-212A-86EC-85E0-EB3409ABB64C}"/>
              </a:ext>
            </a:extLst>
          </p:cNvPr>
          <p:cNvSpPr txBox="1">
            <a:spLocks/>
          </p:cNvSpPr>
          <p:nvPr/>
        </p:nvSpPr>
        <p:spPr>
          <a:xfrm>
            <a:off x="6251576" y="1470414"/>
            <a:ext cx="5076190" cy="406265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 will I be able to see and do with Knowledge Agent if I don’t have an M365 Copilot license?</a:t>
            </a:r>
          </a:p>
          <a:p>
            <a:pPr marL="174625"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UI"/>
              </a:rPr>
              <a:t>Without a Copilot license, users won’t see or be able to use Knowledge Agent features. </a:t>
            </a:r>
          </a:p>
          <a:p>
            <a:pPr marL="174625"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UI"/>
              </a:rPr>
              <a:t>While Pay-As-You-Go (PAYG) access has been available for unlicensed users to try agents grounded in organizational data, this model is evolving. When Knowledge Agent moves into General Availability (GA) in H1 CY 2026, the site agent experience—previously accessible via SharePoint agents—is moving under the Knowledge Agent umbrella (via the “Ask a question” feature). This means that users relying on PAYG will no longer be able to access site agents unless they upgrade to a full Copilot license.</a:t>
            </a:r>
          </a:p>
          <a:p>
            <a:pPr marL="174625"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UI"/>
              </a:rPr>
              <a:t>However, custom agents built directly in SharePoint (SharePoint agents) will continue to be available under the PAYG model.</a:t>
            </a: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How do we get started? </a:t>
            </a:r>
          </a:p>
          <a:p>
            <a:pPr marL="174625"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Sans Display"/>
              </a:rPr>
              <a:t>Admins can opt in at the tenant level via the Microsoft 365 admin center. </a:t>
            </a:r>
            <a:br>
              <a:rPr kumimoji="0" lang="en-US" sz="1100" b="0" i="0" u="none" strike="noStrike" kern="1200" cap="none" spc="0" normalizeH="0" baseline="0" noProof="0">
                <a:ln>
                  <a:noFill/>
                </a:ln>
                <a:solidFill>
                  <a:srgbClr val="091F2C"/>
                </a:solidFill>
                <a:effectLst/>
                <a:uLnTx/>
                <a:uFillTx/>
                <a:latin typeface="Segoe Sans Display"/>
                <a:ea typeface="+mn-ea"/>
                <a:cs typeface="Segoe Sans Display"/>
              </a:rPr>
            </a:br>
            <a:r>
              <a:rPr kumimoji="0" lang="en-US" sz="1100" b="0" i="0" u="none" strike="noStrike" kern="1200" cap="none" spc="0" normalizeH="0" baseline="0" noProof="0">
                <a:ln>
                  <a:noFill/>
                </a:ln>
                <a:solidFill>
                  <a:srgbClr val="091F2C"/>
                </a:solidFill>
                <a:effectLst/>
                <a:uLnTx/>
                <a:uFillTx/>
                <a:latin typeface="Segoe Sans Display"/>
                <a:ea typeface="+mn-ea"/>
                <a:cs typeface="Segoe Sans Display"/>
              </a:rPr>
              <a:t>Site-level opt-in will be available starting November 1. It’s easy to deploy and designed to deliver value quickly. </a:t>
            </a: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What’s coming next? </a:t>
            </a:r>
          </a:p>
          <a:p>
            <a:pPr marL="174625"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Sans Display"/>
              </a:rPr>
              <a:t>More AI skills, deeper Copilot integration, and expanded automation features will be announced at Microsoft Ignite and rolled out through early 2026. </a:t>
            </a:r>
            <a:endParaRPr kumimoji="0" lang="en-US" sz="1100" b="0" i="0" u="none" strike="noStrike" kern="1200" cap="none" spc="0" normalizeH="0" baseline="0" noProof="0">
              <a:ln>
                <a:noFill/>
              </a:ln>
              <a:solidFill>
                <a:srgbClr val="091F2C"/>
              </a:solidFill>
              <a:effectLst/>
              <a:uLnTx/>
              <a:uFillTx/>
              <a:latin typeface="Aptos"/>
              <a:ea typeface="+mn-ea"/>
              <a:cs typeface="Segoe UI"/>
            </a:endParaRPr>
          </a:p>
        </p:txBody>
      </p:sp>
      <p:sp>
        <p:nvSpPr>
          <p:cNvPr id="11" name="TextBox 3">
            <a:extLst>
              <a:ext uri="{FF2B5EF4-FFF2-40B4-BE49-F238E27FC236}">
                <a16:creationId xmlns:a16="http://schemas.microsoft.com/office/drawing/2014/main" id="{8DBCC06E-15FA-A067-D113-B9CC76854F3E}"/>
              </a:ext>
            </a:extLst>
          </p:cNvPr>
          <p:cNvSpPr txBox="1">
            <a:spLocks/>
          </p:cNvSpPr>
          <p:nvPr/>
        </p:nvSpPr>
        <p:spPr>
          <a:xfrm>
            <a:off x="864236" y="1470414"/>
            <a:ext cx="5076190" cy="4703852"/>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How does this compare to other ECM platforms like Box or Google Workspace?</a:t>
            </a: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Sans Display"/>
              </a:rPr>
              <a:t>SharePoint offers deeper integration with Microsoft 365, richer metadata capabilities, and now AI-powered content intelligence. Knowledge Agent is a differentiator that competitors don’t offer at this level.</a:t>
            </a: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What’s the roadmap for Knowledge Agent? Will it be supported </a:t>
            </a:r>
            <a:b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b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long-term?</a:t>
            </a:r>
            <a:r>
              <a:rPr kumimoji="0" lang="en-US" sz="1200" b="0" i="0" u="none" strike="noStrike" kern="1200" cap="none" spc="0" normalizeH="0" baseline="0" noProof="0">
                <a:ln>
                  <a:noFill/>
                </a:ln>
                <a:solidFill>
                  <a:srgbClr val="0078D4"/>
                </a:solidFill>
                <a:effectLst/>
                <a:uLnTx/>
                <a:uFillTx/>
                <a:latin typeface="Segoe Sans Display Semibold"/>
                <a:ea typeface="+mn-ea"/>
                <a:cs typeface="+mn-cs"/>
              </a:rPr>
              <a:t>​</a:t>
            </a:r>
            <a:endParaRPr kumimoji="0" lang="en-US" sz="1200" b="0" i="0" u="none" strike="noStrike" kern="1200" cap="none" spc="0" normalizeH="0" baseline="0" noProof="0">
              <a:ln>
                <a:noFill/>
              </a:ln>
              <a:solidFill>
                <a:srgbClr val="0078D4"/>
              </a:solidFill>
              <a:effectLst/>
              <a:uLnTx/>
              <a:uFillTx/>
              <a:latin typeface="Segoe Sans Display Semibold"/>
              <a:ea typeface="+mn-ea"/>
              <a:cs typeface="Segoe Sans Display Semibold"/>
            </a:endParaRPr>
          </a:p>
          <a:p>
            <a:pPr marL="174625"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UI"/>
              </a:rPr>
              <a:t>Knowledge Agent is a strategic investment for Microsoft. It’s in Public Preview now, with GA planned for early 2026. Expect ongoing innovation, especially around Copilot integration and automation.​</a:t>
            </a: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How do we avoid AI hallucinations or misinformation?​</a:t>
            </a:r>
          </a:p>
          <a:p>
            <a:pPr marL="174625"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UI"/>
              </a:rPr>
              <a:t>By grounding AI in structured, curated content. Knowledge Agent ensures metadata is accurate and content is up-to-date, reducing the risk of hallucinations in Copilot responses.​</a:t>
            </a: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Is this just for large enterprises?</a:t>
            </a:r>
            <a:r>
              <a:rPr kumimoji="0" lang="en-US" sz="1200" b="0" i="0" u="none" strike="noStrike" kern="1200" cap="none" spc="0" normalizeH="0" baseline="0" noProof="0">
                <a:ln>
                  <a:noFill/>
                </a:ln>
                <a:solidFill>
                  <a:srgbClr val="0078D4"/>
                </a:solidFill>
                <a:effectLst/>
                <a:uLnTx/>
                <a:uFillTx/>
                <a:latin typeface="Segoe Sans Display Semibold"/>
                <a:ea typeface="+mn-ea"/>
                <a:cs typeface="+mn-cs"/>
              </a:rPr>
              <a:t>​</a:t>
            </a:r>
            <a:endParaRPr kumimoji="0" lang="en-US" sz="1200" b="0" i="0" u="none" strike="noStrike" kern="1200" cap="none" spc="0" normalizeH="0" baseline="0" noProof="0">
              <a:ln>
                <a:noFill/>
              </a:ln>
              <a:solidFill>
                <a:srgbClr val="0078D4"/>
              </a:solidFill>
              <a:effectLst/>
              <a:uLnTx/>
              <a:uFillTx/>
              <a:latin typeface="Segoe Sans Display Semibold"/>
              <a:ea typeface="+mn-ea"/>
              <a:cs typeface="Segoe Sans Display Semibold"/>
            </a:endParaRPr>
          </a:p>
          <a:p>
            <a:pPr marL="174625"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UI"/>
              </a:rPr>
              <a:t>No. Knowledge Agent is valuable for organizations of all sizes. It helps small teams automate content tasks and large enterprises scale knowledge management.​</a:t>
            </a:r>
          </a:p>
          <a:p>
            <a:pPr marL="171450" marR="0" lvl="0" indent="-171450" algn="l" defTabSz="914400" rtl="0" eaLnBrk="1" fontAlgn="auto" latinLnBrk="0" hangingPunct="1">
              <a:lnSpc>
                <a:spcPct val="100000"/>
              </a:lnSpc>
              <a:spcBef>
                <a:spcPts val="0"/>
              </a:spcBef>
              <a:spcAft>
                <a:spcPts val="400"/>
              </a:spcAft>
              <a:buClr>
                <a:srgbClr val="091F2C"/>
              </a:buClr>
              <a:buSzTx/>
              <a:buFont typeface="Arial" panose="020B0604020202020204" pitchFamily="34" charset="0"/>
              <a:buChar char="•"/>
              <a:tabLst/>
              <a:defRPr/>
            </a:pPr>
            <a:r>
              <a:rPr kumimoji="0" lang="en-US" sz="1200" b="0" i="0" u="none" strike="noStrike" kern="1200" cap="none" spc="0" normalizeH="0" baseline="0" noProof="0">
                <a:ln w="3175">
                  <a:noFill/>
                </a:ln>
                <a:gradFill>
                  <a:gsLst>
                    <a:gs pos="0">
                      <a:srgbClr val="0078D4"/>
                    </a:gs>
                    <a:gs pos="100000">
                      <a:srgbClr val="C73ECC"/>
                    </a:gs>
                  </a:gsLst>
                  <a:lin ang="2700000" scaled="0"/>
                </a:gradFill>
                <a:effectLst/>
                <a:uLnTx/>
                <a:uFillTx/>
                <a:latin typeface="Segoe Sans Display Semibold"/>
                <a:ea typeface="+mn-ea"/>
                <a:cs typeface="+mn-cs"/>
              </a:rPr>
              <a:t>What’s the licensing model? Is this another upsell? </a:t>
            </a:r>
          </a:p>
          <a:p>
            <a:pPr marL="174625"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Display"/>
                <a:ea typeface="+mn-ea"/>
                <a:cs typeface="Segoe Sans Display"/>
              </a:rPr>
              <a:t>Knowledge Agent is included with Microsoft 365 Copilot licenses during Public Preview. There’s no additional cost, and it’s designed to maximize the value of your existing investment. </a:t>
            </a:r>
            <a:endParaRPr kumimoji="0" lang="en-US" sz="2400" b="0" i="0" u="none" strike="noStrike" kern="1200" cap="none" spc="0" normalizeH="0" baseline="0" noProof="0">
              <a:ln>
                <a:noFill/>
              </a:ln>
              <a:solidFill>
                <a:srgbClr val="091F2C"/>
              </a:solidFill>
              <a:effectLst/>
              <a:uLnTx/>
              <a:uFillTx/>
              <a:latin typeface="Segoe Sans Display"/>
              <a:ea typeface="+mn-ea"/>
              <a:cs typeface="+mn-cs"/>
            </a:endParaRPr>
          </a:p>
        </p:txBody>
      </p:sp>
      <p:cxnSp>
        <p:nvCxnSpPr>
          <p:cNvPr id="19" name="Straight Connector 18">
            <a:extLst>
              <a:ext uri="{FF2B5EF4-FFF2-40B4-BE49-F238E27FC236}">
                <a16:creationId xmlns:a16="http://schemas.microsoft.com/office/drawing/2014/main" id="{9A952704-EF21-C899-B0FC-16642A6829F5}"/>
              </a:ext>
            </a:extLst>
          </p:cNvPr>
          <p:cNvCxnSpPr>
            <a:cxnSpLocks/>
          </p:cNvCxnSpPr>
          <p:nvPr/>
        </p:nvCxnSpPr>
        <p:spPr>
          <a:xfrm>
            <a:off x="6096001" y="1470414"/>
            <a:ext cx="0" cy="470385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65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62E0-B3BF-E372-6542-70B44183CDA4}"/>
              </a:ext>
            </a:extLst>
          </p:cNvPr>
          <p:cNvSpPr>
            <a:spLocks noGrp="1"/>
          </p:cNvSpPr>
          <p:nvPr>
            <p:ph type="title"/>
          </p:nvPr>
        </p:nvSpPr>
        <p:spPr/>
        <p:txBody>
          <a:bodyPr/>
          <a:lstStyle/>
          <a:p>
            <a:r>
              <a:rPr lang="en-US" dirty="0"/>
              <a:t>How to install </a:t>
            </a:r>
            <a:endParaRPr lang="en-BE" dirty="0"/>
          </a:p>
        </p:txBody>
      </p:sp>
      <p:sp>
        <p:nvSpPr>
          <p:cNvPr id="3" name="Content Placeholder 2">
            <a:extLst>
              <a:ext uri="{FF2B5EF4-FFF2-40B4-BE49-F238E27FC236}">
                <a16:creationId xmlns:a16="http://schemas.microsoft.com/office/drawing/2014/main" id="{A6A5BAA0-3035-6552-78DB-F7E268572DCC}"/>
              </a:ext>
            </a:extLst>
          </p:cNvPr>
          <p:cNvSpPr>
            <a:spLocks noGrp="1"/>
          </p:cNvSpPr>
          <p:nvPr>
            <p:ph idx="1"/>
          </p:nvPr>
        </p:nvSpPr>
        <p:spPr/>
        <p:txBody>
          <a:bodyPr>
            <a:normAutofit fontScale="92500" lnSpcReduction="20000"/>
          </a:bodyPr>
          <a:lstStyle/>
          <a:p>
            <a:r>
              <a:rPr lang="en-US" dirty="0"/>
              <a:t> SharePoint Online Management Shell version 16.0.26413.12010</a:t>
            </a:r>
          </a:p>
          <a:p>
            <a:r>
              <a:rPr lang="en-US" dirty="0"/>
              <a:t>Choose scope (</a:t>
            </a:r>
            <a:r>
              <a:rPr lang="en-US" dirty="0" err="1"/>
              <a:t>Allsites</a:t>
            </a:r>
            <a:r>
              <a:rPr lang="en-US" dirty="0"/>
              <a:t> / </a:t>
            </a:r>
            <a:r>
              <a:rPr lang="en-US" dirty="0" err="1"/>
              <a:t>ExcludeSelectedSites</a:t>
            </a:r>
            <a:r>
              <a:rPr lang="en-US" dirty="0"/>
              <a:t>/</a:t>
            </a:r>
            <a:r>
              <a:rPr lang="en-US" dirty="0" err="1"/>
              <a:t>NoSites</a:t>
            </a:r>
            <a:r>
              <a:rPr lang="en-US" dirty="0"/>
              <a:t>)</a:t>
            </a:r>
          </a:p>
          <a:p>
            <a:r>
              <a:rPr lang="en-US" dirty="0" err="1"/>
              <a:t>SelectedList</a:t>
            </a:r>
            <a:r>
              <a:rPr lang="en-US" dirty="0"/>
              <a:t>: up to 100 sites</a:t>
            </a:r>
          </a:p>
          <a:p>
            <a:endParaRPr lang="en-US" dirty="0"/>
          </a:p>
          <a:p>
            <a:pPr marL="0" indent="0">
              <a:buNone/>
            </a:pPr>
            <a:r>
              <a:rPr lang="en-US" dirty="0">
                <a:solidFill>
                  <a:schemeClr val="accent6">
                    <a:lumMod val="75000"/>
                  </a:schemeClr>
                </a:solidFill>
              </a:rPr>
              <a:t># Connect to SharePoint Online admin center </a:t>
            </a:r>
            <a:br>
              <a:rPr lang="en-US" dirty="0"/>
            </a:br>
            <a:r>
              <a:rPr lang="en-US" dirty="0"/>
              <a:t>Connect-</a:t>
            </a:r>
            <a:r>
              <a:rPr lang="en-US" dirty="0" err="1"/>
              <a:t>SPOService</a:t>
            </a:r>
            <a:r>
              <a:rPr lang="en-US" dirty="0"/>
              <a:t> https://yourtenant-admin.sharepoint.com </a:t>
            </a:r>
            <a:br>
              <a:rPr lang="en-US" dirty="0"/>
            </a:br>
            <a:endParaRPr lang="en-US" dirty="0"/>
          </a:p>
          <a:p>
            <a:pPr marL="0" indent="0">
              <a:buNone/>
            </a:pPr>
            <a:r>
              <a:rPr lang="en-US" dirty="0">
                <a:solidFill>
                  <a:schemeClr val="accent6">
                    <a:lumMod val="75000"/>
                  </a:schemeClr>
                </a:solidFill>
              </a:rPr>
              <a:t># Enable Knowledge Agent for all sites in the tenant </a:t>
            </a:r>
            <a:br>
              <a:rPr lang="en-US" dirty="0"/>
            </a:br>
            <a:r>
              <a:rPr lang="en-US" dirty="0"/>
              <a:t>Set-</a:t>
            </a:r>
            <a:r>
              <a:rPr lang="en-US" dirty="0" err="1"/>
              <a:t>SPOTenant</a:t>
            </a:r>
            <a:r>
              <a:rPr lang="en-US" dirty="0"/>
              <a:t> -</a:t>
            </a:r>
            <a:r>
              <a:rPr lang="en-US" dirty="0" err="1"/>
              <a:t>KnowledgeAgentScope</a:t>
            </a:r>
            <a:r>
              <a:rPr lang="en-US" dirty="0"/>
              <a:t> </a:t>
            </a:r>
            <a:r>
              <a:rPr lang="en-US" dirty="0" err="1"/>
              <a:t>AllSites</a:t>
            </a:r>
            <a:r>
              <a:rPr lang="en-US" dirty="0"/>
              <a:t> </a:t>
            </a:r>
            <a:br>
              <a:rPr lang="en-US" dirty="0"/>
            </a:br>
            <a:endParaRPr lang="en-US" dirty="0"/>
          </a:p>
          <a:p>
            <a:pPr marL="0" indent="0">
              <a:buNone/>
            </a:pPr>
            <a:r>
              <a:rPr lang="en-US" dirty="0">
                <a:solidFill>
                  <a:schemeClr val="accent6">
                    <a:lumMod val="75000"/>
                  </a:schemeClr>
                </a:solidFill>
              </a:rPr>
              <a:t># Verify the configuration </a:t>
            </a:r>
            <a:br>
              <a:rPr lang="en-US" dirty="0"/>
            </a:br>
            <a:r>
              <a:rPr lang="en-US" dirty="0"/>
              <a:t>Get-</a:t>
            </a:r>
            <a:r>
              <a:rPr lang="en-US" dirty="0" err="1"/>
              <a:t>SPOTenant</a:t>
            </a:r>
            <a:r>
              <a:rPr lang="en-US" dirty="0"/>
              <a:t> | Select-Object </a:t>
            </a:r>
            <a:r>
              <a:rPr lang="en-US" dirty="0" err="1"/>
              <a:t>KnowledgeAgentScope</a:t>
            </a:r>
            <a:endParaRPr lang="en-BE" dirty="0"/>
          </a:p>
        </p:txBody>
      </p:sp>
    </p:spTree>
    <p:extLst>
      <p:ext uri="{BB962C8B-B14F-4D97-AF65-F5344CB8AC3E}">
        <p14:creationId xmlns:p14="http://schemas.microsoft.com/office/powerpoint/2010/main" val="408980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F48B-BAD1-AF0C-C868-7771A82F48A1}"/>
              </a:ext>
            </a:extLst>
          </p:cNvPr>
          <p:cNvSpPr>
            <a:spLocks noGrp="1"/>
          </p:cNvSpPr>
          <p:nvPr>
            <p:ph type="title"/>
          </p:nvPr>
        </p:nvSpPr>
        <p:spPr/>
        <p:txBody>
          <a:bodyPr/>
          <a:lstStyle/>
          <a:p>
            <a:r>
              <a:rPr lang="en-US" dirty="0"/>
              <a:t>My job as a SharePoint consultant</a:t>
            </a:r>
            <a:endParaRPr lang="en-BE" dirty="0"/>
          </a:p>
        </p:txBody>
      </p:sp>
      <p:sp>
        <p:nvSpPr>
          <p:cNvPr id="3" name="Content Placeholder 2">
            <a:extLst>
              <a:ext uri="{FF2B5EF4-FFF2-40B4-BE49-F238E27FC236}">
                <a16:creationId xmlns:a16="http://schemas.microsoft.com/office/drawing/2014/main" id="{8F9BA5DE-C625-9611-46D6-6F531AB60CA0}"/>
              </a:ext>
            </a:extLst>
          </p:cNvPr>
          <p:cNvSpPr>
            <a:spLocks noGrp="1"/>
          </p:cNvSpPr>
          <p:nvPr>
            <p:ph idx="1"/>
          </p:nvPr>
        </p:nvSpPr>
        <p:spPr/>
        <p:txBody>
          <a:bodyPr>
            <a:normAutofit lnSpcReduction="10000"/>
          </a:bodyPr>
          <a:lstStyle/>
          <a:p>
            <a:r>
              <a:rPr lang="en-US" dirty="0"/>
              <a:t>Build intranets</a:t>
            </a:r>
          </a:p>
          <a:p>
            <a:pPr lvl="1"/>
            <a:r>
              <a:rPr lang="en-US" dirty="0"/>
              <a:t>Translate content into beautiful pages</a:t>
            </a:r>
          </a:p>
          <a:p>
            <a:endParaRPr lang="en-US" dirty="0"/>
          </a:p>
          <a:p>
            <a:r>
              <a:rPr lang="en-US" dirty="0"/>
              <a:t>Facilitate Document Management and drive collaboration</a:t>
            </a:r>
          </a:p>
          <a:p>
            <a:pPr lvl="1"/>
            <a:r>
              <a:rPr lang="en-US" dirty="0"/>
              <a:t>Add metadata fields, create views and set up automations</a:t>
            </a:r>
          </a:p>
          <a:p>
            <a:pPr lvl="1"/>
            <a:r>
              <a:rPr lang="en-US" dirty="0"/>
              <a:t>Create Content types</a:t>
            </a:r>
          </a:p>
          <a:p>
            <a:pPr lvl="1"/>
            <a:r>
              <a:rPr lang="en-US" dirty="0"/>
              <a:t>Add classification to documents (meeting report, test scenario, …)</a:t>
            </a:r>
          </a:p>
          <a:p>
            <a:endParaRPr lang="en-US" dirty="0"/>
          </a:p>
          <a:p>
            <a:r>
              <a:rPr lang="en-US" dirty="0"/>
              <a:t>Make sure security is set up right</a:t>
            </a:r>
          </a:p>
          <a:p>
            <a:r>
              <a:rPr lang="en-US" dirty="0"/>
              <a:t>Teach and coach people to do it themselves so they don’t need me</a:t>
            </a:r>
            <a:endParaRPr lang="en-BE" dirty="0"/>
          </a:p>
        </p:txBody>
      </p:sp>
    </p:spTree>
    <p:extLst>
      <p:ext uri="{BB962C8B-B14F-4D97-AF65-F5344CB8AC3E}">
        <p14:creationId xmlns:p14="http://schemas.microsoft.com/office/powerpoint/2010/main" val="235675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C3C3-C16A-9FAF-910D-5F24A6E766CD}"/>
              </a:ext>
            </a:extLst>
          </p:cNvPr>
          <p:cNvSpPr>
            <a:spLocks noGrp="1"/>
          </p:cNvSpPr>
          <p:nvPr>
            <p:ph type="title"/>
          </p:nvPr>
        </p:nvSpPr>
        <p:spPr/>
        <p:txBody>
          <a:bodyPr/>
          <a:lstStyle/>
          <a:p>
            <a:r>
              <a:rPr lang="en-US" dirty="0"/>
              <a:t>What isn’t working (yet)</a:t>
            </a:r>
            <a:endParaRPr lang="en-BE" dirty="0"/>
          </a:p>
        </p:txBody>
      </p:sp>
      <p:sp>
        <p:nvSpPr>
          <p:cNvPr id="3" name="Content Placeholder 2">
            <a:extLst>
              <a:ext uri="{FF2B5EF4-FFF2-40B4-BE49-F238E27FC236}">
                <a16:creationId xmlns:a16="http://schemas.microsoft.com/office/drawing/2014/main" id="{E556587A-FF4E-0518-A4B5-D31BD57335EF}"/>
              </a:ext>
            </a:extLst>
          </p:cNvPr>
          <p:cNvSpPr>
            <a:spLocks noGrp="1"/>
          </p:cNvSpPr>
          <p:nvPr>
            <p:ph idx="1"/>
          </p:nvPr>
        </p:nvSpPr>
        <p:spPr/>
        <p:txBody>
          <a:bodyPr/>
          <a:lstStyle/>
          <a:p>
            <a:r>
              <a:rPr lang="en-US" dirty="0"/>
              <a:t>Folders (Teams)</a:t>
            </a:r>
          </a:p>
          <a:p>
            <a:r>
              <a:rPr lang="en-US" dirty="0"/>
              <a:t>Uncommon filetypes</a:t>
            </a:r>
          </a:p>
          <a:p>
            <a:r>
              <a:rPr lang="en-US" dirty="0"/>
              <a:t>Site columns &amp; Content types</a:t>
            </a:r>
          </a:p>
          <a:p>
            <a:r>
              <a:rPr lang="en-US" dirty="0"/>
              <a:t>Internal00x20column00x20names</a:t>
            </a:r>
            <a:endParaRPr lang="en-BE" dirty="0"/>
          </a:p>
        </p:txBody>
      </p:sp>
    </p:spTree>
    <p:extLst>
      <p:ext uri="{BB962C8B-B14F-4D97-AF65-F5344CB8AC3E}">
        <p14:creationId xmlns:p14="http://schemas.microsoft.com/office/powerpoint/2010/main" val="2359025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FB529-B391-1247-BEF8-763D0ADCE68C}"/>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8D5E6E05-A984-34E6-0BE3-1D36617F6134}"/>
              </a:ext>
              <a:ext uri="{C183D7F6-B498-43B3-948B-1728B52AA6E4}">
                <adec:decorative xmlns:adec="http://schemas.microsoft.com/office/drawing/2017/decorative" val="1"/>
              </a:ext>
            </a:extLst>
          </p:cNvPr>
          <p:cNvPicPr>
            <a:picLocks/>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l="28607" r="40131" b="6250"/>
          <a:stretch>
            <a:fillRect/>
          </a:stretch>
        </p:blipFill>
        <p:spPr>
          <a:xfrm>
            <a:off x="1" y="0"/>
            <a:ext cx="4065588" cy="6858000"/>
          </a:xfrm>
          <a:custGeom>
            <a:avLst/>
            <a:gdLst>
              <a:gd name="connsiteX0" fmla="*/ 0 w 4065588"/>
              <a:gd name="connsiteY0" fmla="*/ 0 h 6858000"/>
              <a:gd name="connsiteX1" fmla="*/ 4065588 w 4065588"/>
              <a:gd name="connsiteY1" fmla="*/ 0 h 6858000"/>
              <a:gd name="connsiteX2" fmla="*/ 4065588 w 4065588"/>
              <a:gd name="connsiteY2" fmla="*/ 6858000 h 6858000"/>
              <a:gd name="connsiteX3" fmla="*/ 0 w 4065588"/>
              <a:gd name="connsiteY3" fmla="*/ 6858000 h 6858000"/>
              <a:gd name="connsiteX4" fmla="*/ 0 w 406558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5588" h="6858000">
                <a:moveTo>
                  <a:pt x="0" y="0"/>
                </a:moveTo>
                <a:lnTo>
                  <a:pt x="4065588" y="0"/>
                </a:lnTo>
                <a:lnTo>
                  <a:pt x="4065588" y="6858000"/>
                </a:lnTo>
                <a:lnTo>
                  <a:pt x="0" y="6858000"/>
                </a:lnTo>
                <a:lnTo>
                  <a:pt x="0" y="0"/>
                </a:lnTo>
                <a:close/>
              </a:path>
            </a:pathLst>
          </a:custGeom>
          <a:ln>
            <a:solidFill>
              <a:schemeClr val="bg2"/>
            </a:solidFill>
          </a:ln>
        </p:spPr>
      </p:pic>
      <p:sp>
        <p:nvSpPr>
          <p:cNvPr id="12" name="Freeform: Shape 11">
            <a:extLst>
              <a:ext uri="{FF2B5EF4-FFF2-40B4-BE49-F238E27FC236}">
                <a16:creationId xmlns:a16="http://schemas.microsoft.com/office/drawing/2014/main" id="{419458FA-0860-A346-7312-E3B6AAB790A4}"/>
              </a:ext>
              <a:ext uri="{C183D7F6-B498-43B3-948B-1728B52AA6E4}">
                <adec:decorative xmlns:adec="http://schemas.microsoft.com/office/drawing/2017/decorative" val="1"/>
              </a:ext>
            </a:extLst>
          </p:cNvPr>
          <p:cNvSpPr>
            <a:spLocks/>
          </p:cNvSpPr>
          <p:nvPr/>
        </p:nvSpPr>
        <p:spPr bwMode="auto">
          <a:xfrm>
            <a:off x="1" y="0"/>
            <a:ext cx="4065588" cy="6858000"/>
          </a:xfrm>
          <a:custGeom>
            <a:avLst/>
            <a:gdLst>
              <a:gd name="connsiteX0" fmla="*/ 119439 w 11049003"/>
              <a:gd name="connsiteY0" fmla="*/ 0 h 1193800"/>
              <a:gd name="connsiteX1" fmla="*/ 10929566 w 11049003"/>
              <a:gd name="connsiteY1" fmla="*/ 0 h 1193800"/>
              <a:gd name="connsiteX2" fmla="*/ 11049003 w 11049003"/>
              <a:gd name="connsiteY2" fmla="*/ 119437 h 1193800"/>
              <a:gd name="connsiteX3" fmla="*/ 11049003 w 11049003"/>
              <a:gd name="connsiteY3" fmla="*/ 1193800 h 1193800"/>
              <a:gd name="connsiteX4" fmla="*/ 0 w 11049003"/>
              <a:gd name="connsiteY4" fmla="*/ 1193800 h 1193800"/>
              <a:gd name="connsiteX5" fmla="*/ 0 w 11049003"/>
              <a:gd name="connsiteY5" fmla="*/ 988973 h 1193800"/>
              <a:gd name="connsiteX6" fmla="*/ 1 w 11049003"/>
              <a:gd name="connsiteY6" fmla="*/ 988973 h 1193800"/>
              <a:gd name="connsiteX7" fmla="*/ 1 w 11049003"/>
              <a:gd name="connsiteY7" fmla="*/ 119437 h 1193800"/>
              <a:gd name="connsiteX8" fmla="*/ 119439 w 11049003"/>
              <a:gd name="connsiteY8" fmla="*/ 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9003" h="1193800">
                <a:moveTo>
                  <a:pt x="119439" y="0"/>
                </a:moveTo>
                <a:lnTo>
                  <a:pt x="10929566" y="0"/>
                </a:lnTo>
                <a:cubicBezTo>
                  <a:pt x="10995529" y="0"/>
                  <a:pt x="11049003" y="53474"/>
                  <a:pt x="11049003" y="119437"/>
                </a:cubicBezTo>
                <a:lnTo>
                  <a:pt x="11049003" y="1193800"/>
                </a:lnTo>
                <a:lnTo>
                  <a:pt x="0" y="1193800"/>
                </a:lnTo>
                <a:lnTo>
                  <a:pt x="0" y="988973"/>
                </a:lnTo>
                <a:lnTo>
                  <a:pt x="1" y="988973"/>
                </a:lnTo>
                <a:lnTo>
                  <a:pt x="1" y="119437"/>
                </a:lnTo>
                <a:cubicBezTo>
                  <a:pt x="1" y="53474"/>
                  <a:pt x="53476" y="0"/>
                  <a:pt x="119439" y="0"/>
                </a:cubicBezTo>
                <a:close/>
              </a:path>
            </a:pathLst>
          </a:cu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9E42C8A-D3EB-076B-A7BF-FB73A365B0F2}"/>
              </a:ext>
              <a:ext uri="{C183D7F6-B498-43B3-948B-1728B52AA6E4}">
                <adec:decorative xmlns:adec="http://schemas.microsoft.com/office/drawing/2017/decorative" val="1"/>
              </a:ext>
            </a:extLst>
          </p:cNvPr>
          <p:cNvSpPr>
            <a:spLocks/>
          </p:cNvSpPr>
          <p:nvPr/>
        </p:nvSpPr>
        <p:spPr bwMode="auto">
          <a:xfrm>
            <a:off x="4356100" y="588961"/>
            <a:ext cx="7264400" cy="5680078"/>
          </a:xfrm>
          <a:prstGeom prst="roundRect">
            <a:avLst>
              <a:gd name="adj" fmla="val 3678"/>
            </a:avLst>
          </a:prstGeom>
          <a:solidFill>
            <a:schemeClr val="bg1">
              <a:alpha val="50000"/>
            </a:schemeClr>
          </a:solidFill>
          <a:ln w="9525">
            <a:gradFill flip="none" rotWithShape="1">
              <a:gsLst>
                <a:gs pos="0">
                  <a:srgbClr val="0179D4">
                    <a:alpha val="50000"/>
                  </a:srgbClr>
                </a:gs>
                <a:gs pos="17000">
                  <a:srgbClr val="1494E7">
                    <a:alpha val="50000"/>
                  </a:srgbClr>
                </a:gs>
                <a:gs pos="52000">
                  <a:srgbClr val="8A89FF">
                    <a:alpha val="50000"/>
                  </a:srgbClr>
                </a:gs>
                <a:gs pos="33000">
                  <a:srgbClr val="2CB6FF">
                    <a:alpha val="50000"/>
                  </a:srgbClr>
                </a:gs>
                <a:gs pos="98131">
                  <a:srgbClr val="FEA973">
                    <a:alpha val="50000"/>
                  </a:srgbClr>
                </a:gs>
                <a:gs pos="90000">
                  <a:srgbClr val="EA83BB">
                    <a:alpha val="50000"/>
                  </a:srgbClr>
                </a:gs>
                <a:gs pos="71000">
                  <a:srgbClr val="BC6DFE">
                    <a:alpha val="50000"/>
                  </a:srgbClr>
                </a:gs>
              </a:gsLst>
              <a:lin ang="0" scaled="1"/>
              <a:tileRect/>
            </a:gradFill>
            <a:prstDash val="solid"/>
            <a:headEnd type="none" w="lg" len="med"/>
            <a:tailEnd type="none" w="lg" len="med"/>
          </a:ln>
          <a:effectLst>
            <a:outerShdw blurRad="114300" algn="ctr" rotWithShape="0">
              <a:prstClr val="black">
                <a:alpha val="6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17" name="Rounded Rectangle 80">
            <a:extLst>
              <a:ext uri="{FF2B5EF4-FFF2-40B4-BE49-F238E27FC236}">
                <a16:creationId xmlns:a16="http://schemas.microsoft.com/office/drawing/2014/main" id="{0EC71012-1C65-63AE-2122-871277378C66}"/>
              </a:ext>
              <a:ext uri="{C183D7F6-B498-43B3-948B-1728B52AA6E4}">
                <adec:decorative xmlns:adec="http://schemas.microsoft.com/office/drawing/2017/decorative" val="1"/>
              </a:ext>
            </a:extLst>
          </p:cNvPr>
          <p:cNvSpPr>
            <a:spLocks/>
          </p:cNvSpPr>
          <p:nvPr/>
        </p:nvSpPr>
        <p:spPr bwMode="auto">
          <a:xfrm>
            <a:off x="4538980" y="771841"/>
            <a:ext cx="6898642" cy="5077919"/>
          </a:xfrm>
          <a:prstGeom prst="roundRect">
            <a:avLst>
              <a:gd name="adj" fmla="val 3027"/>
            </a:avLst>
          </a:prstGeom>
          <a:solidFill>
            <a:schemeClr val="bg1"/>
          </a:solidFill>
          <a:ln>
            <a:noFill/>
          </a:ln>
          <a:effectLst>
            <a:outerShdw blurRad="101600" algn="ctr" rotWithShape="0">
              <a:schemeClr val="bg1">
                <a:lumMod val="50000"/>
                <a:alpha val="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64008" rIns="64008" rtlCol="0" anchor="ctr">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28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3" name="Rectangle 12">
            <a:extLst>
              <a:ext uri="{FF2B5EF4-FFF2-40B4-BE49-F238E27FC236}">
                <a16:creationId xmlns:a16="http://schemas.microsoft.com/office/drawing/2014/main" id="{E037CC07-ABD1-0EE9-40F4-79EB728FDD49}"/>
              </a:ext>
            </a:extLst>
          </p:cNvPr>
          <p:cNvSpPr>
            <a:spLocks/>
          </p:cNvSpPr>
          <p:nvPr/>
        </p:nvSpPr>
        <p:spPr bwMode="auto">
          <a:xfrm>
            <a:off x="0" y="2295525"/>
            <a:ext cx="4065588" cy="2266950"/>
          </a:xfrm>
          <a:prstGeom prst="rect">
            <a:avLst/>
          </a:prstGeom>
          <a:solidFill>
            <a:schemeClr val="bg1">
              <a:alpha val="8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5" name="Title 4">
            <a:extLst>
              <a:ext uri="{FF2B5EF4-FFF2-40B4-BE49-F238E27FC236}">
                <a16:creationId xmlns:a16="http://schemas.microsoft.com/office/drawing/2014/main" id="{43DA6011-11A8-3EF1-3A90-FD1C2690CBD1}"/>
              </a:ext>
            </a:extLst>
          </p:cNvPr>
          <p:cNvSpPr>
            <a:spLocks noGrp="1"/>
          </p:cNvSpPr>
          <p:nvPr>
            <p:ph type="title"/>
          </p:nvPr>
        </p:nvSpPr>
        <p:spPr>
          <a:xfrm>
            <a:off x="588264" y="2598003"/>
            <a:ext cx="3141096" cy="1661993"/>
          </a:xfrm>
        </p:spPr>
        <p:txBody>
          <a:bodyPr wrap="square">
            <a:spAutoFit/>
          </a:bodyPr>
          <a:lstStyle/>
          <a:p>
            <a:pPr defTabSz="914400">
              <a:defRPr/>
            </a:pPr>
            <a:r>
              <a:rPr lang="en-US" sz="3600">
                <a:gradFill>
                  <a:gsLst>
                    <a:gs pos="2874">
                      <a:schemeClr val="accent1"/>
                    </a:gs>
                    <a:gs pos="71000">
                      <a:schemeClr val="accent4"/>
                    </a:gs>
                    <a:gs pos="100000">
                      <a:schemeClr val="accent2"/>
                    </a:gs>
                  </a:gsLst>
                  <a:lin ang="0" scaled="1"/>
                </a:gradFill>
                <a:ea typeface="+mj-ea"/>
                <a:cs typeface="+mj-cs"/>
              </a:rPr>
              <a:t>Knowledge Agent assets available</a:t>
            </a:r>
          </a:p>
        </p:txBody>
      </p:sp>
      <p:pic>
        <p:nvPicPr>
          <p:cNvPr id="14" name="Picture 13">
            <a:extLst>
              <a:ext uri="{FF2B5EF4-FFF2-40B4-BE49-F238E27FC236}">
                <a16:creationId xmlns:a16="http://schemas.microsoft.com/office/drawing/2014/main" id="{C723771D-1CD0-CB0E-518B-3DA0B871CD5F}"/>
              </a:ext>
              <a:ext uri="{C183D7F6-B498-43B3-948B-1728B52AA6E4}">
                <adec:decorative xmlns:adec="http://schemas.microsoft.com/office/drawing/2017/decorative" val="1"/>
              </a:ext>
            </a:extLst>
          </p:cNvPr>
          <p:cNvPicPr>
            <a:picLocks/>
          </p:cNvPicPr>
          <p:nvPr/>
        </p:nvPicPr>
        <p:blipFill>
          <a:blip r:embed="rId5"/>
          <a:stretch>
            <a:fillRect/>
          </a:stretch>
        </p:blipFill>
        <p:spPr>
          <a:xfrm rot="5400000" flipH="1">
            <a:off x="622873" y="3415284"/>
            <a:ext cx="6858000" cy="27432"/>
          </a:xfrm>
          <a:prstGeom prst="rect">
            <a:avLst/>
          </a:prstGeom>
        </p:spPr>
      </p:pic>
      <p:sp>
        <p:nvSpPr>
          <p:cNvPr id="24" name="TextBox 23">
            <a:extLst>
              <a:ext uri="{FF2B5EF4-FFF2-40B4-BE49-F238E27FC236}">
                <a16:creationId xmlns:a16="http://schemas.microsoft.com/office/drawing/2014/main" id="{10F932EA-5511-8E29-BA89-9D44D9868225}"/>
              </a:ext>
            </a:extLst>
          </p:cNvPr>
          <p:cNvSpPr txBox="1">
            <a:spLocks/>
          </p:cNvSpPr>
          <p:nvPr/>
        </p:nvSpPr>
        <p:spPr>
          <a:xfrm>
            <a:off x="5467949" y="1002634"/>
            <a:ext cx="5751131" cy="553998"/>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a:ea typeface="+mn-ea"/>
                <a:cs typeface="Segoe UI" pitchFamily="34" charset="0"/>
              </a:rPr>
              <a:t>Knowledge Agent Launch Blog</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Display"/>
                <a:ea typeface="+mn-ea"/>
                <a:cs typeface="Segoe UI" pitchFamily="34" charset="0"/>
                <a:hlinkClick r:id="rId6">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0078D4"/>
                </a:solidFill>
                <a:effectLst/>
                <a:uLnTx/>
                <a:uFillTx/>
                <a:latin typeface="Segoe Sans Display"/>
                <a:ea typeface="+mn-ea"/>
                <a:cs typeface="Segoe UI" pitchFamily="34" charset="0"/>
                <a:hlinkClick r:id="rId6">
                  <a:extLst>
                    <a:ext uri="{A12FA001-AC4F-418D-AE19-62706E023703}">
                      <ahyp:hlinkClr xmlns:ahyp="http://schemas.microsoft.com/office/drawing/2018/hyperlinkcolor" val="tx"/>
                    </a:ext>
                  </a:extLst>
                </a:hlinkClick>
              </a:rPr>
              <a:t>KnowledgeAgent</a:t>
            </a:r>
            <a:endParaRPr kumimoji="0" lang="en-US" sz="1800" b="0" i="0" u="none" strike="noStrike" kern="1200" cap="none" spc="0" normalizeH="0" baseline="0" noProof="0">
              <a:ln>
                <a:noFill/>
              </a:ln>
              <a:solidFill>
                <a:srgbClr val="0078D4"/>
              </a:solidFill>
              <a:effectLst/>
              <a:uLnTx/>
              <a:uFillTx/>
              <a:latin typeface="Segoe Sans Display"/>
              <a:ea typeface="+mn-ea"/>
              <a:cs typeface="Segoe UI" pitchFamily="34" charset="0"/>
            </a:endParaRPr>
          </a:p>
        </p:txBody>
      </p:sp>
      <p:sp>
        <p:nvSpPr>
          <p:cNvPr id="26" name="TextBox 25">
            <a:extLst>
              <a:ext uri="{FF2B5EF4-FFF2-40B4-BE49-F238E27FC236}">
                <a16:creationId xmlns:a16="http://schemas.microsoft.com/office/drawing/2014/main" id="{6791F7BC-8704-0F3B-2D4E-0A0DB8992E70}"/>
              </a:ext>
            </a:extLst>
          </p:cNvPr>
          <p:cNvSpPr txBox="1">
            <a:spLocks/>
          </p:cNvSpPr>
          <p:nvPr/>
        </p:nvSpPr>
        <p:spPr>
          <a:xfrm>
            <a:off x="5467949" y="2018218"/>
            <a:ext cx="5751131" cy="553998"/>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Sans Display Semibold"/>
                <a:ea typeface="+mn-ea"/>
                <a:cs typeface="Segoe UI" pitchFamily="34" charset="0"/>
              </a:rPr>
              <a:t>Explainer video</a:t>
            </a:r>
            <a:br>
              <a:rPr kumimoji="0" lang="en-US" sz="1800" b="0" i="0" u="none" strike="noStrike" kern="1200" cap="none" spc="0" normalizeH="0" baseline="0" noProof="0">
                <a:ln>
                  <a:noFill/>
                </a:ln>
                <a:solidFill>
                  <a:srgbClr val="091F2C"/>
                </a:solidFill>
                <a:effectLst/>
                <a:uLnTx/>
                <a:uFillTx/>
                <a:latin typeface="Segoe Sans Display Semibold"/>
                <a:ea typeface="+mn-ea"/>
                <a:cs typeface="Segoe UI" pitchFamily="34" charset="0"/>
              </a:rPr>
            </a:br>
            <a:r>
              <a:rPr kumimoji="0" lang="en-US" sz="1800" b="0" i="0" u="none" strike="noStrike" kern="1200" cap="none" spc="0" normalizeH="0" baseline="0" noProof="0">
                <a:ln>
                  <a:noFill/>
                </a:ln>
                <a:solidFill>
                  <a:srgbClr val="0078D4"/>
                </a:solidFill>
                <a:effectLst/>
                <a:uLnTx/>
                <a:uFillTx/>
                <a:latin typeface="Segoe Sans Display"/>
                <a:ea typeface="+mn-ea"/>
                <a:cs typeface="Segoe UI" pitchFamily="34" charset="0"/>
                <a:hlinkClick r:id="rId7">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0078D4"/>
                </a:solidFill>
                <a:effectLst/>
                <a:uLnTx/>
                <a:uFillTx/>
                <a:latin typeface="Segoe Sans Display"/>
                <a:ea typeface="+mn-ea"/>
                <a:cs typeface="Segoe UI" pitchFamily="34" charset="0"/>
                <a:hlinkClick r:id="rId7">
                  <a:extLst>
                    <a:ext uri="{A12FA001-AC4F-418D-AE19-62706E023703}">
                      <ahyp:hlinkClr xmlns:ahyp="http://schemas.microsoft.com/office/drawing/2018/hyperlinkcolor" val="tx"/>
                    </a:ext>
                  </a:extLst>
                </a:hlinkClick>
              </a:rPr>
              <a:t>KAvideo</a:t>
            </a:r>
            <a:endParaRPr kumimoji="0" lang="en-US" sz="1800" b="0" i="0" u="none" strike="noStrike" kern="1200" cap="none" spc="0" normalizeH="0" baseline="0" noProof="0">
              <a:ln>
                <a:noFill/>
              </a:ln>
              <a:solidFill>
                <a:srgbClr val="0078D4"/>
              </a:solidFill>
              <a:effectLst/>
              <a:uLnTx/>
              <a:uFillTx/>
              <a:latin typeface="Segoe Sans Display"/>
              <a:ea typeface="+mn-ea"/>
              <a:cs typeface="Segoe UI" pitchFamily="34" charset="0"/>
            </a:endParaRPr>
          </a:p>
        </p:txBody>
      </p:sp>
      <p:sp>
        <p:nvSpPr>
          <p:cNvPr id="27" name="TextBox 26">
            <a:extLst>
              <a:ext uri="{FF2B5EF4-FFF2-40B4-BE49-F238E27FC236}">
                <a16:creationId xmlns:a16="http://schemas.microsoft.com/office/drawing/2014/main" id="{0657DED0-ABAA-F30C-E76C-3DC6244A2C8D}"/>
              </a:ext>
            </a:extLst>
          </p:cNvPr>
          <p:cNvSpPr txBox="1">
            <a:spLocks/>
          </p:cNvSpPr>
          <p:nvPr/>
        </p:nvSpPr>
        <p:spPr>
          <a:xfrm>
            <a:off x="5467949" y="3033802"/>
            <a:ext cx="5751131" cy="553998"/>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Sans Display Semibold"/>
                <a:ea typeface="+mn-ea"/>
                <a:cs typeface="Segoe UI" pitchFamily="34" charset="0"/>
              </a:rPr>
              <a:t>Click-through demo</a:t>
            </a:r>
            <a:br>
              <a:rPr kumimoji="0" lang="en-US" sz="1800" b="0" i="0" u="none" strike="noStrike" kern="1200" cap="none" spc="0" normalizeH="0" baseline="0" noProof="0">
                <a:ln>
                  <a:noFill/>
                </a:ln>
                <a:solidFill>
                  <a:srgbClr val="091F2C"/>
                </a:solidFill>
                <a:effectLst/>
                <a:uLnTx/>
                <a:uFillTx/>
                <a:latin typeface="Segoe Sans Display Semibold"/>
                <a:ea typeface="+mn-ea"/>
                <a:cs typeface="Segoe UI" pitchFamily="34" charset="0"/>
              </a:rPr>
            </a:br>
            <a:r>
              <a:rPr kumimoji="0" lang="en-US" sz="1800" b="0" i="0" u="none" strike="noStrike" kern="1200" cap="none" spc="0" normalizeH="0" baseline="0" noProof="0">
                <a:ln>
                  <a:noFill/>
                </a:ln>
                <a:solidFill>
                  <a:srgbClr val="0078D4"/>
                </a:solidFill>
                <a:effectLst/>
                <a:uLnTx/>
                <a:uFillTx/>
                <a:latin typeface="Segoe Sans Display"/>
                <a:ea typeface="+mn-ea"/>
                <a:cs typeface="Segoe UI" pitchFamily="34" charset="0"/>
                <a:hlinkClick r:id="rId8">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0078D4"/>
                </a:solidFill>
                <a:effectLst/>
                <a:uLnTx/>
                <a:uFillTx/>
                <a:latin typeface="Segoe Sans Display"/>
                <a:ea typeface="+mn-ea"/>
                <a:cs typeface="Segoe UI" pitchFamily="34" charset="0"/>
                <a:hlinkClick r:id="rId8">
                  <a:extLst>
                    <a:ext uri="{A12FA001-AC4F-418D-AE19-62706E023703}">
                      <ahyp:hlinkClr xmlns:ahyp="http://schemas.microsoft.com/office/drawing/2018/hyperlinkcolor" val="tx"/>
                    </a:ext>
                  </a:extLst>
                </a:hlinkClick>
              </a:rPr>
              <a:t>KAdemo</a:t>
            </a:r>
            <a:endParaRPr kumimoji="0" lang="en-US" sz="1800" b="0" i="0" u="none" strike="noStrike" kern="1200" cap="none" spc="0" normalizeH="0" baseline="0" noProof="0">
              <a:ln>
                <a:noFill/>
              </a:ln>
              <a:solidFill>
                <a:srgbClr val="0078D4"/>
              </a:solidFill>
              <a:effectLst/>
              <a:uLnTx/>
              <a:uFillTx/>
              <a:latin typeface="Segoe Sans Display"/>
              <a:ea typeface="+mn-ea"/>
              <a:cs typeface="Segoe UI" pitchFamily="34" charset="0"/>
            </a:endParaRPr>
          </a:p>
        </p:txBody>
      </p:sp>
      <p:sp>
        <p:nvSpPr>
          <p:cNvPr id="30" name="TextBox 29">
            <a:extLst>
              <a:ext uri="{FF2B5EF4-FFF2-40B4-BE49-F238E27FC236}">
                <a16:creationId xmlns:a16="http://schemas.microsoft.com/office/drawing/2014/main" id="{4809EF6C-26D0-E2EC-EDAA-513B94C51B5E}"/>
              </a:ext>
            </a:extLst>
          </p:cNvPr>
          <p:cNvSpPr txBox="1">
            <a:spLocks/>
          </p:cNvSpPr>
          <p:nvPr/>
        </p:nvSpPr>
        <p:spPr>
          <a:xfrm>
            <a:off x="5513433" y="4060036"/>
            <a:ext cx="5751131" cy="553998"/>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91F2C"/>
                </a:solidFill>
                <a:effectLst/>
                <a:uLnTx/>
                <a:uFillTx/>
                <a:latin typeface="Segoe Sans Display Semibold"/>
                <a:ea typeface="+mn-ea"/>
                <a:cs typeface="Segoe UI" pitchFamily="34" charset="0"/>
              </a:rPr>
              <a:t>Opt-in Instructions – public preview</a:t>
            </a:r>
            <a:br>
              <a:rPr kumimoji="0" lang="en-US" sz="1800" b="1" i="0" u="none" strike="noStrike" kern="1200" cap="none" spc="0" normalizeH="0" baseline="0" noProof="0" dirty="0">
                <a:ln>
                  <a:noFill/>
                </a:ln>
                <a:solidFill>
                  <a:srgbClr val="091F2C"/>
                </a:solidFill>
                <a:effectLst/>
                <a:uLnTx/>
                <a:uFillTx/>
                <a:latin typeface="Segoe Sans Display"/>
                <a:ea typeface="+mn-ea"/>
                <a:cs typeface="Segoe UI" pitchFamily="34" charset="0"/>
              </a:rPr>
            </a:br>
            <a:r>
              <a:rPr kumimoji="0" lang="en-US" sz="1800" b="0" i="0" u="none" strike="noStrike" kern="1200" cap="none" spc="0" normalizeH="0" baseline="0" noProof="0" dirty="0">
                <a:ln>
                  <a:noFill/>
                </a:ln>
                <a:solidFill>
                  <a:srgbClr val="0078D4"/>
                </a:solidFill>
                <a:effectLst/>
                <a:uLnTx/>
                <a:uFillTx/>
                <a:latin typeface="Segoe Sans Display"/>
                <a:ea typeface="+mn-ea"/>
                <a:cs typeface="Segoe UI" pitchFamily="34" charset="0"/>
                <a:hlinkClick r:id="rId9">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dirty="0" err="1">
                <a:ln>
                  <a:noFill/>
                </a:ln>
                <a:solidFill>
                  <a:srgbClr val="0078D4"/>
                </a:solidFill>
                <a:effectLst/>
                <a:uLnTx/>
                <a:uFillTx/>
                <a:latin typeface="Segoe Sans Display"/>
                <a:ea typeface="+mn-ea"/>
                <a:cs typeface="Segoe UI" pitchFamily="34" charset="0"/>
                <a:hlinkClick r:id="rId9">
                  <a:extLst>
                    <a:ext uri="{A12FA001-AC4F-418D-AE19-62706E023703}">
                      <ahyp:hlinkClr xmlns:ahyp="http://schemas.microsoft.com/office/drawing/2018/hyperlinkcolor" val="tx"/>
                    </a:ext>
                  </a:extLst>
                </a:hlinkClick>
              </a:rPr>
              <a:t>KnowledgeAgentOptIn</a:t>
            </a:r>
            <a:endParaRPr kumimoji="0" lang="en-US" sz="1800" b="0" i="0" u="none" strike="noStrike" kern="1200" cap="none" spc="0" normalizeH="0" baseline="0" noProof="0" dirty="0">
              <a:ln>
                <a:noFill/>
              </a:ln>
              <a:solidFill>
                <a:srgbClr val="0078D4"/>
              </a:solidFill>
              <a:effectLst/>
              <a:uLnTx/>
              <a:uFillTx/>
              <a:latin typeface="Segoe Sans Display"/>
              <a:ea typeface="+mn-ea"/>
              <a:cs typeface="Segoe UI" pitchFamily="34" charset="0"/>
            </a:endParaRPr>
          </a:p>
        </p:txBody>
      </p:sp>
      <p:grpSp>
        <p:nvGrpSpPr>
          <p:cNvPr id="77" name="Group 76">
            <a:extLst>
              <a:ext uri="{FF2B5EF4-FFF2-40B4-BE49-F238E27FC236}">
                <a16:creationId xmlns:a16="http://schemas.microsoft.com/office/drawing/2014/main" id="{082A2A2F-CD2D-65BD-F8FD-EC5D9DA65867}"/>
              </a:ext>
            </a:extLst>
          </p:cNvPr>
          <p:cNvGrpSpPr/>
          <p:nvPr/>
        </p:nvGrpSpPr>
        <p:grpSpPr>
          <a:xfrm>
            <a:off x="4757522" y="1006724"/>
            <a:ext cx="491885" cy="487190"/>
            <a:chOff x="1260832" y="7188177"/>
            <a:chExt cx="603984" cy="598219"/>
          </a:xfrm>
        </p:grpSpPr>
        <p:sp>
          <p:nvSpPr>
            <p:cNvPr id="59" name="Oval 58">
              <a:extLst>
                <a:ext uri="{FF2B5EF4-FFF2-40B4-BE49-F238E27FC236}">
                  <a16:creationId xmlns:a16="http://schemas.microsoft.com/office/drawing/2014/main" id="{DA192BC4-AD4E-2930-1B11-3DC30CE2F6DF}"/>
                </a:ext>
                <a:ext uri="{C183D7F6-B498-43B3-948B-1728B52AA6E4}">
                  <adec:decorative xmlns:adec="http://schemas.microsoft.com/office/drawing/2017/decorative" val="1"/>
                </a:ext>
              </a:extLst>
            </p:cNvPr>
            <p:cNvSpPr>
              <a:spLocks/>
            </p:cNvSpPr>
            <p:nvPr/>
          </p:nvSpPr>
          <p:spPr bwMode="auto">
            <a:xfrm>
              <a:off x="1260832" y="7188177"/>
              <a:ext cx="603984" cy="598219"/>
            </a:xfrm>
            <a:prstGeom prst="ellipse">
              <a:avLst/>
            </a:prstGeom>
            <a:solidFill>
              <a:schemeClr val="bg1"/>
            </a:solidFill>
            <a:ln w="9525">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8D4"/>
                </a:solidFill>
                <a:effectLst/>
                <a:uLnTx/>
                <a:uFillTx/>
                <a:latin typeface="Segoe Sans Display Semibold"/>
                <a:ea typeface="+mn-ea"/>
                <a:cs typeface="+mn-cs"/>
              </a:endParaRPr>
            </a:p>
          </p:txBody>
        </p:sp>
        <p:grpSp>
          <p:nvGrpSpPr>
            <p:cNvPr id="71" name="Group 70">
              <a:extLst>
                <a:ext uri="{FF2B5EF4-FFF2-40B4-BE49-F238E27FC236}">
                  <a16:creationId xmlns:a16="http://schemas.microsoft.com/office/drawing/2014/main" id="{11E79888-7F60-68D6-A253-3244A6A8E2EB}"/>
                </a:ext>
              </a:extLst>
            </p:cNvPr>
            <p:cNvGrpSpPr>
              <a:grpSpLocks noChangeAspect="1"/>
            </p:cNvGrpSpPr>
            <p:nvPr/>
          </p:nvGrpSpPr>
          <p:grpSpPr>
            <a:xfrm>
              <a:off x="1416521" y="7324725"/>
              <a:ext cx="292608" cy="325122"/>
              <a:chOff x="-2595599" y="2136172"/>
              <a:chExt cx="171453" cy="190505"/>
            </a:xfrm>
            <a:gradFill>
              <a:gsLst>
                <a:gs pos="0">
                  <a:srgbClr val="0078D4"/>
                </a:gs>
                <a:gs pos="100000">
                  <a:srgbClr val="C53FCC"/>
                </a:gs>
              </a:gsLst>
              <a:lin ang="0" scaled="1"/>
            </a:gradFill>
          </p:grpSpPr>
          <p:sp>
            <p:nvSpPr>
              <p:cNvPr id="72" name="Freeform: Shape 71">
                <a:extLst>
                  <a:ext uri="{FF2B5EF4-FFF2-40B4-BE49-F238E27FC236}">
                    <a16:creationId xmlns:a16="http://schemas.microsoft.com/office/drawing/2014/main" id="{18B6795F-6D80-37A8-D26C-03FD6171030F}"/>
                  </a:ext>
                </a:extLst>
              </p:cNvPr>
              <p:cNvSpPr/>
              <p:nvPr/>
            </p:nvSpPr>
            <p:spPr>
              <a:xfrm>
                <a:off x="-2595599" y="2136172"/>
                <a:ext cx="142113" cy="190500"/>
              </a:xfrm>
              <a:custGeom>
                <a:avLst/>
                <a:gdLst>
                  <a:gd name="connsiteX0" fmla="*/ 76200 w 142113"/>
                  <a:gd name="connsiteY0" fmla="*/ 0 h 190500"/>
                  <a:gd name="connsiteX1" fmla="*/ 76200 w 142113"/>
                  <a:gd name="connsiteY1" fmla="*/ 57150 h 190500"/>
                  <a:gd name="connsiteX2" fmla="*/ 95250 w 142113"/>
                  <a:gd name="connsiteY2" fmla="*/ 76200 h 190500"/>
                  <a:gd name="connsiteX3" fmla="*/ 142113 w 142113"/>
                  <a:gd name="connsiteY3" fmla="*/ 76200 h 190500"/>
                  <a:gd name="connsiteX4" fmla="*/ 127273 w 142113"/>
                  <a:gd name="connsiteY4" fmla="*/ 85439 h 190500"/>
                  <a:gd name="connsiteX5" fmla="*/ 69647 w 142113"/>
                  <a:gd name="connsiteY5" fmla="*/ 143466 h 190500"/>
                  <a:gd name="connsiteX6" fmla="*/ 62713 w 142113"/>
                  <a:gd name="connsiteY6" fmla="*/ 155648 h 190500"/>
                  <a:gd name="connsiteX7" fmla="*/ 57712 w 142113"/>
                  <a:gd name="connsiteY7" fmla="*/ 174984 h 190500"/>
                  <a:gd name="connsiteX8" fmla="*/ 60008 w 142113"/>
                  <a:gd name="connsiteY8" fmla="*/ 190500 h 190500"/>
                  <a:gd name="connsiteX9" fmla="*/ 14288 w 142113"/>
                  <a:gd name="connsiteY9" fmla="*/ 190500 h 190500"/>
                  <a:gd name="connsiteX10" fmla="*/ 0 w 142113"/>
                  <a:gd name="connsiteY10" fmla="*/ 176213 h 190500"/>
                  <a:gd name="connsiteX11" fmla="*/ 0 w 142113"/>
                  <a:gd name="connsiteY11" fmla="*/ 14288 h 190500"/>
                  <a:gd name="connsiteX12" fmla="*/ 14288 w 142113"/>
                  <a:gd name="connsiteY12" fmla="*/ 0 h 190500"/>
                  <a:gd name="connsiteX13" fmla="*/ 76200 w 142113"/>
                  <a:gd name="connsiteY13"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113" h="190500">
                    <a:moveTo>
                      <a:pt x="76200" y="0"/>
                    </a:moveTo>
                    <a:lnTo>
                      <a:pt x="76200" y="57150"/>
                    </a:lnTo>
                    <a:cubicBezTo>
                      <a:pt x="76200" y="67671"/>
                      <a:pt x="84729" y="76200"/>
                      <a:pt x="95250" y="76200"/>
                    </a:cubicBezTo>
                    <a:lnTo>
                      <a:pt x="142113" y="76200"/>
                    </a:lnTo>
                    <a:cubicBezTo>
                      <a:pt x="136436" y="78296"/>
                      <a:pt x="131216" y="81477"/>
                      <a:pt x="127273" y="85439"/>
                    </a:cubicBezTo>
                    <a:lnTo>
                      <a:pt x="69647" y="143466"/>
                    </a:lnTo>
                    <a:cubicBezTo>
                      <a:pt x="66296" y="146839"/>
                      <a:pt x="63903" y="151045"/>
                      <a:pt x="62713" y="155648"/>
                    </a:cubicBezTo>
                    <a:lnTo>
                      <a:pt x="57712" y="174984"/>
                    </a:lnTo>
                    <a:cubicBezTo>
                      <a:pt x="56312" y="180251"/>
                      <a:pt x="57143" y="185863"/>
                      <a:pt x="60008" y="190500"/>
                    </a:cubicBezTo>
                    <a:lnTo>
                      <a:pt x="14288" y="190500"/>
                    </a:lnTo>
                    <a:cubicBezTo>
                      <a:pt x="6397" y="190500"/>
                      <a:pt x="0" y="184103"/>
                      <a:pt x="0" y="176213"/>
                    </a:cubicBezTo>
                    <a:lnTo>
                      <a:pt x="0" y="14288"/>
                    </a:lnTo>
                    <a:cubicBezTo>
                      <a:pt x="0" y="6397"/>
                      <a:pt x="6397" y="0"/>
                      <a:pt x="14288" y="0"/>
                    </a:cubicBezTo>
                    <a:lnTo>
                      <a:pt x="76200" y="0"/>
                    </a:lnTo>
                    <a:close/>
                  </a:path>
                </a:pathLst>
              </a:custGeom>
              <a:grp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73" name="Freeform: Shape 72">
                <a:extLst>
                  <a:ext uri="{FF2B5EF4-FFF2-40B4-BE49-F238E27FC236}">
                    <a16:creationId xmlns:a16="http://schemas.microsoft.com/office/drawing/2014/main" id="{26F8FCC3-42F8-FDF6-B2FE-0E6BC50A530B}"/>
                  </a:ext>
                </a:extLst>
              </p:cNvPr>
              <p:cNvSpPr/>
              <p:nvPr/>
            </p:nvSpPr>
            <p:spPr>
              <a:xfrm>
                <a:off x="-2528927" y="2140934"/>
                <a:ext cx="104781" cy="185743"/>
              </a:xfrm>
              <a:custGeom>
                <a:avLst/>
                <a:gdLst>
                  <a:gd name="connsiteX0" fmla="*/ 23816 w 104781"/>
                  <a:gd name="connsiteY0" fmla="*/ 0 h 185743"/>
                  <a:gd name="connsiteX1" fmla="*/ 23816 w 104781"/>
                  <a:gd name="connsiteY1" fmla="*/ 52388 h 185743"/>
                  <a:gd name="connsiteX2" fmla="*/ 28579 w 104781"/>
                  <a:gd name="connsiteY2" fmla="*/ 57150 h 185743"/>
                  <a:gd name="connsiteX3" fmla="*/ 80966 w 104781"/>
                  <a:gd name="connsiteY3" fmla="*/ 57150 h 185743"/>
                  <a:gd name="connsiteX4" fmla="*/ 23816 w 104781"/>
                  <a:gd name="connsiteY4" fmla="*/ 0 h 185743"/>
                  <a:gd name="connsiteX5" fmla="*/ 11396 w 104781"/>
                  <a:gd name="connsiteY5" fmla="*/ 143561 h 185743"/>
                  <a:gd name="connsiteX6" fmla="*/ 67612 w 104781"/>
                  <a:gd name="connsiteY6" fmla="*/ 87344 h 185743"/>
                  <a:gd name="connsiteX7" fmla="*/ 98402 w 104781"/>
                  <a:gd name="connsiteY7" fmla="*/ 87339 h 185743"/>
                  <a:gd name="connsiteX8" fmla="*/ 98407 w 104781"/>
                  <a:gd name="connsiteY8" fmla="*/ 118129 h 185743"/>
                  <a:gd name="connsiteX9" fmla="*/ 42181 w 104781"/>
                  <a:gd name="connsiteY9" fmla="*/ 174346 h 185743"/>
                  <a:gd name="connsiteX10" fmla="*/ 30303 w 104781"/>
                  <a:gd name="connsiteY10" fmla="*/ 181080 h 185743"/>
                  <a:gd name="connsiteX11" fmla="*/ 12863 w 104781"/>
                  <a:gd name="connsiteY11" fmla="*/ 185433 h 185743"/>
                  <a:gd name="connsiteX12" fmla="*/ 309 w 104781"/>
                  <a:gd name="connsiteY12" fmla="*/ 177897 h 185743"/>
                  <a:gd name="connsiteX13" fmla="*/ 309 w 104781"/>
                  <a:gd name="connsiteY13" fmla="*/ 172879 h 185743"/>
                  <a:gd name="connsiteX14" fmla="*/ 4662 w 104781"/>
                  <a:gd name="connsiteY14" fmla="*/ 155448 h 185743"/>
                  <a:gd name="connsiteX15" fmla="*/ 11396 w 104781"/>
                  <a:gd name="connsiteY15" fmla="*/ 143561 h 1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781" h="185743">
                    <a:moveTo>
                      <a:pt x="23816" y="0"/>
                    </a:moveTo>
                    <a:lnTo>
                      <a:pt x="23816" y="52388"/>
                    </a:lnTo>
                    <a:cubicBezTo>
                      <a:pt x="23816" y="55018"/>
                      <a:pt x="25949" y="57150"/>
                      <a:pt x="28579" y="57150"/>
                    </a:cubicBezTo>
                    <a:lnTo>
                      <a:pt x="80966" y="57150"/>
                    </a:lnTo>
                    <a:lnTo>
                      <a:pt x="23816" y="0"/>
                    </a:lnTo>
                    <a:close/>
                    <a:moveTo>
                      <a:pt x="11396" y="143561"/>
                    </a:moveTo>
                    <a:lnTo>
                      <a:pt x="67612" y="87344"/>
                    </a:lnTo>
                    <a:cubicBezTo>
                      <a:pt x="76113" y="78840"/>
                      <a:pt x="89898" y="78838"/>
                      <a:pt x="98402" y="87339"/>
                    </a:cubicBezTo>
                    <a:cubicBezTo>
                      <a:pt x="106906" y="95841"/>
                      <a:pt x="106908" y="109625"/>
                      <a:pt x="98407" y="118129"/>
                    </a:cubicBezTo>
                    <a:lnTo>
                      <a:pt x="42181" y="174346"/>
                    </a:lnTo>
                    <a:cubicBezTo>
                      <a:pt x="38905" y="177626"/>
                      <a:pt x="34800" y="179953"/>
                      <a:pt x="30303" y="181080"/>
                    </a:cubicBezTo>
                    <a:lnTo>
                      <a:pt x="12863" y="185433"/>
                    </a:lnTo>
                    <a:cubicBezTo>
                      <a:pt x="7315" y="186819"/>
                      <a:pt x="1694" y="183444"/>
                      <a:pt x="309" y="177897"/>
                    </a:cubicBezTo>
                    <a:cubicBezTo>
                      <a:pt x="-103" y="176249"/>
                      <a:pt x="-103" y="174526"/>
                      <a:pt x="309" y="172879"/>
                    </a:cubicBezTo>
                    <a:lnTo>
                      <a:pt x="4662" y="155448"/>
                    </a:lnTo>
                    <a:cubicBezTo>
                      <a:pt x="5785" y="150943"/>
                      <a:pt x="8110" y="146837"/>
                      <a:pt x="11396" y="1435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Display"/>
                  <a:ea typeface="+mn-ea"/>
                  <a:cs typeface="+mn-cs"/>
                </a:endParaRPr>
              </a:p>
            </p:txBody>
          </p:sp>
        </p:grpSp>
      </p:grpSp>
      <p:cxnSp>
        <p:nvCxnSpPr>
          <p:cNvPr id="39" name="Straight Connector 38">
            <a:extLst>
              <a:ext uri="{FF2B5EF4-FFF2-40B4-BE49-F238E27FC236}">
                <a16:creationId xmlns:a16="http://schemas.microsoft.com/office/drawing/2014/main" id="{91E49758-009A-9577-0F74-F8F22915E091}"/>
              </a:ext>
            </a:extLst>
          </p:cNvPr>
          <p:cNvCxnSpPr>
            <a:cxnSpLocks/>
          </p:cNvCxnSpPr>
          <p:nvPr/>
        </p:nvCxnSpPr>
        <p:spPr>
          <a:xfrm flipH="1" flipV="1">
            <a:off x="5467949" y="1787425"/>
            <a:ext cx="575113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A4DA4AA-9A46-757B-08FE-75D3CC2ED597}"/>
              </a:ext>
            </a:extLst>
          </p:cNvPr>
          <p:cNvCxnSpPr>
            <a:cxnSpLocks/>
          </p:cNvCxnSpPr>
          <p:nvPr/>
        </p:nvCxnSpPr>
        <p:spPr>
          <a:xfrm flipH="1" flipV="1">
            <a:off x="5467949" y="2803009"/>
            <a:ext cx="575113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B1D8242-B1C9-B7A4-8C01-5BA1AC71DD87}"/>
              </a:ext>
            </a:extLst>
          </p:cNvPr>
          <p:cNvCxnSpPr>
            <a:cxnSpLocks/>
          </p:cNvCxnSpPr>
          <p:nvPr/>
        </p:nvCxnSpPr>
        <p:spPr>
          <a:xfrm flipH="1" flipV="1">
            <a:off x="5467949" y="3818593"/>
            <a:ext cx="575113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6F9758-DD6D-A8C4-71D9-6DD6C4E295D7}"/>
              </a:ext>
            </a:extLst>
          </p:cNvPr>
          <p:cNvCxnSpPr>
            <a:cxnSpLocks/>
          </p:cNvCxnSpPr>
          <p:nvPr/>
        </p:nvCxnSpPr>
        <p:spPr>
          <a:xfrm flipH="1" flipV="1">
            <a:off x="5467949" y="4834177"/>
            <a:ext cx="575113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0424D391-30AC-8C26-2A7E-743DD907B098}"/>
              </a:ext>
            </a:extLst>
          </p:cNvPr>
          <p:cNvGrpSpPr/>
          <p:nvPr/>
        </p:nvGrpSpPr>
        <p:grpSpPr>
          <a:xfrm>
            <a:off x="4757522" y="2022308"/>
            <a:ext cx="491885" cy="487190"/>
            <a:chOff x="6422147" y="7188177"/>
            <a:chExt cx="603984" cy="598219"/>
          </a:xfrm>
        </p:grpSpPr>
        <p:sp>
          <p:nvSpPr>
            <p:cNvPr id="61" name="Oval 60">
              <a:extLst>
                <a:ext uri="{FF2B5EF4-FFF2-40B4-BE49-F238E27FC236}">
                  <a16:creationId xmlns:a16="http://schemas.microsoft.com/office/drawing/2014/main" id="{B8994C7A-A33D-9B10-578B-2FBC032577CA}"/>
                </a:ext>
                <a:ext uri="{C183D7F6-B498-43B3-948B-1728B52AA6E4}">
                  <adec:decorative xmlns:adec="http://schemas.microsoft.com/office/drawing/2017/decorative" val="1"/>
                </a:ext>
              </a:extLst>
            </p:cNvPr>
            <p:cNvSpPr>
              <a:spLocks/>
            </p:cNvSpPr>
            <p:nvPr/>
          </p:nvSpPr>
          <p:spPr bwMode="auto">
            <a:xfrm>
              <a:off x="6422147" y="7188177"/>
              <a:ext cx="603984" cy="598219"/>
            </a:xfrm>
            <a:prstGeom prst="ellipse">
              <a:avLst/>
            </a:prstGeom>
            <a:solidFill>
              <a:schemeClr val="bg1"/>
            </a:solidFill>
            <a:ln w="9525">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8D4"/>
                </a:solidFill>
                <a:effectLst/>
                <a:uLnTx/>
                <a:uFillTx/>
                <a:latin typeface="Segoe Sans Display Semibold"/>
                <a:ea typeface="+mn-ea"/>
                <a:cs typeface="+mn-cs"/>
              </a:endParaRPr>
            </a:p>
          </p:txBody>
        </p:sp>
        <p:sp>
          <p:nvSpPr>
            <p:cNvPr id="67" name="Graphic 23">
              <a:extLst>
                <a:ext uri="{FF2B5EF4-FFF2-40B4-BE49-F238E27FC236}">
                  <a16:creationId xmlns:a16="http://schemas.microsoft.com/office/drawing/2014/main" id="{868B1BB3-4FC9-20A0-D42C-AA4160497DEB}"/>
                </a:ext>
              </a:extLst>
            </p:cNvPr>
            <p:cNvSpPr>
              <a:spLocks noChangeAspect="1"/>
            </p:cNvSpPr>
            <p:nvPr/>
          </p:nvSpPr>
          <p:spPr>
            <a:xfrm>
              <a:off x="6561703" y="7342898"/>
              <a:ext cx="324872" cy="288776"/>
            </a:xfrm>
            <a:custGeom>
              <a:avLst/>
              <a:gdLst>
                <a:gd name="connsiteX0" fmla="*/ 30956 w 171450"/>
                <a:gd name="connsiteY0" fmla="*/ 0 h 152400"/>
                <a:gd name="connsiteX1" fmla="*/ 140494 w 171450"/>
                <a:gd name="connsiteY1" fmla="*/ 0 h 152400"/>
                <a:gd name="connsiteX2" fmla="*/ 171402 w 171450"/>
                <a:gd name="connsiteY2" fmla="*/ 29204 h 152400"/>
                <a:gd name="connsiteX3" fmla="*/ 171450 w 171450"/>
                <a:gd name="connsiteY3" fmla="*/ 30956 h 152400"/>
                <a:gd name="connsiteX4" fmla="*/ 171450 w 171450"/>
                <a:gd name="connsiteY4" fmla="*/ 121444 h 152400"/>
                <a:gd name="connsiteX5" fmla="*/ 142246 w 171450"/>
                <a:gd name="connsiteY5" fmla="*/ 152352 h 152400"/>
                <a:gd name="connsiteX6" fmla="*/ 140494 w 171450"/>
                <a:gd name="connsiteY6" fmla="*/ 152400 h 152400"/>
                <a:gd name="connsiteX7" fmla="*/ 30956 w 171450"/>
                <a:gd name="connsiteY7" fmla="*/ 152400 h 152400"/>
                <a:gd name="connsiteX8" fmla="*/ 48 w 171450"/>
                <a:gd name="connsiteY8" fmla="*/ 123196 h 152400"/>
                <a:gd name="connsiteX9" fmla="*/ 0 w 171450"/>
                <a:gd name="connsiteY9" fmla="*/ 121444 h 152400"/>
                <a:gd name="connsiteX10" fmla="*/ 0 w 171450"/>
                <a:gd name="connsiteY10" fmla="*/ 30956 h 152400"/>
                <a:gd name="connsiteX11" fmla="*/ 29204 w 171450"/>
                <a:gd name="connsiteY11" fmla="*/ 48 h 152400"/>
                <a:gd name="connsiteX12" fmla="*/ 30956 w 171450"/>
                <a:gd name="connsiteY12" fmla="*/ 0 h 152400"/>
                <a:gd name="connsiteX13" fmla="*/ 140494 w 171450"/>
                <a:gd name="connsiteY13" fmla="*/ 0 h 152400"/>
                <a:gd name="connsiteX14" fmla="*/ 30956 w 171450"/>
                <a:gd name="connsiteY14" fmla="*/ 0 h 152400"/>
                <a:gd name="connsiteX15" fmla="*/ 67180 w 171450"/>
                <a:gd name="connsiteY15" fmla="*/ 53197 h 152400"/>
                <a:gd name="connsiteX16" fmla="*/ 66675 w 171450"/>
                <a:gd name="connsiteY16" fmla="*/ 55340 h 152400"/>
                <a:gd name="connsiteX17" fmla="*/ 66675 w 171450"/>
                <a:gd name="connsiteY17" fmla="*/ 97079 h 152400"/>
                <a:gd name="connsiteX18" fmla="*/ 71438 w 171450"/>
                <a:gd name="connsiteY18" fmla="*/ 101841 h 152400"/>
                <a:gd name="connsiteX19" fmla="*/ 73571 w 171450"/>
                <a:gd name="connsiteY19" fmla="*/ 101336 h 152400"/>
                <a:gd name="connsiteX20" fmla="*/ 115310 w 171450"/>
                <a:gd name="connsiteY20" fmla="*/ 80477 h 152400"/>
                <a:gd name="connsiteX21" fmla="*/ 117448 w 171450"/>
                <a:gd name="connsiteY21" fmla="*/ 74090 h 152400"/>
                <a:gd name="connsiteX22" fmla="*/ 115310 w 171450"/>
                <a:gd name="connsiteY22" fmla="*/ 71952 h 152400"/>
                <a:gd name="connsiteX23" fmla="*/ 73571 w 171450"/>
                <a:gd name="connsiteY23" fmla="*/ 51083 h 152400"/>
                <a:gd name="connsiteX24" fmla="*/ 67180 w 171450"/>
                <a:gd name="connsiteY24" fmla="*/ 5320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52400">
                  <a:moveTo>
                    <a:pt x="30956" y="0"/>
                  </a:moveTo>
                  <a:lnTo>
                    <a:pt x="140494" y="0"/>
                  </a:lnTo>
                  <a:cubicBezTo>
                    <a:pt x="156910" y="-1"/>
                    <a:pt x="170473" y="12813"/>
                    <a:pt x="171402" y="29204"/>
                  </a:cubicBezTo>
                  <a:lnTo>
                    <a:pt x="171450" y="30956"/>
                  </a:lnTo>
                  <a:lnTo>
                    <a:pt x="171450" y="121444"/>
                  </a:lnTo>
                  <a:cubicBezTo>
                    <a:pt x="171451" y="137860"/>
                    <a:pt x="158637" y="151423"/>
                    <a:pt x="142246" y="152352"/>
                  </a:cubicBezTo>
                  <a:lnTo>
                    <a:pt x="140494" y="152400"/>
                  </a:lnTo>
                  <a:lnTo>
                    <a:pt x="30956" y="152400"/>
                  </a:lnTo>
                  <a:cubicBezTo>
                    <a:pt x="14540" y="152401"/>
                    <a:pt x="977" y="139587"/>
                    <a:pt x="48" y="123196"/>
                  </a:cubicBezTo>
                  <a:lnTo>
                    <a:pt x="0" y="121444"/>
                  </a:lnTo>
                  <a:lnTo>
                    <a:pt x="0" y="30956"/>
                  </a:lnTo>
                  <a:cubicBezTo>
                    <a:pt x="-1" y="14540"/>
                    <a:pt x="12813" y="977"/>
                    <a:pt x="29204" y="48"/>
                  </a:cubicBezTo>
                  <a:lnTo>
                    <a:pt x="30956" y="0"/>
                  </a:lnTo>
                  <a:lnTo>
                    <a:pt x="140494" y="0"/>
                  </a:lnTo>
                  <a:lnTo>
                    <a:pt x="30956" y="0"/>
                  </a:lnTo>
                  <a:close/>
                  <a:moveTo>
                    <a:pt x="67180" y="53197"/>
                  </a:moveTo>
                  <a:cubicBezTo>
                    <a:pt x="66846" y="53862"/>
                    <a:pt x="66674" y="54596"/>
                    <a:pt x="66675" y="55340"/>
                  </a:cubicBezTo>
                  <a:lnTo>
                    <a:pt x="66675" y="97079"/>
                  </a:lnTo>
                  <a:cubicBezTo>
                    <a:pt x="66675" y="99709"/>
                    <a:pt x="68808" y="101841"/>
                    <a:pt x="71438" y="101841"/>
                  </a:cubicBezTo>
                  <a:cubicBezTo>
                    <a:pt x="72179" y="101841"/>
                    <a:pt x="72909" y="101668"/>
                    <a:pt x="73571" y="101336"/>
                  </a:cubicBezTo>
                  <a:lnTo>
                    <a:pt x="115310" y="80477"/>
                  </a:lnTo>
                  <a:cubicBezTo>
                    <a:pt x="117663" y="79303"/>
                    <a:pt x="118621" y="76444"/>
                    <a:pt x="117448" y="74090"/>
                  </a:cubicBezTo>
                  <a:cubicBezTo>
                    <a:pt x="116986" y="73163"/>
                    <a:pt x="116235" y="72414"/>
                    <a:pt x="115310" y="71952"/>
                  </a:cubicBezTo>
                  <a:lnTo>
                    <a:pt x="73571" y="51083"/>
                  </a:lnTo>
                  <a:cubicBezTo>
                    <a:pt x="71219" y="49904"/>
                    <a:pt x="68358" y="50855"/>
                    <a:pt x="67180" y="53207"/>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grpSp>
      <p:grpSp>
        <p:nvGrpSpPr>
          <p:cNvPr id="81" name="Group 80">
            <a:extLst>
              <a:ext uri="{FF2B5EF4-FFF2-40B4-BE49-F238E27FC236}">
                <a16:creationId xmlns:a16="http://schemas.microsoft.com/office/drawing/2014/main" id="{9E4A9532-BA8A-9902-634F-B6DA81E9B54C}"/>
              </a:ext>
            </a:extLst>
          </p:cNvPr>
          <p:cNvGrpSpPr/>
          <p:nvPr/>
        </p:nvGrpSpPr>
        <p:grpSpPr>
          <a:xfrm>
            <a:off x="4757522" y="3037892"/>
            <a:ext cx="491885" cy="487190"/>
            <a:chOff x="1260832" y="8445354"/>
            <a:chExt cx="603984" cy="598219"/>
          </a:xfrm>
        </p:grpSpPr>
        <p:sp>
          <p:nvSpPr>
            <p:cNvPr id="64" name="Oval 63">
              <a:extLst>
                <a:ext uri="{FF2B5EF4-FFF2-40B4-BE49-F238E27FC236}">
                  <a16:creationId xmlns:a16="http://schemas.microsoft.com/office/drawing/2014/main" id="{8785BC2B-A227-CF88-AF6B-88224E3F5679}"/>
                </a:ext>
                <a:ext uri="{C183D7F6-B498-43B3-948B-1728B52AA6E4}">
                  <adec:decorative xmlns:adec="http://schemas.microsoft.com/office/drawing/2017/decorative" val="1"/>
                </a:ext>
              </a:extLst>
            </p:cNvPr>
            <p:cNvSpPr>
              <a:spLocks/>
            </p:cNvSpPr>
            <p:nvPr/>
          </p:nvSpPr>
          <p:spPr bwMode="auto">
            <a:xfrm>
              <a:off x="1260832" y="8445354"/>
              <a:ext cx="603984" cy="598219"/>
            </a:xfrm>
            <a:prstGeom prst="ellipse">
              <a:avLst/>
            </a:prstGeom>
            <a:solidFill>
              <a:schemeClr val="bg1"/>
            </a:solidFill>
            <a:ln w="9525">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8D4"/>
                </a:solidFill>
                <a:effectLst/>
                <a:uLnTx/>
                <a:uFillTx/>
                <a:latin typeface="Segoe Sans Display Semibold"/>
                <a:ea typeface="+mn-ea"/>
                <a:cs typeface="+mn-cs"/>
              </a:endParaRPr>
            </a:p>
          </p:txBody>
        </p:sp>
        <p:sp>
          <p:nvSpPr>
            <p:cNvPr id="68" name="Graphic 26">
              <a:extLst>
                <a:ext uri="{FF2B5EF4-FFF2-40B4-BE49-F238E27FC236}">
                  <a16:creationId xmlns:a16="http://schemas.microsoft.com/office/drawing/2014/main" id="{3011FBBC-5C64-2600-FDFA-0AD7F6A51012}"/>
                </a:ext>
              </a:extLst>
            </p:cNvPr>
            <p:cNvSpPr/>
            <p:nvPr/>
          </p:nvSpPr>
          <p:spPr>
            <a:xfrm>
              <a:off x="1409911" y="8591550"/>
              <a:ext cx="305826" cy="305826"/>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grpSp>
      <p:grpSp>
        <p:nvGrpSpPr>
          <p:cNvPr id="82" name="Group 81">
            <a:extLst>
              <a:ext uri="{FF2B5EF4-FFF2-40B4-BE49-F238E27FC236}">
                <a16:creationId xmlns:a16="http://schemas.microsoft.com/office/drawing/2014/main" id="{B69B845F-CC4E-D8FC-26F0-BC6DBC4A6536}"/>
              </a:ext>
            </a:extLst>
          </p:cNvPr>
          <p:cNvGrpSpPr/>
          <p:nvPr/>
        </p:nvGrpSpPr>
        <p:grpSpPr>
          <a:xfrm>
            <a:off x="4731038" y="4082790"/>
            <a:ext cx="491885" cy="487190"/>
            <a:chOff x="6422147" y="8445354"/>
            <a:chExt cx="603984" cy="598219"/>
          </a:xfrm>
        </p:grpSpPr>
        <p:sp>
          <p:nvSpPr>
            <p:cNvPr id="65" name="Oval 64">
              <a:extLst>
                <a:ext uri="{FF2B5EF4-FFF2-40B4-BE49-F238E27FC236}">
                  <a16:creationId xmlns:a16="http://schemas.microsoft.com/office/drawing/2014/main" id="{89EC9F73-C91B-AEFA-02FC-B15908023986}"/>
                </a:ext>
                <a:ext uri="{C183D7F6-B498-43B3-948B-1728B52AA6E4}">
                  <adec:decorative xmlns:adec="http://schemas.microsoft.com/office/drawing/2017/decorative" val="1"/>
                </a:ext>
              </a:extLst>
            </p:cNvPr>
            <p:cNvSpPr>
              <a:spLocks/>
            </p:cNvSpPr>
            <p:nvPr/>
          </p:nvSpPr>
          <p:spPr bwMode="auto">
            <a:xfrm>
              <a:off x="6422147" y="8445354"/>
              <a:ext cx="603984" cy="598219"/>
            </a:xfrm>
            <a:prstGeom prst="ellipse">
              <a:avLst/>
            </a:prstGeom>
            <a:solidFill>
              <a:schemeClr val="bg1"/>
            </a:solidFill>
            <a:ln w="9525">
              <a:gradFill>
                <a:gsLst>
                  <a:gs pos="100000">
                    <a:srgbClr val="C03BC4"/>
                  </a:gs>
                  <a:gs pos="0">
                    <a:srgbClr val="0078D4"/>
                  </a:gs>
                </a:gsLst>
                <a:lin ang="0" scaled="0"/>
              </a:gradFill>
            </a:ln>
            <a:effectLst>
              <a:outerShdw blurRad="177800" dist="254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8D4"/>
                </a:solidFill>
                <a:effectLst/>
                <a:uLnTx/>
                <a:uFillTx/>
                <a:latin typeface="Segoe Sans Display Semibold"/>
                <a:ea typeface="+mn-ea"/>
                <a:cs typeface="+mn-cs"/>
              </a:endParaRPr>
            </a:p>
          </p:txBody>
        </p:sp>
        <p:sp>
          <p:nvSpPr>
            <p:cNvPr id="69" name="Graphic 29">
              <a:extLst>
                <a:ext uri="{FF2B5EF4-FFF2-40B4-BE49-F238E27FC236}">
                  <a16:creationId xmlns:a16="http://schemas.microsoft.com/office/drawing/2014/main" id="{82683876-2E36-A151-40D0-DF93D1B73232}"/>
                </a:ext>
              </a:extLst>
            </p:cNvPr>
            <p:cNvSpPr>
              <a:spLocks noChangeAspect="1"/>
            </p:cNvSpPr>
            <p:nvPr/>
          </p:nvSpPr>
          <p:spPr>
            <a:xfrm>
              <a:off x="6552398" y="8561583"/>
              <a:ext cx="310144" cy="365760"/>
            </a:xfrm>
            <a:custGeom>
              <a:avLst/>
              <a:gdLst>
                <a:gd name="connsiteX0" fmla="*/ 95260 w 161934"/>
                <a:gd name="connsiteY0" fmla="*/ 0 h 190973"/>
                <a:gd name="connsiteX1" fmla="*/ 118786 w 161934"/>
                <a:gd name="connsiteY1" fmla="*/ 23527 h 190973"/>
                <a:gd name="connsiteX2" fmla="*/ 118777 w 161934"/>
                <a:gd name="connsiteY2" fmla="*/ 28575 h 190973"/>
                <a:gd name="connsiteX3" fmla="*/ 152410 w 161934"/>
                <a:gd name="connsiteY3" fmla="*/ 28575 h 190973"/>
                <a:gd name="connsiteX4" fmla="*/ 161935 w 161934"/>
                <a:gd name="connsiteY4" fmla="*/ 38100 h 190973"/>
                <a:gd name="connsiteX5" fmla="*/ 161925 w 161934"/>
                <a:gd name="connsiteY5" fmla="*/ 71428 h 190973"/>
                <a:gd name="connsiteX6" fmla="*/ 147352 w 161934"/>
                <a:gd name="connsiteY6" fmla="*/ 71438 h 190973"/>
                <a:gd name="connsiteX7" fmla="*/ 123882 w 161934"/>
                <a:gd name="connsiteY7" fmla="*/ 93412 h 190973"/>
                <a:gd name="connsiteX8" fmla="*/ 123835 w 161934"/>
                <a:gd name="connsiteY8" fmla="*/ 94964 h 190973"/>
                <a:gd name="connsiteX9" fmla="*/ 123835 w 161934"/>
                <a:gd name="connsiteY9" fmla="*/ 95536 h 190973"/>
                <a:gd name="connsiteX10" fmla="*/ 145809 w 161934"/>
                <a:gd name="connsiteY10" fmla="*/ 119015 h 190973"/>
                <a:gd name="connsiteX11" fmla="*/ 147361 w 161934"/>
                <a:gd name="connsiteY11" fmla="*/ 119063 h 190973"/>
                <a:gd name="connsiteX12" fmla="*/ 161925 w 161934"/>
                <a:gd name="connsiteY12" fmla="*/ 119053 h 190973"/>
                <a:gd name="connsiteX13" fmla="*/ 161935 w 161934"/>
                <a:gd name="connsiteY13" fmla="*/ 152429 h 190973"/>
                <a:gd name="connsiteX14" fmla="*/ 152410 w 161934"/>
                <a:gd name="connsiteY14" fmla="*/ 161954 h 190973"/>
                <a:gd name="connsiteX15" fmla="*/ 118777 w 161934"/>
                <a:gd name="connsiteY15" fmla="*/ 161944 h 190973"/>
                <a:gd name="connsiteX16" fmla="*/ 118777 w 161934"/>
                <a:gd name="connsiteY16" fmla="*/ 166973 h 190973"/>
                <a:gd name="connsiteX17" fmla="*/ 95728 w 161934"/>
                <a:gd name="connsiteY17" fmla="*/ 190969 h 190973"/>
                <a:gd name="connsiteX18" fmla="*/ 71733 w 161934"/>
                <a:gd name="connsiteY18" fmla="*/ 167920 h 190973"/>
                <a:gd name="connsiteX19" fmla="*/ 71733 w 161934"/>
                <a:gd name="connsiteY19" fmla="*/ 166973 h 190973"/>
                <a:gd name="connsiteX20" fmla="*/ 71733 w 161934"/>
                <a:gd name="connsiteY20" fmla="*/ 161944 h 190973"/>
                <a:gd name="connsiteX21" fmla="*/ 38110 w 161934"/>
                <a:gd name="connsiteY21" fmla="*/ 161944 h 190973"/>
                <a:gd name="connsiteX22" fmla="*/ 28585 w 161934"/>
                <a:gd name="connsiteY22" fmla="*/ 152419 h 190973"/>
                <a:gd name="connsiteX23" fmla="*/ 28575 w 161934"/>
                <a:gd name="connsiteY23" fmla="*/ 118786 h 190973"/>
                <a:gd name="connsiteX24" fmla="*/ 23527 w 161934"/>
                <a:gd name="connsiteY24" fmla="*/ 118786 h 190973"/>
                <a:gd name="connsiteX25" fmla="*/ 0 w 161934"/>
                <a:gd name="connsiteY25" fmla="*/ 95260 h 190973"/>
                <a:gd name="connsiteX26" fmla="*/ 23527 w 161934"/>
                <a:gd name="connsiteY26" fmla="*/ 71733 h 190973"/>
                <a:gd name="connsiteX27" fmla="*/ 28585 w 161934"/>
                <a:gd name="connsiteY27" fmla="*/ 71733 h 190973"/>
                <a:gd name="connsiteX28" fmla="*/ 28585 w 161934"/>
                <a:gd name="connsiteY28" fmla="*/ 38100 h 190973"/>
                <a:gd name="connsiteX29" fmla="*/ 38110 w 161934"/>
                <a:gd name="connsiteY29" fmla="*/ 28575 h 190973"/>
                <a:gd name="connsiteX30" fmla="*/ 71733 w 161934"/>
                <a:gd name="connsiteY30" fmla="*/ 28575 h 190973"/>
                <a:gd name="connsiteX31" fmla="*/ 71733 w 161934"/>
                <a:gd name="connsiteY31" fmla="*/ 23527 h 190973"/>
                <a:gd name="connsiteX32" fmla="*/ 95260 w 161934"/>
                <a:gd name="connsiteY32" fmla="*/ 0 h 19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34" h="190973">
                  <a:moveTo>
                    <a:pt x="95260" y="0"/>
                  </a:moveTo>
                  <a:cubicBezTo>
                    <a:pt x="108253" y="0"/>
                    <a:pt x="118786" y="10533"/>
                    <a:pt x="118786" y="23527"/>
                  </a:cubicBezTo>
                  <a:lnTo>
                    <a:pt x="118777" y="28575"/>
                  </a:lnTo>
                  <a:lnTo>
                    <a:pt x="152410" y="28575"/>
                  </a:lnTo>
                  <a:cubicBezTo>
                    <a:pt x="157670" y="28575"/>
                    <a:pt x="161935" y="32840"/>
                    <a:pt x="161935" y="38100"/>
                  </a:cubicBezTo>
                  <a:lnTo>
                    <a:pt x="161925" y="71428"/>
                  </a:lnTo>
                  <a:lnTo>
                    <a:pt x="147352" y="71438"/>
                  </a:lnTo>
                  <a:cubicBezTo>
                    <a:pt x="134964" y="71441"/>
                    <a:pt x="124699" y="81050"/>
                    <a:pt x="123882" y="93412"/>
                  </a:cubicBezTo>
                  <a:lnTo>
                    <a:pt x="123835" y="94964"/>
                  </a:lnTo>
                  <a:lnTo>
                    <a:pt x="123835" y="95536"/>
                  </a:lnTo>
                  <a:cubicBezTo>
                    <a:pt x="123833" y="107928"/>
                    <a:pt x="133443" y="118197"/>
                    <a:pt x="145809" y="119015"/>
                  </a:cubicBezTo>
                  <a:lnTo>
                    <a:pt x="147361" y="119063"/>
                  </a:lnTo>
                  <a:lnTo>
                    <a:pt x="161925" y="119053"/>
                  </a:lnTo>
                  <a:lnTo>
                    <a:pt x="161935" y="152429"/>
                  </a:lnTo>
                  <a:cubicBezTo>
                    <a:pt x="161935" y="157689"/>
                    <a:pt x="157670" y="161954"/>
                    <a:pt x="152410" y="161954"/>
                  </a:cubicBezTo>
                  <a:lnTo>
                    <a:pt x="118777" y="161944"/>
                  </a:lnTo>
                  <a:lnTo>
                    <a:pt x="118777" y="166973"/>
                  </a:lnTo>
                  <a:cubicBezTo>
                    <a:pt x="119038" y="179964"/>
                    <a:pt x="108719" y="190708"/>
                    <a:pt x="95728" y="190969"/>
                  </a:cubicBezTo>
                  <a:cubicBezTo>
                    <a:pt x="82737" y="191230"/>
                    <a:pt x="71994" y="180911"/>
                    <a:pt x="71733" y="167920"/>
                  </a:cubicBezTo>
                  <a:cubicBezTo>
                    <a:pt x="71726" y="167605"/>
                    <a:pt x="71726" y="167289"/>
                    <a:pt x="71733" y="166973"/>
                  </a:cubicBezTo>
                  <a:lnTo>
                    <a:pt x="71733" y="161944"/>
                  </a:lnTo>
                  <a:lnTo>
                    <a:pt x="38110" y="161944"/>
                  </a:lnTo>
                  <a:cubicBezTo>
                    <a:pt x="32849" y="161944"/>
                    <a:pt x="28585" y="157680"/>
                    <a:pt x="28585" y="152419"/>
                  </a:cubicBezTo>
                  <a:lnTo>
                    <a:pt x="28575" y="118786"/>
                  </a:lnTo>
                  <a:lnTo>
                    <a:pt x="23527" y="118786"/>
                  </a:lnTo>
                  <a:cubicBezTo>
                    <a:pt x="10533" y="118786"/>
                    <a:pt x="0" y="108253"/>
                    <a:pt x="0" y="95260"/>
                  </a:cubicBezTo>
                  <a:cubicBezTo>
                    <a:pt x="0" y="82266"/>
                    <a:pt x="10533" y="71733"/>
                    <a:pt x="23527" y="71733"/>
                  </a:cubicBezTo>
                  <a:lnTo>
                    <a:pt x="28585" y="71733"/>
                  </a:lnTo>
                  <a:lnTo>
                    <a:pt x="28585" y="38100"/>
                  </a:lnTo>
                  <a:cubicBezTo>
                    <a:pt x="28585" y="32840"/>
                    <a:pt x="32849" y="28575"/>
                    <a:pt x="38110" y="28575"/>
                  </a:cubicBezTo>
                  <a:lnTo>
                    <a:pt x="71733" y="28575"/>
                  </a:lnTo>
                  <a:lnTo>
                    <a:pt x="71733" y="23527"/>
                  </a:lnTo>
                  <a:cubicBezTo>
                    <a:pt x="71733" y="10533"/>
                    <a:pt x="82266" y="0"/>
                    <a:pt x="95260" y="0"/>
                  </a:cubicBezTo>
                  <a:close/>
                </a:path>
              </a:pathLst>
            </a:custGeom>
            <a:gradFill flip="none" rotWithShape="1">
              <a:gsLst>
                <a:gs pos="0">
                  <a:srgbClr val="0078D4"/>
                </a:gs>
                <a:gs pos="100000">
                  <a:srgbClr val="C53FCC"/>
                </a:gs>
              </a:gsLst>
              <a:lin ang="0" scaled="1"/>
              <a:tileRect/>
            </a:gradFill>
            <a:ln>
              <a:noFill/>
            </a:ln>
            <a:effectLst>
              <a:outerShdw blurRad="127000" dist="50800" dir="5400000" algn="ctr" rotWithShape="0">
                <a:srgbClr val="000000">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endParaRPr kumimoji="0" lang="en-US" sz="1400" b="0" i="1" u="none" strike="noStrike" kern="1200" cap="none" spc="0" normalizeH="0" baseline="0" noProof="0">
                <a:ln>
                  <a:noFill/>
                </a:ln>
                <a:solidFill>
                  <a:srgbClr val="FFFFFF"/>
                </a:solidFill>
                <a:effectLst/>
                <a:uLnTx/>
                <a:uFillTx/>
                <a:latin typeface="Segoe Sans Display Semibold"/>
                <a:ea typeface="+mn-ea"/>
                <a:cs typeface="+mn-cs"/>
              </a:endParaRPr>
            </a:p>
          </p:txBody>
        </p:sp>
      </p:grpSp>
    </p:spTree>
    <p:extLst>
      <p:ext uri="{BB962C8B-B14F-4D97-AF65-F5344CB8AC3E}">
        <p14:creationId xmlns:p14="http://schemas.microsoft.com/office/powerpoint/2010/main" val="24467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3F7D-A0F4-EDFD-CB67-F057B4B85C2A}"/>
              </a:ext>
            </a:extLst>
          </p:cNvPr>
          <p:cNvSpPr>
            <a:spLocks noGrp="1"/>
          </p:cNvSpPr>
          <p:nvPr>
            <p:ph type="title"/>
          </p:nvPr>
        </p:nvSpPr>
        <p:spPr>
          <a:xfrm>
            <a:off x="490329" y="365125"/>
            <a:ext cx="11178209" cy="1125745"/>
          </a:xfrm>
        </p:spPr>
        <p:txBody>
          <a:bodyPr anchor="ctr">
            <a:normAutofit/>
          </a:bodyPr>
          <a:lstStyle/>
          <a:p>
            <a:r>
              <a:rPr lang="en-US" dirty="0"/>
              <a:t>Is AI going to take my job?</a:t>
            </a:r>
            <a:endParaRPr lang="en-BE" dirty="0"/>
          </a:p>
        </p:txBody>
      </p:sp>
      <p:pic>
        <p:nvPicPr>
          <p:cNvPr id="1026" name="Picture 2" descr="Stream They Took Our Jobs! ✌ by Algorhythm 💾 | Listen ...">
            <a:extLst>
              <a:ext uri="{FF2B5EF4-FFF2-40B4-BE49-F238E27FC236}">
                <a16:creationId xmlns:a16="http://schemas.microsoft.com/office/drawing/2014/main" id="{82AC53CB-30F5-3570-A3B9-521D341299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44381" y="1490870"/>
            <a:ext cx="4320202" cy="4320202"/>
          </a:xfrm>
          <a:prstGeom prst="rect">
            <a:avLst/>
          </a:prstGeom>
          <a:solidFill>
            <a:srgbClr val="FFFFFF"/>
          </a:solidFill>
        </p:spPr>
      </p:pic>
    </p:spTree>
    <p:extLst>
      <p:ext uri="{BB962C8B-B14F-4D97-AF65-F5344CB8AC3E}">
        <p14:creationId xmlns:p14="http://schemas.microsoft.com/office/powerpoint/2010/main" val="2006404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n image of 3 hands. 1 hand has 1 finger, one hand has 3 fingers and one hand has 5 fingers">
            <a:extLst>
              <a:ext uri="{FF2B5EF4-FFF2-40B4-BE49-F238E27FC236}">
                <a16:creationId xmlns:a16="http://schemas.microsoft.com/office/drawing/2014/main" id="{BB87BC4A-A42E-3AE7-907F-41E45CA64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513" y="872714"/>
            <a:ext cx="4457700" cy="4457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E857B0-E8EA-A934-6F5E-79231A184629}"/>
              </a:ext>
            </a:extLst>
          </p:cNvPr>
          <p:cNvSpPr txBox="1"/>
          <p:nvPr/>
        </p:nvSpPr>
        <p:spPr>
          <a:xfrm>
            <a:off x="6517532" y="1466850"/>
            <a:ext cx="5039468" cy="1815882"/>
          </a:xfrm>
          <a:prstGeom prst="rect">
            <a:avLst/>
          </a:prstGeom>
          <a:noFill/>
        </p:spPr>
        <p:txBody>
          <a:bodyPr wrap="square" rtlCol="0">
            <a:spAutoFit/>
          </a:bodyPr>
          <a:lstStyle/>
          <a:p>
            <a:r>
              <a:rPr lang="en-US" sz="2800" dirty="0">
                <a:solidFill>
                  <a:schemeClr val="bg1"/>
                </a:solidFill>
              </a:rPr>
              <a:t>Show me 3 hands, </a:t>
            </a:r>
            <a:br>
              <a:rPr lang="en-US" sz="2800" dirty="0">
                <a:solidFill>
                  <a:schemeClr val="bg1"/>
                </a:solidFill>
              </a:rPr>
            </a:br>
            <a:r>
              <a:rPr lang="en-US" sz="2800" dirty="0">
                <a:solidFill>
                  <a:schemeClr val="bg1"/>
                </a:solidFill>
              </a:rPr>
              <a:t>one hand with 1 finger up, </a:t>
            </a:r>
            <a:br>
              <a:rPr lang="en-US" sz="2800" dirty="0">
                <a:solidFill>
                  <a:schemeClr val="bg1"/>
                </a:solidFill>
              </a:rPr>
            </a:br>
            <a:r>
              <a:rPr lang="en-US" sz="2800" dirty="0">
                <a:solidFill>
                  <a:schemeClr val="bg1"/>
                </a:solidFill>
              </a:rPr>
              <a:t>one hand with 3 fingers up </a:t>
            </a:r>
            <a:br>
              <a:rPr lang="en-US" sz="2800" dirty="0">
                <a:solidFill>
                  <a:schemeClr val="bg1"/>
                </a:solidFill>
              </a:rPr>
            </a:br>
            <a:r>
              <a:rPr lang="en-US" sz="2800" dirty="0">
                <a:solidFill>
                  <a:schemeClr val="bg1"/>
                </a:solidFill>
              </a:rPr>
              <a:t>and one hand with 5 fingers up</a:t>
            </a:r>
            <a:endParaRPr lang="en-BE" sz="2800" dirty="0">
              <a:solidFill>
                <a:schemeClr val="bg1"/>
              </a:solidFill>
            </a:endParaRPr>
          </a:p>
        </p:txBody>
      </p:sp>
    </p:spTree>
    <p:extLst>
      <p:ext uri="{BB962C8B-B14F-4D97-AF65-F5344CB8AC3E}">
        <p14:creationId xmlns:p14="http://schemas.microsoft.com/office/powerpoint/2010/main" val="116859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6BF5F-ADD0-2A99-407B-B548C49D7222}"/>
            </a:ext>
          </a:extLst>
        </p:cNvPr>
        <p:cNvGrpSpPr/>
        <p:nvPr/>
      </p:nvGrpSpPr>
      <p:grpSpPr>
        <a:xfrm>
          <a:off x="0" y="0"/>
          <a:ext cx="0" cy="0"/>
          <a:chOff x="0" y="0"/>
          <a:chExt cx="0" cy="0"/>
        </a:xfrm>
      </p:grpSpPr>
      <p:pic>
        <p:nvPicPr>
          <p:cNvPr id="5" name="Picture 4" descr="A screenshot of a phone&#10;&#10;AI-generated content may be incorrect.">
            <a:extLst>
              <a:ext uri="{FF2B5EF4-FFF2-40B4-BE49-F238E27FC236}">
                <a16:creationId xmlns:a16="http://schemas.microsoft.com/office/drawing/2014/main" id="{7C5CD4EC-1892-F28B-0E28-9AF2E8FAB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507" y="124634"/>
            <a:ext cx="2648329" cy="5889009"/>
          </a:xfrm>
          <a:prstGeom prst="rect">
            <a:avLst/>
          </a:prstGeom>
        </p:spPr>
      </p:pic>
      <p:sp>
        <p:nvSpPr>
          <p:cNvPr id="3" name="TextBox 2">
            <a:extLst>
              <a:ext uri="{FF2B5EF4-FFF2-40B4-BE49-F238E27FC236}">
                <a16:creationId xmlns:a16="http://schemas.microsoft.com/office/drawing/2014/main" id="{4028DE32-BBC5-9FAA-A247-3916DA15792B}"/>
              </a:ext>
            </a:extLst>
          </p:cNvPr>
          <p:cNvSpPr txBox="1"/>
          <p:nvPr/>
        </p:nvSpPr>
        <p:spPr>
          <a:xfrm>
            <a:off x="6517532" y="1466850"/>
            <a:ext cx="5039468" cy="1384995"/>
          </a:xfrm>
          <a:prstGeom prst="rect">
            <a:avLst/>
          </a:prstGeom>
          <a:noFill/>
        </p:spPr>
        <p:txBody>
          <a:bodyPr wrap="square" rtlCol="0">
            <a:spAutoFit/>
          </a:bodyPr>
          <a:lstStyle/>
          <a:p>
            <a:r>
              <a:rPr lang="en-US" sz="2800" dirty="0">
                <a:solidFill>
                  <a:schemeClr val="bg1"/>
                </a:solidFill>
              </a:rPr>
              <a:t>Give me 10 questions to ask the doctor about </a:t>
            </a:r>
            <a:r>
              <a:rPr lang="en-US" sz="2800" dirty="0" err="1">
                <a:solidFill>
                  <a:schemeClr val="bg1"/>
                </a:solidFill>
              </a:rPr>
              <a:t>heartfailure</a:t>
            </a:r>
            <a:r>
              <a:rPr lang="en-US" sz="2800" dirty="0">
                <a:solidFill>
                  <a:schemeClr val="bg1"/>
                </a:solidFill>
              </a:rPr>
              <a:t> for people with dementia</a:t>
            </a:r>
            <a:endParaRPr lang="en-BE" sz="2800" dirty="0">
              <a:solidFill>
                <a:schemeClr val="bg1"/>
              </a:solidFill>
            </a:endParaRPr>
          </a:p>
        </p:txBody>
      </p:sp>
    </p:spTree>
    <p:extLst>
      <p:ext uri="{BB962C8B-B14F-4D97-AF65-F5344CB8AC3E}">
        <p14:creationId xmlns:p14="http://schemas.microsoft.com/office/powerpoint/2010/main" val="321894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8A1CE-75EC-8AA3-14EC-58AC1CA9B4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80CE89E-9E49-6EDE-1F29-C4CE85A7518D}"/>
              </a:ext>
            </a:extLst>
          </p:cNvPr>
          <p:cNvSpPr txBox="1"/>
          <p:nvPr/>
        </p:nvSpPr>
        <p:spPr>
          <a:xfrm>
            <a:off x="6517532" y="1466850"/>
            <a:ext cx="5039468" cy="954107"/>
          </a:xfrm>
          <a:prstGeom prst="rect">
            <a:avLst/>
          </a:prstGeom>
          <a:noFill/>
        </p:spPr>
        <p:txBody>
          <a:bodyPr wrap="square" rtlCol="0">
            <a:spAutoFit/>
          </a:bodyPr>
          <a:lstStyle/>
          <a:p>
            <a:r>
              <a:rPr lang="en-US" sz="2800" dirty="0">
                <a:solidFill>
                  <a:schemeClr val="bg1"/>
                </a:solidFill>
              </a:rPr>
              <a:t>Then again.. It could be unhinged</a:t>
            </a:r>
            <a:endParaRPr lang="en-BE" sz="2800" dirty="0">
              <a:solidFill>
                <a:schemeClr val="bg1"/>
              </a:solidFill>
            </a:endParaRPr>
          </a:p>
        </p:txBody>
      </p:sp>
      <p:pic>
        <p:nvPicPr>
          <p:cNvPr id="4" name="Picture 3" descr="A screenshot of a phone&#10;&#10;AI-generated content may be incorrect.">
            <a:extLst>
              <a:ext uri="{FF2B5EF4-FFF2-40B4-BE49-F238E27FC236}">
                <a16:creationId xmlns:a16="http://schemas.microsoft.com/office/drawing/2014/main" id="{3C71EE9A-D188-946B-5499-19A7E0A35E3B}"/>
              </a:ext>
            </a:extLst>
          </p:cNvPr>
          <p:cNvPicPr>
            <a:picLocks noChangeAspect="1"/>
          </p:cNvPicPr>
          <p:nvPr/>
        </p:nvPicPr>
        <p:blipFill>
          <a:blip r:embed="rId2">
            <a:extLst>
              <a:ext uri="{28A0092B-C50C-407E-A947-70E740481C1C}">
                <a14:useLocalDpi xmlns:a14="http://schemas.microsoft.com/office/drawing/2010/main" val="0"/>
              </a:ext>
            </a:extLst>
          </a:blip>
          <a:srcRect t="5740" b="6204"/>
          <a:stretch>
            <a:fillRect/>
          </a:stretch>
        </p:blipFill>
        <p:spPr>
          <a:xfrm>
            <a:off x="868123" y="111864"/>
            <a:ext cx="3365673" cy="6585916"/>
          </a:xfrm>
          <a:prstGeom prst="rect">
            <a:avLst/>
          </a:prstGeom>
        </p:spPr>
      </p:pic>
    </p:spTree>
    <p:extLst>
      <p:ext uri="{BB962C8B-B14F-4D97-AF65-F5344CB8AC3E}">
        <p14:creationId xmlns:p14="http://schemas.microsoft.com/office/powerpoint/2010/main" val="2025486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ollabDays FI">
      <a:dk1>
        <a:sysClr val="windowText" lastClr="000000"/>
      </a:dk1>
      <a:lt1>
        <a:sysClr val="window" lastClr="FFFFFF"/>
      </a:lt1>
      <a:dk2>
        <a:srgbClr val="063B48"/>
      </a:dk2>
      <a:lt2>
        <a:srgbClr val="E8E8E8"/>
      </a:lt2>
      <a:accent1>
        <a:srgbClr val="063B48"/>
      </a:accent1>
      <a:accent2>
        <a:srgbClr val="11A3C2"/>
      </a:accent2>
      <a:accent3>
        <a:srgbClr val="F39C12"/>
      </a:accent3>
      <a:accent4>
        <a:srgbClr val="E74C3C"/>
      </a:accent4>
      <a:accent5>
        <a:srgbClr val="8E44AD"/>
      </a:accent5>
      <a:accent6>
        <a:srgbClr val="27AE60"/>
      </a:accent6>
      <a:hlink>
        <a:srgbClr val="337484"/>
      </a:hlink>
      <a:folHlink>
        <a:srgbClr val="5DADE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0a2a88f-ffa6-47a5-b707-5617d233b580}" enabled="1" method="Privileged" siteId="{b01220f1-ab94-4936-86d7-f3b40f38f4b7}" removed="0"/>
</clbl:labelList>
</file>

<file path=docProps/app.xml><?xml version="1.0" encoding="utf-8"?>
<Properties xmlns="http://schemas.openxmlformats.org/officeDocument/2006/extended-properties" xmlns:vt="http://schemas.openxmlformats.org/officeDocument/2006/docPropsVTypes">
  <TotalTime>0</TotalTime>
  <Words>6801</Words>
  <Application>Microsoft Office PowerPoint</Application>
  <PresentationFormat>Widescreen</PresentationFormat>
  <Paragraphs>482</Paragraphs>
  <Slides>51</Slides>
  <Notes>35</Notes>
  <HiddenSlides>1</HiddenSlides>
  <MMClips>9</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Knowledge Agent in SharePoint</vt:lpstr>
      <vt:lpstr>PowerPoint Presentation</vt:lpstr>
      <vt:lpstr>@marijnsomers (🔉Mar-ehn)</vt:lpstr>
      <vt:lpstr>Agenda</vt:lpstr>
      <vt:lpstr>My job as a SharePoint consultant</vt:lpstr>
      <vt:lpstr>Is AI going to take my job?</vt:lpstr>
      <vt:lpstr>PowerPoint Presentation</vt:lpstr>
      <vt:lpstr>PowerPoint Presentation</vt:lpstr>
      <vt:lpstr>PowerPoint Presentation</vt:lpstr>
      <vt:lpstr>I wasn’t worried.. Until..</vt:lpstr>
      <vt:lpstr>Enter knowledge agent: basic info</vt:lpstr>
      <vt:lpstr>New design language with floating Copilot icon</vt:lpstr>
      <vt:lpstr>PowerPoint Presentation</vt:lpstr>
      <vt:lpstr>PowerPoint Presentation</vt:lpstr>
      <vt:lpstr>PowerPoint Presentation</vt:lpstr>
      <vt:lpstr>Content Readiness: The missing link in AI success</vt:lpstr>
      <vt:lpstr>Frontier Firms need AI-ready content</vt:lpstr>
      <vt:lpstr>PowerPoint Presentation</vt:lpstr>
      <vt:lpstr>Knowledge Agent: AI-ready content starts with SharePoint</vt:lpstr>
      <vt:lpstr>Improve AI responses</vt:lpstr>
      <vt:lpstr>Drive business processes</vt:lpstr>
      <vt:lpstr>Keeps content fresh</vt:lpstr>
      <vt:lpstr>Enough talk,   SHOW MEEEEEEEE</vt:lpstr>
      <vt:lpstr>PowerPoint Presentation</vt:lpstr>
      <vt:lpstr>Your intelligent actions in SharePoint – in one place</vt:lpstr>
      <vt:lpstr>Suggests actions based on your context </vt:lpstr>
      <vt:lpstr>PowerPoint Presentation</vt:lpstr>
      <vt:lpstr>Knowledge Agent capabilities</vt:lpstr>
      <vt:lpstr>Content management skills: Organize files in a library</vt:lpstr>
      <vt:lpstr>Content management skills: Create views &amp; automate workflows</vt:lpstr>
      <vt:lpstr>Site management skills: Improve your site</vt:lpstr>
      <vt:lpstr>Content creation skills: Create a page, section, or FAQ with AI</vt:lpstr>
      <vt:lpstr>Content consumption skills: Ask a question, etc.</vt:lpstr>
      <vt:lpstr>Agent discovery skills: Agents on this site</vt:lpstr>
      <vt:lpstr>PowerPoint Presentation</vt:lpstr>
      <vt:lpstr>Knowledge Agent’s metadata:  The foundation for smarter Copilot &amp; agent experiences</vt:lpstr>
      <vt:lpstr>Knowledge Agent’s metadata:  The foundation for smarter Copilot &amp; agent experiences</vt:lpstr>
      <vt:lpstr>Knowledge Agent’s metadata:  The foundation for smarter Copilot &amp; agent experiences</vt:lpstr>
      <vt:lpstr>Knowledge Agent’s metadata:  The foundation for smarter Copilot &amp; agent experiences</vt:lpstr>
      <vt:lpstr>Knowledge Agent’s metadata:  The foundation for smarter Copilot &amp; agent experiences</vt:lpstr>
      <vt:lpstr>PowerPoint Presentation</vt:lpstr>
      <vt:lpstr>Knowledge Agent &amp; custom agents in SharePoint </vt:lpstr>
      <vt:lpstr>Technical comparison</vt:lpstr>
      <vt:lpstr>Licensing considerations</vt:lpstr>
      <vt:lpstr>PowerPoint Presentation</vt:lpstr>
      <vt:lpstr>FAQs</vt:lpstr>
      <vt:lpstr>FAQs</vt:lpstr>
      <vt:lpstr>FAQs</vt:lpstr>
      <vt:lpstr>How to install </vt:lpstr>
      <vt:lpstr>What isn’t working (yet)</vt:lpstr>
      <vt:lpstr>Knowledge Agent assets available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Sari Soinoja</dc:creator>
  <cp:lastModifiedBy>Marijn Somers</cp:lastModifiedBy>
  <cp:revision>3</cp:revision>
  <dcterms:created xsi:type="dcterms:W3CDTF">2024-12-29T18:43:20Z</dcterms:created>
  <dcterms:modified xsi:type="dcterms:W3CDTF">2025-12-01T15:26:40Z</dcterms:modified>
</cp:coreProperties>
</file>